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657" r:id="rId3"/>
    <p:sldId id="659" r:id="rId4"/>
    <p:sldId id="780" r:id="rId5"/>
    <p:sldId id="698" r:id="rId6"/>
    <p:sldId id="776" r:id="rId7"/>
    <p:sldId id="781" r:id="rId8"/>
    <p:sldId id="714" r:id="rId9"/>
    <p:sldId id="715" r:id="rId10"/>
    <p:sldId id="716" r:id="rId11"/>
    <p:sldId id="777" r:id="rId12"/>
    <p:sldId id="771" r:id="rId13"/>
    <p:sldId id="782" r:id="rId14"/>
    <p:sldId id="778" r:id="rId15"/>
    <p:sldId id="712" r:id="rId16"/>
    <p:sldId id="693" r:id="rId17"/>
    <p:sldId id="695" r:id="rId18"/>
    <p:sldId id="699" r:id="rId19"/>
    <p:sldId id="779" r:id="rId20"/>
    <p:sldId id="701" r:id="rId21"/>
    <p:sldId id="708" r:id="rId22"/>
    <p:sldId id="709" r:id="rId23"/>
    <p:sldId id="783" r:id="rId24"/>
    <p:sldId id="258" r:id="rId25"/>
    <p:sldId id="259" r:id="rId26"/>
    <p:sldId id="784" r:id="rId27"/>
    <p:sldId id="262" r:id="rId28"/>
    <p:sldId id="263" r:id="rId29"/>
    <p:sldId id="264" r:id="rId30"/>
    <p:sldId id="266" r:id="rId31"/>
    <p:sldId id="788" r:id="rId32"/>
    <p:sldId id="268" r:id="rId33"/>
    <p:sldId id="269" r:id="rId34"/>
    <p:sldId id="271" r:id="rId35"/>
    <p:sldId id="272"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Xiaokang" initials="QX" lastIdx="10" clrIdx="0">
    <p:extLst>
      <p:ext uri="{19B8F6BF-5375-455C-9EA6-DF929625EA0E}">
        <p15:presenceInfo xmlns:p15="http://schemas.microsoft.com/office/powerpoint/2012/main" userId="S::xqiu@purdue.edu::62d0f89b-d258-4a78-86a2-746d6a91d8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771"/>
    <a:srgbClr val="FA848E"/>
    <a:srgbClr val="ECCED9"/>
    <a:srgbClr val="F3BAB3"/>
    <a:srgbClr val="F8919A"/>
    <a:srgbClr val="E9F6FF"/>
    <a:srgbClr val="F6FFFF"/>
    <a:srgbClr val="F4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2"/>
    <p:restoredTop sz="78980"/>
  </p:normalViewPr>
  <p:slideViewPr>
    <p:cSldViewPr snapToGrid="0">
      <p:cViewPr varScale="1">
        <p:scale>
          <a:sx n="100" d="100"/>
          <a:sy n="100" d="100"/>
        </p:scale>
        <p:origin x="1176" y="160"/>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01:36:02.740"/>
    </inkml:context>
    <inkml:brush xml:id="br0">
      <inkml:brushProperty name="width" value="0.05" units="cm"/>
      <inkml:brushProperty name="height" value="0.3" units="cm"/>
      <inkml:brushProperty name="color" value="#849398"/>
      <inkml:brushProperty name="inkEffects" value="pencil"/>
    </inkml:brush>
  </inkml:definitions>
  <inkml:trace contextRef="#ctx0" brushRef="#br0">3768 0 16383,'-9'0'0,"-7"0"0,-7 0 0,4 0 0,-9 0 0,6 0 0,-9 0 0,-6 0 0,-7 0 0,-2 0 0,-7 0 0,0 7 0,-1-6 0,-8 11 0,7-4 0,-16 5 0,15 1 0,-13 0 0,5 1 0,0-2 0,-5 2 0,5-2 0,0 1 0,-7 0 0,16 0 0,-15 0 0,14 0 0,-6-1 0,1 2 0,5 3 0,-15-2 0,17 3 0,-9 1 0,10-5 0,-1 10 0,1-10 0,8 3 0,1 1 0,-2 0 0,9 1 0,-8 4 0,9-6 0,-2 6 0,2 2 0,-1-2 0,1 0 0,-1-4 0,-1 2 0,9-4 0,-14 2 0,10 2 0,-11-3 0,0 6 0,-1 1 0,-9 0 0,0 1 0,0 0 0,9-2 0,0 8 0,7-7 0,-2 12 0,3-12 0,4 11 0,3-6 0,5 6 0,1-1 0,0 1 0,-9 9 0,6-6 0,-6 13 0,-1 0 0,5 3 0,-4 6 0,6-17 0,0 7 0,2-7 0,0 2 0,-2 4 0,2-5 0,3 8 0,-3-1 0,10-8 0,-3 7 0,4-6 0,1 0 0,0 5 0,1-12 0,-2 13 0,2-15 0,-1 7 0,-6 0 0,6-5 0,-7 13 0,7-7 0,1 2 0,-2 3 0,1-3 0,0 6 0,-1 1 0,6-1 0,-4-1 0,6-5 0,-1 3 0,0-3 0,2 6 0,4-7 0,-6 6 0,7-7 0,0 8 0,0 1 0,0-1 0,0 0 0,0-7 0,0 6 0,0-14 0,0 6 0,7 0 0,-6-5 0,10 5 0,-5-15 0,1 7 0,4-6 0,-10 7 0,10-1 0,-5-5 0,1 3 0,4-3 0,-6 0 0,7 3 0,0-3 0,0-2 0,0 7 0,0-6 0,-5 0 0,3 5 0,-3-4 0,5 6 0,1-1 0,-1 1 0,-1-7 0,8 4 0,-7-3 0,10 0 0,-3 3 0,4-10 0,1 11 0,5-10 0,-5 5 0,13 0 0,-13-6 0,7 7 0,-3-8 0,-4-1 0,5 2 0,-7-2 0,7 2 0,-5-2 0,4-4 0,1 4 0,-5-4 0,4 0 0,-5-2 0,-2-5 0,2 0 0,6 1 0,-11-2 0,10 2 0,-18-2 0,6-4 0,-5 4 0,-2-9 0,2 3 0,-2-4 0,2 0 0,-2 0 0,2 0 0,-2 0 0,7 5 0,0-3 0,14 7 0,0-8 0,6 10 0,2-3 0,6-1 0,-7 3 0,15-3 0,-13 5 0,11 1 0,-11-5 0,5 3 0,-7-10 0,-1 5 0,2-6 0,-2 0 0,-6 0 0,-2 0 0,2 0 0,-6 0 0,10 0 0,-3 0 0,5-6 0,1 0 0,-1-1 0,2-5 0,-9 11 0,0-9 0,-6 9 0,-2-10 0,2 10 0,-6-8 0,3 7 0,-8-7 0,8 4 0,-8-6 0,10 4 0,-6-2 0,1 4 0,4-7 0,-5 6 0,7-3 0,0 2 0,-2-5 0,-4 2 0,5 4 0,-6-4 0,6 4 0,-4 0 0,2-4 0,-3 4 0,6-10 0,-1 2 0,0-2 0,0 6 0,1-2 0,-2 1 0,2-1 0,0 1 0,-1-1 0,0 2 0,-5-1 0,4-1 0,-5 1 0,7 1 0,0-2 0,-2 1 0,2-1 0,-1 1 0,1-1 0,-2 2 0,2-2 0,0 1 0,-2-1 0,2-4 0,-6 4 0,3-9 0,-3 5 0,6-7 0,-7 6 0,5-5 0,-9 12 0,8-12 0,-2 10 0,-1-9 0,4 8 0,-3-9 0,-2 10 0,12-4 0,-10 6 0,10-8 0,-5 6 0,0-4 0,5-1 0,-4-2 0,10-5 0,-3 0 0,13-1 0,-5 1 0,14-11 0,-6 9 0,1-8 0,2 8 0,-2-8 0,6 6 0,2-6 0,-3 7 0,0 0 0,1 1 0,7-2 0,3 6 0,8-4 0,-1 8 0,21-10 0,-24 11 0,-18 2 0,0 1 0,15-2 0,16-6 0,1 0 0,-8 6 0,-2-6 0,-1 1 0,-16 6 0,7-11 0,-10 6 0,11-8 0,-8 1 0,6-1 0,-8 7 0,10-11 0,-8 14 0,15-15 0,-15 17 0,16-11 0,-17 13 0,8-6 0,-16 1 0,5 4 0,-12-3 0,13 4 0,-14 2 0,6-1 0,0 6 0,-6-3 0,14 8 0,-7-10 0,2 11 0,-3-4 0,-8 5 0,1 0 0,-1 0 0,1 0 0,-7 0 0,6-6 0,-7 5 0,8-6 0,-1 2 0,2 4 0,-2-5 0,1 1 0,-1 4 0,1-5 0,7 6 0,2-6 0,0 4 0,5-10 0,-12 11 0,11-4 0,-3-2 0,-2 6 0,7-5 0,-13 6 0,12 0 0,-13 0 0,6 0 0,-6 0 0,-2 0 0,-6 0 0,-2 0 0,-5 0 0,0 0 0,-2 0 0,2 0 0,-1 0 0,1 0 0,-2 0 0,2 0 0,0 0 0,-2 0 0,8 0 0,2-5 0,5 2 0,1-2 0,-1 5 0,0 0 0,2 0 0,-2 0 0,1 0 0,-6 0 0,-3 0 0,-11 0 0,3 0 0,-8 0 0,4 0 0,-7-4 0,2-1 0,4-11 0,-3 4 0,9-10 0,-5 10 0,7-8 0,-1 2 0,0-4 0,0 0 0,8-2 0,-8 1 0,16-8 0,-14 7 0,6-13 0,1 5 0,-6 1 0,1-5 0,-4 6 0,-8-8 0,3 2 0,-5-1 0,1-7 0,-1 5 0,2-5 0,-2 7 0,0-7 0,0 12 0,1-11 0,-8 13 0,2-8 0,-3 9 0,-3-7 0,5 12 0,-6-4 0,0-1 0,0 5 0,0-6 0,0 2 0,0 4 0,0-12 0,0-1 0,0-2 0,-7-13 0,-6 7 0,-1-2 0,-11-3 0,10 11 0,-3-5 0,6 13 0,-4 2 0,2 1 0,-2 4 0,4-5 0,0 1 0,2 2 0,-4-8 0,-2 10 0,3-6 0,-8 9 0,9-2 0,-10 1 0,10-1 0,-4 0 0,-1 1 0,5 0 0,-9 0 0,3-1 0,-4 0 0,-1 1 0,-5 4 0,4-3 0,-5 2 0,-1-3 0,6 4 0,-4-4 0,6 10 0,-8-11 0,6 6 0,-4-7 0,-1 6 0,5-3 0,-11 1 0,11-3 0,-5 6 0,6 0 0,1 1 0,6 4 0,-6-4 0,10 5 0,-9 0 0,10 1 0,-10-6 0,4 4 0,-6-4 0,7 5 0,-5 0 0,3-1 0,1 2 0,-3-1 0,8 0 0,-4 1 0,0-1 0,5 0 0,-5 6 0,6-4 0,-5 7 0,3-2 0,-4-1 0,5 4 0,2-7 0,-7 6 0,4-7 0,-9 2 0,10 2 0,-17-6 0,15 10 0,-14-10 0,3 10 0,0-8 0,-4 7 0,5-8 0,1 8 0,-1-7 0,-5 8 0,-3-5 0,-6 6 0,6 0 0,-3-5 0,3 4 0,-5-5 0,-1 6 0,-1 0 0,2 0 0,-1 0 0,1 0 0,-9 0 0,7 0 0,-7 0 0,9 0 0,-8 0 0,5 0 0,-13 0 0,6 0 0,-8 0 0,1 0 0,-8-6 0,-3 4 0,-8-4 0,0-1 0,0 6 0,0-13 0,8 13 0,-7-12 0,16 11 0,-7-4 0,8 0 0,1 5 0,8-6 0,-1 2 0,10 4 0,-1-5 0,1 6 0,-1-5 0,1 4 0,5-5 0,-5 0 0,7 4 0,-9-3 0,1 0 0,1 3 0,-1-3 0,1 0 0,-10 3 0,8-3 0,-6 0 0,14-2 0,-6 0 0,6-3 0,0 8 0,1-3 0,6 0 0,-6 3 0,5-7 0,-4 8 0,-1-5 0,5 1 0,-11 4 0,11-9 0,-5 9 0,6-10 0,0 10 0,7-4 0,-5 1 0,9 2 0,-9-3 0,10 1 0,-5 3 0,5-5 0,2 6 0,-2-4 0,1 3 0,0-3 0,4-1 0,-2 3 0,1-2 0,-2 4 0,-2 0 0,0 0 0,2 0 0,-2 0 0,2 0 0,-2 0 0,2 0 0,0 0 0,-2 0 0,2 0 0,-2 0 0,2 0 0,-2 0 0,2 0 0,-2 0 0,0 0 0,2 0 0,-2 0 0,1 0 0,0 0 0,0 0 0,-1 0 0,2 0 0,-2 0 0,0 0 0,2 0 0,-2 0 0,1 0 0,0 0 0,0 0 0,-1 0 0,2 0 0,-2 0 0,0 0 0,2 0 0,-2 0 0,2 0 0,0 0 0,-1 0 0,1-4 0,-2 3 0,2-3 0,4 0 0,-3 3 0,2-3 0,-8 4 0,-2-4 0,0 2 0,1-3 0,6 5 0,-2 0 0,6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01:36:53.054"/>
    </inkml:context>
    <inkml:brush xml:id="br0">
      <inkml:brushProperty name="width" value="0.05" units="cm"/>
      <inkml:brushProperty name="height" value="0.3" units="cm"/>
      <inkml:brushProperty name="color" value="#849398"/>
      <inkml:brushProperty name="inkEffects" value="pencil"/>
    </inkml:brush>
  </inkml:definitions>
  <inkml:trace contextRef="#ctx0" brushRef="#br0">156 61 16383,'-12'0'0,"0"0"0,4 0 0,0 0 0,0 0 0,4-8 0,-4 5 0,3-5 0,-3 8 0,0 0 0,0 0 0,4-4 0,-4 3 0,8-6 0,-8 6 0,2-3 0,2 0 0,-4 4 0,4-4 0,-5 0 0,1 4 0,4-8 0,0 7 0,4-2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01:37:20.226"/>
    </inkml:context>
    <inkml:brush xml:id="br0">
      <inkml:brushProperty name="width" value="0.05" units="cm"/>
      <inkml:brushProperty name="height" value="0.3" units="cm"/>
      <inkml:brushProperty name="color" value="#849398"/>
      <inkml:brushProperty name="inkEffects" value="pencil"/>
    </inkml:brush>
  </inkml:definitions>
  <inkml:trace contextRef="#ctx0" brushRef="#br0">4933 541 16383,'-12'0'0,"-5"0"0,8 4 0,-10 2 0,8-1 0,-6 3 0,6-3 0,-2 1 0,0 2 0,2-7 0,-2 7 0,3-7 0,-3 7 0,4-6 0,-6 2 0,7 0 0,-1-3 0,-5 3 0,4-1 0,-4-2 0,6 3 0,-1-4 0,0 0 0,1 4 0,-2-3 0,1 3 0,1-4 0,-1 0 0,-1 4 0,-3-4 0,4 4 0,-5-4 0,5 4 0,0-2 0,1 2 0,-2-4 0,1 4 0,1-4 0,-1 4 0,-1-4 0,2 4 0,-1-3 0,0 3 0,1 0 0,-2-4 0,2 8 0,-1-7 0,1 2 0,-1 1 0,1-3 0,-2 7 0,2-8 0,-1 8 0,0-6 0,-5 2 0,5 0 0,-10-4 0,5 4 0,-1-4 0,-4 4 0,5-3 0,-1 3 0,-4 1 0,10-3 0,-10 2 0,5 0 0,-1-3 0,-4 7 0,10-7 0,-10 7 0,5-6 0,-1 6 0,2-7 0,-2 7 0,6-7 0,-5 7 0,1-2 0,2-1 0,-2-1 0,0 0 0,2-3 0,-2 7 0,-1-6 0,4 6 0,-8-8 0,8 8 0,-9-7 0,4 3 0,-3 0 0,-2-3 0,1 7 0,-1-6 0,0 7 0,1-9 0,-1 9 0,-5-3 0,5-1 0,-5 4 0,-1-7 0,6 6 0,-10-7 0,8 3 0,-8-4 0,10 0 0,-11 5 0,10-3 0,-3 2 0,-2-4 0,5 4 0,-3-3 0,4 3 0,0-4 0,1 0 0,-1 0 0,2 0 0,-2 0 0,5 0 0,-4 5 0,5-5 0,-5 6 0,4-6 0,-9 0 0,12 0 0,-12 0 0,4 0 0,-1 0 0,-3 0 0,4 0 0,1 0 0,-1 0 0,-5 0 0,5 0 0,-5 4 0,5-3 0,1 3 0,-6 0 0,3-3 0,-2 9 0,4-9 0,-5 3 0,5 0 0,-5-3 0,-1 9 0,6-9 0,-5 3 0,6 0 0,-1-3 0,0 9 0,6-10 0,-4 9 0,4-8 0,-6 7 0,0-6 0,5 6 0,-2-7 0,2 3 0,-5 0 0,0-3 0,-4 3 0,3 0 0,-10-2 0,4 7 0,-3-9 0,-2 11 0,-7-11 0,6 5 0,-13-5 0,6 5 0,-5-3 0,5 7 0,-5-2 0,5-2 0,0 6 0,2-10 0,0 8 0,4-3 0,-4 6 0,6-2 0,0 1 0,6-2 0,-4-3 0,8 3 0,-3-4 0,6 5 0,-1-5 0,2 4 0,-2-9 0,5 10 0,-4-5 0,10-1 0,-10 5 0,5-3 0,-6-1 0,1-1 0,-1 0 0,1-3 0,-1 7 0,0-6 0,2 7 0,-2-9 0,-6 9 0,6-7 0,-10 7 0,8-4 0,-8 6 0,4-6 0,0 5 0,0-5 0,8 0 0,-8 5 0,5-9 0,-3 7 0,9-3 0,-3 1 0,7 2 0,-6-7 0,6 6 0,-2-6 0,3 7 0,2-7 0,-6 7 0,4-6 0,-3 6 0,4-8 0,-1 8 0,-3-7 0,4 7 0,-5-4 0,0 1 0,-1 3 0,0-6 0,-2 7 0,2-4 0,1 3 0,-5-2 0,4 3 0,-5-4 0,6 3 0,-5 3 0,4-2 0,1 1 0,0-2 0,1 1 0,4 0 0,-6 1 0,7-2 0,-1 1 0,-1-1 0,-3 1 0,4-3 0,-2 2 0,-1-3 0,5 4 0,-6 1 0,5-2 0,-1 5 0,-1-2 0,1 6 0,0-6 0,-1 2 0,1 0 0,0-3 0,-1 3 0,2 0 0,-1-2 0,0 6 0,-1-6 0,1 2 0,0 1 0,-1-5 0,1 10 0,0-10 0,-1 4 0,1 1 0,1-4 0,-1 4 0,-1-1 0,1-4 0,0 10 0,-1-4 0,5-1 0,-4 4 0,3-8 0,-3 8 0,4-8 0,-3 4 0,6-6 0,-2 1 0,0 0 0,4-1 0,-8 2 0,7-2 0,-3 1 0,0 4 0,3-3 0,-7 3 0,6-4 0,-6-1 0,7 2 0,-7-2 0,4 1 0,-1 4 0,-3-2 0,6 6 0,-4-6 0,0 2 0,1 1 0,-3-5 0,8 10 0,-8-10 0,7 10 0,-7-10 0,6 4 0,-2 1 0,0 0 0,3 1 0,-3 4 0,0-10 0,3 10 0,-3-5 0,0 1 0,4 2 0,-4-2 0,4 0 0,0 3 0,-6-3 0,6 0 0,-5 2 0,5-2 0,0-1 0,0 5 0,0-4 0,0 3 0,0 2 0,0-1 0,0 1 0,0-1 0,0 1 0,0-2 0,0 2 0,0-1 0,0 1 0,0-5 0,0 2 0,0-6 0,0 6 0,4-2 0,-3 5 0,7-6 0,-2 4 0,3-4 0,2 6 0,-2-1 0,0 1 0,1-1 0,-1-5 0,0 5 0,1-4 0,4 3 0,-3-3 0,6 4 0,-6-5 0,8 5 0,-10-4 0,6 3 0,-2-8 0,-2 4 0,2-6 0,0 2 0,-3-1 0,3 0 0,0 1 0,2-1 0,0 0 0,3 1 0,-8-2 0,8 1 0,-8 0 0,8 1 0,-8-1 0,8-4 0,-3 3 0,4-6 0,-5 6 0,5-7 0,-4 7 0,3-7 0,8 7 0,0-1 0,0 2 0,11-2 0,-9 1 0,9-1 0,2 3 0,-6 1 0,6 0 0,-8-1 0,1 1 0,0 0 0,-6-1 0,5 1 0,-11-2 0,5 2 0,-6-2 0,1-3 0,-1 2 0,6-7 0,-5 7 0,11-7 0,-10 9 0,8-10 0,-7 9 0,8-4 0,-10 1 0,11 3 0,-11-8 0,11 5 0,-10-6 0,3 4 0,1-3 0,-3 3 0,2-4 0,-4 0 0,-2 0 0,2 0 0,-1 4 0,6-3 0,-5 3 0,6-4 0,-1 0 0,0 0 0,7 0 0,0 0 0,0 0 0,6 0 0,-5 0 0,12 0 0,-5 0 0,6 0 0,0 0 0,0 0 0,7 0 0,-5 0 0,13 0 0,-13 0 0,12 0 0,-12 0 0,6 0 0,-8 0 0,-6 0 0,-1 0 0,-2 0 0,-3 0 0,4 0 0,-12-4 0,4 3 0,-3-8 0,5 9 0,-7-6 0,6 1 0,-4 4 0,5-9 0,-2 9 0,2-3 0,0-1 0,0 3 0,0-2 0,-1-1 0,1 5 0,0-5 0,7-1 0,-6 1 0,4-2 0,2-3 0,-6 4 0,5 0 0,-6-4 0,6 4 0,-4 0 0,3-4 0,-5 4 0,0 0 0,0-4 0,0 5 0,0-6 0,-1 5 0,1-4 0,0 4 0,0 0 0,0-3 0,-2 8 0,2-5 0,-5 6 0,4-4 0,-11 3 0,10-8 0,-10 7 0,11-7 0,-10 8 0,10-5 0,-11 2 0,11 3 0,-11-3 0,10-1 0,-3 3 0,5-2 0,5-1 0,-3 4 0,11-10 0,-12 10 0,11-9 0,-4 4 0,7-6 0,-8 5 0,6-4 0,-5 6 0,5-2 0,-5-3 0,4 8 0,-4-7 0,0 8 0,-1-10 0,-7 11 0,-1-11 0,-5 11 0,5-10 0,-11 10 0,5-10 0,-6 5 0,1 0 0,-1-5 0,1 9 0,-2-7 0,2 3 0,4-6 0,-2 6 0,7-5 0,-2 4 0,5-5 0,6-5 0,-4 4 0,10-5 0,-11 6 0,11 0 0,-11 1 0,6-6 0,-7 4 0,-7-3 0,6 4 0,-10-3 0,3 2 0,-4-2 0,-1 5 0,1-2 0,-1 2 0,1 0 0,-2-2 0,2 2 0,-1-1 0,1 0 0,-1 0 0,1 0 0,-2 0 0,2 5 0,-1-3 0,1 1 0,-1-2 0,-5 4 0,5-3 0,-4 6 0,-1-7 0,4 4 0,-4 1 0,6-6 0,-1 5 0,1-4 0,-1-2 0,1 2 0,-2-1 0,2 0 0,-1 0 0,6 0 0,-5 0 0,6 0 0,-2-5 0,-3 4 0,10-5 0,-11 7 0,5-2 0,0 2 0,-5-2 0,11-3 0,-11 2 0,11-3 0,-10 6 0,8-2 0,-2 0 0,5 1 0,0-1 0,0 0 0,-1 1 0,7 3 0,-4-2 0,10 2 0,-11-4 0,12 1 0,-11-2 0,10 6 0,-11-4 0,6 4 0,-7-4 0,0-1 0,-2-5 0,2 4 0,0 1 0,-5 3 0,-3 3 0,-4-6 0,-1 2 0,1 0 0,-2 2 0,2-1 0,-1 3 0,1-5 0,-1 4 0,1-2 0,-2 2 0,8 1 0,-6-4 0,5 3 0,0 1 0,-5-3 0,11 1 0,-4 2 0,-2-4 0,6 3 0,-5 1 0,0-4 0,4 7 0,-8-7 0,7 9 0,-8-9 0,5 7 0,-2-2 0,-3 0 0,3 3 0,1-3 0,-5-1 0,6 5 0,-6-6 0,-2 2 0,8 3 0,-6-3 0,5 0 0,-1 3 0,-8-7 0,8 6 0,-9-2 0,-1 0 0,5 3 0,-10-3 0,5 1 0,-1-2 0,-2 0 0,2-3 0,0 6 0,-3-6 0,3 7 0,-4-7 0,5 7 0,-5-2 0,4 3 0,-3-4 0,-2 3 0,1-3 0,-1 4 0,1-4 0,-1 2 0,2-2 0,-2 4 0,0 0 0,1 0 0,-1 0 0,1-4 0,-1 4 0,2-4 0,-2 4 0,1 0 0,-1 0 0,-4-4 0,4 3 0,-3-3 0,3 4 0,2 0 0,-6-4 0,4 3 0,-3-3 0,3 4 0,1 0 0,-1 0 0,2-4 0,-2 4 0,1-4 0,-1 0 0,1 2 0,-1-2 0,0 4 0,2-4 0,-2 3 0,1-3 0,0 0 0,-1 4 0,0-8 0,2 7 0,-2-2 0,1 3 0,-1-4 0,1 3 0,1-7 0,-2 6 0,5-6 0,-2 3 0,2 0 0,0-3 0,-3 6 0,3-6 0,-4 7 0,-1-7 0,2 4 0,-2-5 0,1-1 0,0 2 0,-5-1 0,4 4 0,-2-7 0,3 5 0,-5-6 0,4 5 0,-3-7 0,5 6 0,-1-10 0,-4 10 0,3-10 0,-2 4 0,3-5 0,-4-5 0,5 5 0,-9-5 0,7-1 0,-7 6 0,9-10 0,-9 8 0,4-8 0,-5 10 0,0-6 0,4 6 0,-2 2 0,2-2 0,-4 1 0,0-1 0,0 5 0,0-3 0,0 3 0,0-4 0,0 5 0,0-5 0,0 10 0,0-10 0,0-1 0,0-1 0,0-17 0,0 10 0,-6-16 0,0-4 0,-12 0 0,5-5 0,-8 8 0,9 5 0,-6 1 0,8 7 0,0 5 0,-6-3 0,6 10 0,-10-6 0,4 1 0,-4 0 0,-6-3 0,4-3 0,-10 3 0,2-5 0,-4-2 0,0 6 0,1 2 0,1 6 0,5-1 0,3 2 0,-1 0 0,4 4 0,-3 2 0,4 0 0,0 2 0,-4-1 0,2-2 0,-8 3 0,3-2 0,-4-1 0,-1 3 0,-6-4 0,4 0 0,-4 9 0,6-7 0,0 7 0,0 2 0,0-1 0,0 2 0,-6 3 0,-2-4 0,-6-1 0,6 5 0,-4-8 0,4 2 0,0-5 0,-6 7 0,6-6 0,-5 4 0,-2-3 0,1-2 0,-8 0 0,0 0 0,-2 0 0,2 4 0,1-3 0,5 10 0,-13-10 0,6 10 0,-8-10 0,1 8 0,-1-2 0,7 5 0,-4 0 0,12 0 0,-7 0 0,10 0 0,-2 0 0,1 0 0,0 0 0,0 0 0,6 0 0,1 0 0,0 0 0,6 0 0,-4 0 0,5 5 0,0 1 0,0 4 0,0 1 0,0 0 0,0-6 0,0 6 0,0-6 0,6 6 0,-4-6 0,8-1 0,-8 1 0,3-3 0,2 2 0,-6-4 0,4 0 0,-5 0 0,6 0 0,2 0 0,-2 0 0,5 0 0,-3 0 0,4 0 0,0 0 0,1 0 0,-1 0 0,6 4 0,-5-3 0,4 7 0,1-7 0,-4 7 0,4-6 0,-6 6 0,0-7 0,5 7 0,-2-7 0,6 7 0,-2-6 0,3 4 0,2 0 0,-1-1 0,0 2 0,1-2 0,-2 0 0,1 3 0,1-4 0,-1 6 0,-1-6 0,2 4 0,-1-3 0,-4 4 0,2-1 0,-2-2 0,-1 2 0,5-3 0,-6 0 0,7-1 0,-1 0 0,1-2 0,-1 0 0,1-2 0,2 4 0,-2-2 0,4 2 0,-5 0 0,0-4 0,5 8 0,-10-3 0,9 4 0,-10 1 0,7-2 0,-1-3 0,1 3 0,-1-4 0,3 5 0,-2-1 0,8 2 0,-8-6 0,7 4 0,-3-3 0,0-1 0,0 4 0,-4-8 0,3 8 0,-3-7 0,8 6 0,-8-6 0,6 6 0,-6-6 0,7 6 0,-3-2 0,0-1 0,4 3 0,-4-2 0,0 3 0,3 0 0,-7-2 0,8 0 0,-8-4 0,6 6 0,-6-4 0,4 5 0,-1-1 0,-3 1 0,4-3 0,-1 0 0,-3 0 0,2 3 0,-2-5 0,3 4 0,-2-7 0,6 7 0,-7-8 0,8 8 0,-8-6 0,4 0 0,-1-2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67EB1-BD4B-4F4D-B936-3D91FDF3D4BF}"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CC8A4-A524-FB4A-A967-3D19EDE0FC49}" type="slidenum">
              <a:rPr lang="en-US" smtClean="0"/>
              <a:t>‹#›</a:t>
            </a:fld>
            <a:endParaRPr lang="en-US"/>
          </a:p>
        </p:txBody>
      </p:sp>
    </p:spTree>
    <p:extLst>
      <p:ext uri="{BB962C8B-B14F-4D97-AF65-F5344CB8AC3E}">
        <p14:creationId xmlns:p14="http://schemas.microsoft.com/office/powerpoint/2010/main" val="28150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2CC8A4-A524-FB4A-A967-3D19EDE0FC49}" type="slidenum">
              <a:rPr lang="en-US" smtClean="0"/>
              <a:t>1</a:t>
            </a:fld>
            <a:endParaRPr lang="en-US"/>
          </a:p>
        </p:txBody>
      </p:sp>
    </p:spTree>
    <p:extLst>
      <p:ext uri="{BB962C8B-B14F-4D97-AF65-F5344CB8AC3E}">
        <p14:creationId xmlns:p14="http://schemas.microsoft.com/office/powerpoint/2010/main" val="126892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2049-DFB1-B925-6814-1E1051D8F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5EAD9-825F-C96C-D00C-BDF818597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9D245-12BB-9CCA-A3E9-967BAD213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49898-DD72-6A79-B41D-A4811F5D1576}"/>
              </a:ext>
            </a:extLst>
          </p:cNvPr>
          <p:cNvSpPr>
            <a:spLocks noGrp="1"/>
          </p:cNvSpPr>
          <p:nvPr>
            <p:ph type="sldNum" sz="quarter" idx="5"/>
          </p:nvPr>
        </p:nvSpPr>
        <p:spPr/>
        <p:txBody>
          <a:bodyPr/>
          <a:lstStyle/>
          <a:p>
            <a:fld id="{9A80BC8A-3D2D-4399-A152-F8F7638B0202}" type="slidenum">
              <a:rPr lang="en-US" smtClean="0"/>
              <a:t>12</a:t>
            </a:fld>
            <a:endParaRPr lang="en-US"/>
          </a:p>
        </p:txBody>
      </p:sp>
    </p:spTree>
    <p:extLst>
      <p:ext uri="{BB962C8B-B14F-4D97-AF65-F5344CB8AC3E}">
        <p14:creationId xmlns:p14="http://schemas.microsoft.com/office/powerpoint/2010/main" val="318036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CC8A4-A524-FB4A-A967-3D19EDE0FC49}" type="slidenum">
              <a:rPr lang="en-US" smtClean="0"/>
              <a:t>15</a:t>
            </a:fld>
            <a:endParaRPr lang="en-US"/>
          </a:p>
        </p:txBody>
      </p:sp>
    </p:spTree>
    <p:extLst>
      <p:ext uri="{BB962C8B-B14F-4D97-AF65-F5344CB8AC3E}">
        <p14:creationId xmlns:p14="http://schemas.microsoft.com/office/powerpoint/2010/main" val="145354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sorted the solving time of each benchmark in the ascending order. </a:t>
            </a:r>
            <a:r>
              <a:rPr lang="en-US" dirty="0" err="1"/>
              <a:t>DryadSynth</a:t>
            </a:r>
            <a:r>
              <a:rPr lang="en-US" dirty="0"/>
              <a:t> has better scalability than the other synthesizers. Although we have a constant overhead on the easier-to-solved benchmarks, the </a:t>
            </a:r>
            <a:r>
              <a:rPr lang="en-US" sz="1200" kern="1200" dirty="0">
                <a:solidFill>
                  <a:schemeClr val="tx1"/>
                </a:solidFill>
                <a:effectLst/>
                <a:latin typeface="+mn-lt"/>
                <a:ea typeface="+mn-ea"/>
                <a:cs typeface="+mn-cs"/>
              </a:rPr>
              <a:t>solving time increases more mildly toward more challenging benchmarks than other synthesizers.</a:t>
            </a:r>
            <a:endParaRPr lang="en-US" dirty="0"/>
          </a:p>
        </p:txBody>
      </p:sp>
      <p:sp>
        <p:nvSpPr>
          <p:cNvPr id="4" name="Slide Number Placeholder 3"/>
          <p:cNvSpPr>
            <a:spLocks noGrp="1"/>
          </p:cNvSpPr>
          <p:nvPr>
            <p:ph type="sldNum" sz="quarter" idx="5"/>
          </p:nvPr>
        </p:nvSpPr>
        <p:spPr/>
        <p:txBody>
          <a:bodyPr/>
          <a:lstStyle/>
          <a:p>
            <a:fld id="{1C2CC8A4-A524-FB4A-A967-3D19EDE0FC49}" type="slidenum">
              <a:rPr lang="en-US" smtClean="0"/>
              <a:t>19</a:t>
            </a:fld>
            <a:endParaRPr lang="en-US"/>
          </a:p>
        </p:txBody>
      </p:sp>
    </p:spTree>
    <p:extLst>
      <p:ext uri="{BB962C8B-B14F-4D97-AF65-F5344CB8AC3E}">
        <p14:creationId xmlns:p14="http://schemas.microsoft.com/office/powerpoint/2010/main" val="1666698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dirty="0"/>
              <a:t>To address this, we introduce Accumulative Case-Splitting (ACS). The key idea is to decouple the search for conditions (predicates for branches) from the search for terms (the actual transformations).</a:t>
            </a:r>
          </a:p>
          <a:p>
            <a:endParaRPr dirty="0"/>
          </a:p>
          <a:p>
            <a:r>
              <a:rPr dirty="0"/>
              <a:t>[Click] First we pick an example set, here is simple {e1}, to construct a thread of the </a:t>
            </a:r>
            <a:r>
              <a:rPr dirty="0" err="1"/>
              <a:t>deducer</a:t>
            </a:r>
            <a:r>
              <a:rPr dirty="0"/>
              <a:t> and enumerator, which we call a ACS worker. Each ACS worker focuses on solving this single example set. Multiple ACS worker can run parallelly in multiple threads. </a:t>
            </a:r>
          </a:p>
          <a:p>
            <a:endParaRPr dirty="0"/>
          </a:p>
          <a:p>
            <a:r>
              <a:rPr dirty="0"/>
              <a:t>[Click] After we run the ACS worker and get this single example set solved, we got a term t1, which solves {e1, e2, e3}. </a:t>
            </a:r>
          </a:p>
          <a:p>
            <a:endParaRPr dirty="0"/>
          </a:p>
          <a:p>
            <a:r>
              <a:rPr dirty="0"/>
              <a:t>[Click] ACS worker also generate conditions at the same time. Here it generates c1, which simples e2 from other examples.</a:t>
            </a:r>
          </a:p>
          <a:p>
            <a:endParaRPr dirty="0"/>
          </a:p>
          <a:p>
            <a:r>
              <a:rPr dirty="0"/>
              <a:t>[Click] Then since it is impossible to construct a solution with existing conditions and terms, we continue to create ACS workers. This time, we use {e2} as the example set.</a:t>
            </a:r>
          </a:p>
          <a:p>
            <a:endParaRPr dirty="0"/>
          </a:p>
          <a:p>
            <a:r>
              <a:rPr dirty="0"/>
              <a:t>[Click] We got t2 in return, t2 solves {e1, e2, e3, e4} but not e5. This time still, it is impossible to construct a solution using existing conditions and solutions.</a:t>
            </a:r>
          </a:p>
          <a:p>
            <a:endParaRPr dirty="0"/>
          </a:p>
          <a:p>
            <a:r>
              <a:rPr dirty="0"/>
              <a:t>[Click] Now we need to pick another set of example, this time we pick {e2, e5}, since e2 and e5 can not be solved within a single term. And then we run the ACS worker for a while.</a:t>
            </a:r>
          </a:p>
          <a:p>
            <a:endParaRPr dirty="0"/>
          </a:p>
          <a:p>
            <a:r>
              <a:rPr dirty="0"/>
              <a:t>[Click] This time we have t3, it solves e2, e3, e4, and e5 but not e1. Still, it is impossible to construct a solution using existing conditions and solutions. So we continue to search.</a:t>
            </a:r>
          </a:p>
          <a:p>
            <a:endParaRPr dirty="0"/>
          </a:p>
          <a:p>
            <a:r>
              <a:rPr dirty="0"/>
              <a:t>[Click] We use e1, e2, e5 this time, since it can not be solved jointly. Running the ACS worker for a while.</a:t>
            </a:r>
          </a:p>
          <a:p>
            <a:endParaRPr dirty="0"/>
          </a:p>
          <a:p>
            <a:r>
              <a:rPr dirty="0"/>
              <a:t>[Click] we got a condition c2, which splits e3, e5 out of other examples. This time, a solution is able to be constructed using c2, t1, and t2.</a:t>
            </a:r>
          </a:p>
          <a:p>
            <a:endParaRPr dirty="0"/>
          </a:p>
          <a:p>
            <a:r>
              <a:rPr dirty="0"/>
              <a:t>[Click] We perform a decision tree learning to generate a solution, here the solutions is simply if c2 then t1 else t2. But in more complex cases, it will generate a decision tree of conditions and terms to solve the problem.</a:t>
            </a:r>
          </a:p>
          <a:p>
            <a:endParaRPr dirty="0"/>
          </a:p>
          <a:p>
            <a:r>
              <a:rPr dirty="0"/>
              <a:t>This we case-splitting is decoupled from deduction, which effectively reduces the deduction search space.</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r>
              <a:t>To address this, we introduce Accumulative Case-Splitting (ACS). The key idea is to decouple the search for conditions (predicates for branches) from the search for terms (the actual transformations).</a:t>
            </a:r>
          </a:p>
          <a:p>
            <a:endParaRPr/>
          </a:p>
          <a:p>
            <a:r>
              <a:t>[Click] First we pick an example set, here is simple {e1}, to construct a thread of the deducer and enumerator, which we call a ACS worker. Each ACS worker focuses on solving this single example set. Multiple ACS worker can run parallelly in multiple threads. </a:t>
            </a:r>
          </a:p>
          <a:p>
            <a:endParaRPr/>
          </a:p>
          <a:p>
            <a:r>
              <a:t>[Click] After we run the ACS worker and get this single example set solved, we got a term t1, which solves {e1, e2, e3}. </a:t>
            </a:r>
          </a:p>
          <a:p>
            <a:endParaRPr/>
          </a:p>
          <a:p>
            <a:r>
              <a:t>[Click] ACS worker also generate conditions at the same time. Here it generates c1, which simples e2 from other examples.</a:t>
            </a:r>
          </a:p>
          <a:p>
            <a:endParaRPr/>
          </a:p>
          <a:p>
            <a:r>
              <a:t>[Click] Then since it is impossible to construct a solution with existing conditions and terms, we continue to create ACS workers. This time, we use {e2} as the example set.</a:t>
            </a:r>
          </a:p>
          <a:p>
            <a:endParaRPr/>
          </a:p>
          <a:p>
            <a:r>
              <a:t>[Click] We got t2 in return, t2 solves {e1, e2, e3, e4} but not e5. This time still, it is impossible to construct a solution using existing conditions and solutions.</a:t>
            </a:r>
          </a:p>
          <a:p>
            <a:endParaRPr/>
          </a:p>
          <a:p>
            <a:r>
              <a:t>[Click] Now we need to pick another set of example, this time we pick {e2, e5}, since e2 and e5 can not be solved within a single term. And then we run the ACS worker for a while.</a:t>
            </a:r>
          </a:p>
          <a:p>
            <a:endParaRPr/>
          </a:p>
          <a:p>
            <a:r>
              <a:t>[Click] This time we have t3, it solves e2, e3, e4, and e5 but not e1. Still, it is impossible to construct a solution using existing conditions and solutions. So we continue to search.</a:t>
            </a:r>
          </a:p>
          <a:p>
            <a:endParaRPr/>
          </a:p>
          <a:p>
            <a:r>
              <a:t>[Click] We use e1, e2, e5 this time, since it can not be solved jointly. Running the ACS worker for a while.</a:t>
            </a:r>
          </a:p>
          <a:p>
            <a:endParaRPr/>
          </a:p>
          <a:p>
            <a:r>
              <a:t>[Click] we got a condition c2, which splits e3, e5 out of other examples. This time, a solution is able to be constructed using c2, t1, and t2.</a:t>
            </a:r>
          </a:p>
          <a:p>
            <a:endParaRPr/>
          </a:p>
          <a:p>
            <a:r>
              <a:t>[Click] We perform a decision tree learning to generate a solution, here the solutions is simply if c2 then t1 else t2. But in more complex cases, it will generate a decision tree of conditions and terms to solve the problem.</a:t>
            </a:r>
          </a:p>
          <a:p>
            <a:endParaRPr/>
          </a:p>
          <a:p>
            <a:r>
              <a:t>This we case-splitting is decoupled from deduction, which effectively reduces the deduction search space.</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 synthesis is the task that aims to generate programs automatically from user-provided specifications. In recent year, program synthesis has attracted significant attention and has a surge of practical efforts in many applications, including spreadsheet programming, computer-aided education, software engineering, etc. </a:t>
            </a:r>
          </a:p>
          <a:p>
            <a:endParaRPr lang="en-US"/>
          </a:p>
          <a:p>
            <a:endParaRPr lang="en-US"/>
          </a:p>
          <a:p>
            <a:endParaRPr lang="en-US"/>
          </a:p>
          <a:p>
            <a:endParaRPr lang="en-US"/>
          </a:p>
          <a:p>
            <a:endParaRPr lang="en-US"/>
          </a:p>
          <a:p>
            <a:endParaRPr lang="en-US"/>
          </a:p>
          <a:p>
            <a:endParaRPr lang="en-US"/>
          </a:p>
          <a:p>
            <a:endParaRPr lang="en-US"/>
          </a:p>
          <a:p>
            <a:endParaRPr lang="en-US"/>
          </a:p>
          <a:p>
            <a:r>
              <a:rPr lang="en-US"/>
              <a:t>For instance, the </a:t>
            </a:r>
            <a:r>
              <a:rPr lang="en-US" err="1"/>
              <a:t>FlashFill</a:t>
            </a:r>
            <a:r>
              <a:rPr lang="en-US"/>
              <a:t> system embedded in Microsoft Excel makes it much easier for users to handle string manipulation tasks.</a:t>
            </a:r>
          </a:p>
        </p:txBody>
      </p:sp>
      <p:sp>
        <p:nvSpPr>
          <p:cNvPr id="4" name="Slide Number Placeholder 3"/>
          <p:cNvSpPr>
            <a:spLocks noGrp="1"/>
          </p:cNvSpPr>
          <p:nvPr>
            <p:ph type="sldNum" sz="quarter" idx="5"/>
          </p:nvPr>
        </p:nvSpPr>
        <p:spPr/>
        <p:txBody>
          <a:bodyPr/>
          <a:lstStyle/>
          <a:p>
            <a:fld id="{1C2CC8A4-A524-FB4A-A967-3D19EDE0FC49}" type="slidenum">
              <a:rPr lang="en-US" smtClean="0"/>
              <a:t>2</a:t>
            </a:fld>
            <a:endParaRPr lang="en-US"/>
          </a:p>
        </p:txBody>
      </p:sp>
    </p:spTree>
    <p:extLst>
      <p:ext uri="{BB962C8B-B14F-4D97-AF65-F5344CB8AC3E}">
        <p14:creationId xmlns:p14="http://schemas.microsoft.com/office/powerpoint/2010/main" val="53848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 synthesis is the task that aims to generate programs automatically from user-provided specifications. In recent year, program synthesis has attracted significant attention and has a surge of practical efforts in many applications, including spreadsheet programming, computer-aided education, software engineering, etc. </a:t>
            </a:r>
          </a:p>
          <a:p>
            <a:endParaRPr lang="en-US"/>
          </a:p>
          <a:p>
            <a:endParaRPr lang="en-US"/>
          </a:p>
          <a:p>
            <a:endParaRPr lang="en-US"/>
          </a:p>
          <a:p>
            <a:endParaRPr lang="en-US"/>
          </a:p>
          <a:p>
            <a:endParaRPr lang="en-US"/>
          </a:p>
          <a:p>
            <a:endParaRPr lang="en-US"/>
          </a:p>
          <a:p>
            <a:endParaRPr lang="en-US"/>
          </a:p>
          <a:p>
            <a:endParaRPr lang="en-US"/>
          </a:p>
          <a:p>
            <a:endParaRPr lang="en-US"/>
          </a:p>
          <a:p>
            <a:r>
              <a:rPr lang="en-US"/>
              <a:t>For instance, the </a:t>
            </a:r>
            <a:r>
              <a:rPr lang="en-US" err="1"/>
              <a:t>FlashFill</a:t>
            </a:r>
            <a:r>
              <a:rPr lang="en-US"/>
              <a:t> system embedded in Microsoft Excel makes it much easier for users to handle string manipulation tasks.</a:t>
            </a:r>
          </a:p>
        </p:txBody>
      </p:sp>
      <p:sp>
        <p:nvSpPr>
          <p:cNvPr id="4" name="Slide Number Placeholder 3"/>
          <p:cNvSpPr>
            <a:spLocks noGrp="1"/>
          </p:cNvSpPr>
          <p:nvPr>
            <p:ph type="sldNum" sz="quarter" idx="5"/>
          </p:nvPr>
        </p:nvSpPr>
        <p:spPr/>
        <p:txBody>
          <a:bodyPr/>
          <a:lstStyle/>
          <a:p>
            <a:fld id="{1C2CC8A4-A524-FB4A-A967-3D19EDE0FC49}" type="slidenum">
              <a:rPr lang="en-US" smtClean="0"/>
              <a:t>4</a:t>
            </a:fld>
            <a:endParaRPr lang="en-US"/>
          </a:p>
        </p:txBody>
      </p:sp>
    </p:spTree>
    <p:extLst>
      <p:ext uri="{BB962C8B-B14F-4D97-AF65-F5344CB8AC3E}">
        <p14:creationId xmlns:p14="http://schemas.microsoft.com/office/powerpoint/2010/main" val="53848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Our cooperative synthesis algorithm is implemented as a </a:t>
            </a:r>
            <a:r>
              <a:rPr lang="en-US" sz="1200" err="1"/>
              <a:t>sygus</a:t>
            </a:r>
            <a:r>
              <a:rPr lang="en-US" sz="1200"/>
              <a:t> solver, called </a:t>
            </a:r>
            <a:r>
              <a:rPr lang="en-US" sz="1200" err="1"/>
              <a:t>DryadSynth</a:t>
            </a:r>
            <a:r>
              <a:rPr lang="en-US" sz="1200"/>
              <a:t>. The solver is publicly available. We evaluated </a:t>
            </a:r>
            <a:r>
              <a:rPr lang="en-US" sz="1200" err="1"/>
              <a:t>DryadSynth</a:t>
            </a:r>
            <a:r>
              <a:rPr lang="en-US" sz="1200"/>
              <a:t> on benchmarks with CLIA background theory from the latest </a:t>
            </a:r>
            <a:r>
              <a:rPr lang="en-US" sz="1200" err="1"/>
              <a:t>sygus</a:t>
            </a:r>
            <a:r>
              <a:rPr lang="en-US" sz="1200"/>
              <a:t> competition. The benchmarks come from three tracks of the competition, including synthesizing functions with standard CLIA grammar, synthesizing loop invariants and synthesizing functions with arbitrary grammars. It wound up with 715 benchmarks in total. The experiments are conducted on the </a:t>
            </a:r>
            <a:r>
              <a:rPr lang="en-US" sz="1200" err="1"/>
              <a:t>StarExec</a:t>
            </a:r>
            <a:r>
              <a:rPr lang="en-US" sz="1200"/>
              <a:t> platform which is also used by the competition. Each synthesis job is running on a node with a 30 minutes timeout. To evaluate the performance of </a:t>
            </a:r>
            <a:r>
              <a:rPr lang="en-US" sz="1200" err="1"/>
              <a:t>DryadSynth</a:t>
            </a:r>
            <a:r>
              <a:rPr lang="en-US" sz="1200"/>
              <a:t>, we compare our results with state-of-the-art </a:t>
            </a:r>
            <a:r>
              <a:rPr lang="en-US" sz="1200" err="1"/>
              <a:t>sygus</a:t>
            </a:r>
            <a:r>
              <a:rPr lang="en-US" sz="1200"/>
              <a:t> solvers, namely CVC4, </a:t>
            </a:r>
            <a:r>
              <a:rPr lang="en-US" sz="1200" err="1"/>
              <a:t>EUSolver</a:t>
            </a:r>
            <a:r>
              <a:rPr lang="en-US" sz="1200"/>
              <a:t> and </a:t>
            </a:r>
            <a:r>
              <a:rPr lang="en-US" sz="1200" err="1"/>
              <a:t>loopinvgen</a:t>
            </a:r>
            <a:r>
              <a:rPr lang="en-US" sz="1200"/>
              <a:t>. CVC4 and </a:t>
            </a:r>
            <a:r>
              <a:rPr lang="en-US" sz="1200" err="1"/>
              <a:t>eusolver</a:t>
            </a:r>
            <a:r>
              <a:rPr lang="en-US" sz="1200"/>
              <a:t> are two general purpose </a:t>
            </a:r>
            <a:r>
              <a:rPr lang="en-US" sz="1200" err="1"/>
              <a:t>sygus</a:t>
            </a:r>
            <a:r>
              <a:rPr lang="en-US" sz="1200"/>
              <a:t> solvers, while </a:t>
            </a:r>
            <a:r>
              <a:rPr lang="en-US" sz="1200" err="1"/>
              <a:t>loopinvgen</a:t>
            </a:r>
            <a:r>
              <a:rPr lang="en-US" sz="1200"/>
              <a:t> is designed for loop invariant synthesis.</a:t>
            </a:r>
          </a:p>
          <a:p>
            <a:pPr marL="0" indent="0">
              <a:buFont typeface="Arial" panose="020B0604020202020204" pitchFamily="34" charset="0"/>
              <a:buNone/>
            </a:pPr>
            <a:endParaRPr lang="en-US" sz="1200"/>
          </a:p>
          <a:p>
            <a:pPr marL="0" indent="0">
              <a:buFont typeface="Arial" panose="020B0604020202020204" pitchFamily="34" charset="0"/>
              <a:buNone/>
            </a:pPr>
            <a:endParaRPr lang="en-US" sz="1200"/>
          </a:p>
        </p:txBody>
      </p:sp>
      <p:sp>
        <p:nvSpPr>
          <p:cNvPr id="4" name="Slide Number Placeholder 3"/>
          <p:cNvSpPr>
            <a:spLocks noGrp="1"/>
          </p:cNvSpPr>
          <p:nvPr>
            <p:ph type="sldNum" sz="quarter" idx="5"/>
          </p:nvPr>
        </p:nvSpPr>
        <p:spPr/>
        <p:txBody>
          <a:bodyPr/>
          <a:lstStyle/>
          <a:p>
            <a:fld id="{1C2CC8A4-A524-FB4A-A967-3D19EDE0FC49}" type="slidenum">
              <a:rPr lang="en-US" smtClean="0"/>
              <a:t>5</a:t>
            </a:fld>
            <a:endParaRPr lang="en-US"/>
          </a:p>
        </p:txBody>
      </p:sp>
    </p:spTree>
    <p:extLst>
      <p:ext uri="{BB962C8B-B14F-4D97-AF65-F5344CB8AC3E}">
        <p14:creationId xmlns:p14="http://schemas.microsoft.com/office/powerpoint/2010/main" val="145649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Syntax-guided synthesis aims to find a program satisfying not only a semantic specification but also a syntactic specification. The semantic specification describes what the program is supposed to compute, for example, finding the max of three integers. And the syntactic constraint describes which operators can be used in the implementation. Here shows a grammar having standard linear arithmetic operators with conditionals. The expected output program should satisfy both two specifications.</a:t>
            </a:r>
          </a:p>
        </p:txBody>
      </p:sp>
      <p:sp>
        <p:nvSpPr>
          <p:cNvPr id="4" name="Slide Number Placeholder 3"/>
          <p:cNvSpPr>
            <a:spLocks noGrp="1"/>
          </p:cNvSpPr>
          <p:nvPr>
            <p:ph type="sldNum" sz="quarter" idx="5"/>
          </p:nvPr>
        </p:nvSpPr>
        <p:spPr/>
        <p:txBody>
          <a:bodyPr/>
          <a:lstStyle/>
          <a:p>
            <a:fld id="{1C2CC8A4-A524-FB4A-A967-3D19EDE0FC49}" type="slidenum">
              <a:rPr lang="en-US" smtClean="0"/>
              <a:t>6</a:t>
            </a:fld>
            <a:endParaRPr lang="en-US"/>
          </a:p>
        </p:txBody>
      </p:sp>
    </p:spTree>
    <p:extLst>
      <p:ext uri="{BB962C8B-B14F-4D97-AF65-F5344CB8AC3E}">
        <p14:creationId xmlns:p14="http://schemas.microsoft.com/office/powerpoint/2010/main" val="250875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there are two classes of synthesis techniques that have been widely used. The first one is enumerative synthesis. Given the </a:t>
            </a:r>
            <a:r>
              <a:rPr lang="en-US" err="1"/>
              <a:t>SyGuS</a:t>
            </a:r>
            <a:r>
              <a:rPr lang="en-US"/>
              <a:t> problem, enumerative synthesis is to systematically enumerate the possible implementations and check if they are the desired ones. The enumeration can follow a size-based order. Or the enumeration order can also be counterexample based, such as CEGIS. The search strategy can also be learning-based. The enumeration approach is generally applicable to different kinds of </a:t>
            </a:r>
            <a:r>
              <a:rPr lang="en-US" err="1"/>
              <a:t>SyGuS</a:t>
            </a:r>
            <a:r>
              <a:rPr lang="en-US"/>
              <a:t> problems, however, it’s very limited in scalability especially when the size of the expected program grows.</a:t>
            </a:r>
          </a:p>
          <a:p>
            <a:endParaRPr lang="en-US"/>
          </a:p>
          <a:p>
            <a:endParaRPr lang="en-US"/>
          </a:p>
          <a:p>
            <a:endParaRPr lang="en-US"/>
          </a:p>
          <a:p>
            <a:endParaRPr lang="en-US"/>
          </a:p>
          <a:p>
            <a:endParaRPr lang="en-US"/>
          </a:p>
          <a:p>
            <a:endParaRPr lang="en-US"/>
          </a:p>
          <a:p>
            <a:endParaRPr lang="en-US"/>
          </a:p>
          <a:p>
            <a:r>
              <a:rPr lang="en-US"/>
              <a:t>The goal of the synthesizer is to search for a candidate program that matches a set of input-output examples.</a:t>
            </a:r>
          </a:p>
        </p:txBody>
      </p:sp>
      <p:sp>
        <p:nvSpPr>
          <p:cNvPr id="4" name="Slide Number Placeholder 3"/>
          <p:cNvSpPr>
            <a:spLocks noGrp="1"/>
          </p:cNvSpPr>
          <p:nvPr>
            <p:ph type="sldNum" sz="quarter" idx="5"/>
          </p:nvPr>
        </p:nvSpPr>
        <p:spPr/>
        <p:txBody>
          <a:bodyPr/>
          <a:lstStyle/>
          <a:p>
            <a:fld id="{1C2CC8A4-A524-FB4A-A967-3D19EDE0FC49}" type="slidenum">
              <a:rPr lang="en-US" smtClean="0"/>
              <a:t>7</a:t>
            </a:fld>
            <a:endParaRPr lang="en-US"/>
          </a:p>
        </p:txBody>
      </p:sp>
    </p:spTree>
    <p:extLst>
      <p:ext uri="{BB962C8B-B14F-4D97-AF65-F5344CB8AC3E}">
        <p14:creationId xmlns:p14="http://schemas.microsoft.com/office/powerpoint/2010/main" val="68185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there are two classes of synthesis techniques that have been widely used. The first one is enumerative synthesis. Given the </a:t>
            </a:r>
            <a:r>
              <a:rPr lang="en-US" err="1"/>
              <a:t>SyGuS</a:t>
            </a:r>
            <a:r>
              <a:rPr lang="en-US"/>
              <a:t> problem, enumerative synthesis is to systematically enumerate the possible implementations and check if they are the desired ones. The enumeration can follow a size-based order. Or the enumeration order can also be counterexample based, such as CEGIS. The search strategy can also be learning-based. The enumeration approach is generally applicable to different kinds of </a:t>
            </a:r>
            <a:r>
              <a:rPr lang="en-US" err="1"/>
              <a:t>SyGuS</a:t>
            </a:r>
            <a:r>
              <a:rPr lang="en-US"/>
              <a:t> problems, however, it’s very limited in scalability especially when the size of the expected program grows.</a:t>
            </a:r>
          </a:p>
          <a:p>
            <a:endParaRPr lang="en-US"/>
          </a:p>
          <a:p>
            <a:endParaRPr lang="en-US"/>
          </a:p>
          <a:p>
            <a:endParaRPr lang="en-US"/>
          </a:p>
          <a:p>
            <a:endParaRPr lang="en-US"/>
          </a:p>
          <a:p>
            <a:endParaRPr lang="en-US"/>
          </a:p>
          <a:p>
            <a:endParaRPr lang="en-US"/>
          </a:p>
          <a:p>
            <a:endParaRPr lang="en-US"/>
          </a:p>
          <a:p>
            <a:r>
              <a:rPr lang="en-US"/>
              <a:t>The goal of the synthesizer is to search for a candidate program that matches a set of input-output examples.</a:t>
            </a:r>
          </a:p>
        </p:txBody>
      </p:sp>
      <p:sp>
        <p:nvSpPr>
          <p:cNvPr id="4" name="Slide Number Placeholder 3"/>
          <p:cNvSpPr>
            <a:spLocks noGrp="1"/>
          </p:cNvSpPr>
          <p:nvPr>
            <p:ph type="sldNum" sz="quarter" idx="5"/>
          </p:nvPr>
        </p:nvSpPr>
        <p:spPr/>
        <p:txBody>
          <a:bodyPr/>
          <a:lstStyle/>
          <a:p>
            <a:fld id="{1C2CC8A4-A524-FB4A-A967-3D19EDE0FC49}" type="slidenum">
              <a:rPr lang="en-US" smtClean="0"/>
              <a:t>8</a:t>
            </a:fld>
            <a:endParaRPr lang="en-US"/>
          </a:p>
        </p:txBody>
      </p:sp>
    </p:spTree>
    <p:extLst>
      <p:ext uri="{BB962C8B-B14F-4D97-AF65-F5344CB8AC3E}">
        <p14:creationId xmlns:p14="http://schemas.microsoft.com/office/powerpoint/2010/main" val="236590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there are two classes of synthesis techniques that have been widely used. The first one is enumerative synthesis. Given the </a:t>
            </a:r>
            <a:r>
              <a:rPr lang="en-US" err="1"/>
              <a:t>SyGuS</a:t>
            </a:r>
            <a:r>
              <a:rPr lang="en-US"/>
              <a:t> problem, enumerative synthesis is to systematically enumerate the possible implementations and check if they are the desired ones. The enumeration can follow a size-based order. Or the enumeration order can also be counterexample based, such as CEGIS. The search strategy can also be learning-based. The enumeration approach is generally applicable to different kinds of </a:t>
            </a:r>
            <a:r>
              <a:rPr lang="en-US" err="1"/>
              <a:t>SyGuS</a:t>
            </a:r>
            <a:r>
              <a:rPr lang="en-US"/>
              <a:t> problems, however, it’s very limited in scalability especially when the size of the expected program grows.</a:t>
            </a:r>
          </a:p>
          <a:p>
            <a:endParaRPr lang="en-US"/>
          </a:p>
          <a:p>
            <a:endParaRPr lang="en-US"/>
          </a:p>
          <a:p>
            <a:endParaRPr lang="en-US"/>
          </a:p>
          <a:p>
            <a:endParaRPr lang="en-US"/>
          </a:p>
          <a:p>
            <a:endParaRPr lang="en-US"/>
          </a:p>
          <a:p>
            <a:endParaRPr lang="en-US"/>
          </a:p>
          <a:p>
            <a:endParaRPr lang="en-US"/>
          </a:p>
          <a:p>
            <a:r>
              <a:rPr lang="en-US"/>
              <a:t>The goal of the synthesizer is to search for a candidate program that matches a set of input-output examples.</a:t>
            </a:r>
          </a:p>
        </p:txBody>
      </p:sp>
      <p:sp>
        <p:nvSpPr>
          <p:cNvPr id="4" name="Slide Number Placeholder 3"/>
          <p:cNvSpPr>
            <a:spLocks noGrp="1"/>
          </p:cNvSpPr>
          <p:nvPr>
            <p:ph type="sldNum" sz="quarter" idx="5"/>
          </p:nvPr>
        </p:nvSpPr>
        <p:spPr/>
        <p:txBody>
          <a:bodyPr/>
          <a:lstStyle/>
          <a:p>
            <a:fld id="{1C2CC8A4-A524-FB4A-A967-3D19EDE0FC49}" type="slidenum">
              <a:rPr lang="en-US" smtClean="0"/>
              <a:t>9</a:t>
            </a:fld>
            <a:endParaRPr lang="en-US"/>
          </a:p>
        </p:txBody>
      </p:sp>
    </p:spTree>
    <p:extLst>
      <p:ext uri="{BB962C8B-B14F-4D97-AF65-F5344CB8AC3E}">
        <p14:creationId xmlns:p14="http://schemas.microsoft.com/office/powerpoint/2010/main" val="416457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there are two classes of synthesis techniques that have been widely used. The first one is enumerative synthesis. Given the </a:t>
            </a:r>
            <a:r>
              <a:rPr lang="en-US" err="1"/>
              <a:t>SyGuS</a:t>
            </a:r>
            <a:r>
              <a:rPr lang="en-US"/>
              <a:t> problem, enumerative synthesis is to systematically enumerate the possible implementations and check if they are the desired ones. The enumeration can follow a size-based order. Or the enumeration order can also be counterexample based, such as CEGIS. The search strategy can also be learning-based. The enumeration approach is generally applicable to different kinds of </a:t>
            </a:r>
            <a:r>
              <a:rPr lang="en-US" err="1"/>
              <a:t>SyGuS</a:t>
            </a:r>
            <a:r>
              <a:rPr lang="en-US"/>
              <a:t> problems, however, it’s very limited in scalability especially when the size of the expected program grows.</a:t>
            </a:r>
          </a:p>
          <a:p>
            <a:endParaRPr lang="en-US"/>
          </a:p>
          <a:p>
            <a:endParaRPr lang="en-US"/>
          </a:p>
          <a:p>
            <a:endParaRPr lang="en-US"/>
          </a:p>
          <a:p>
            <a:endParaRPr lang="en-US"/>
          </a:p>
          <a:p>
            <a:endParaRPr lang="en-US"/>
          </a:p>
          <a:p>
            <a:endParaRPr lang="en-US"/>
          </a:p>
          <a:p>
            <a:endParaRPr lang="en-US"/>
          </a:p>
          <a:p>
            <a:r>
              <a:rPr lang="en-US"/>
              <a:t>The goal of the synthesizer is to search for a candidate program that matches a set of input-output examples.</a:t>
            </a:r>
          </a:p>
        </p:txBody>
      </p:sp>
      <p:sp>
        <p:nvSpPr>
          <p:cNvPr id="4" name="Slide Number Placeholder 3"/>
          <p:cNvSpPr>
            <a:spLocks noGrp="1"/>
          </p:cNvSpPr>
          <p:nvPr>
            <p:ph type="sldNum" sz="quarter" idx="5"/>
          </p:nvPr>
        </p:nvSpPr>
        <p:spPr/>
        <p:txBody>
          <a:bodyPr/>
          <a:lstStyle/>
          <a:p>
            <a:fld id="{1C2CC8A4-A524-FB4A-A967-3D19EDE0FC49}" type="slidenum">
              <a:rPr lang="en-US" smtClean="0"/>
              <a:t>10</a:t>
            </a:fld>
            <a:endParaRPr lang="en-US"/>
          </a:p>
        </p:txBody>
      </p:sp>
    </p:spTree>
    <p:extLst>
      <p:ext uri="{BB962C8B-B14F-4D97-AF65-F5344CB8AC3E}">
        <p14:creationId xmlns:p14="http://schemas.microsoft.com/office/powerpoint/2010/main" val="248470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D076-DDE8-6B42-8106-C717580D0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FE2FA-33E5-5243-98E0-F043D4CB1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89B298-8830-694F-8F8F-A5515C832748}"/>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5" name="Footer Placeholder 4">
            <a:extLst>
              <a:ext uri="{FF2B5EF4-FFF2-40B4-BE49-F238E27FC236}">
                <a16:creationId xmlns:a16="http://schemas.microsoft.com/office/drawing/2014/main" id="{906BE23B-932B-7E4B-81EB-2E6C2C4C1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2E29B-B948-AF49-BAD1-6A4832B210D7}"/>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328203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7793-4FF2-CA44-B279-A886EF2BDC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AB6D0-131F-D345-8D11-4B778F095D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DF0E5-CAC3-9E45-9A8C-AF15BE062727}"/>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5" name="Footer Placeholder 4">
            <a:extLst>
              <a:ext uri="{FF2B5EF4-FFF2-40B4-BE49-F238E27FC236}">
                <a16:creationId xmlns:a16="http://schemas.microsoft.com/office/drawing/2014/main" id="{382CD2B3-C218-334E-9B3B-C78D5F6B9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29ACF-57B3-1B43-87BD-7A9076A13A37}"/>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277314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27011-3D6E-2244-8E41-BE15334AB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FA0562-1F47-6A4B-80E5-0C7ADFC83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0FB50-3B9C-7E48-BBEF-F3FCEF8AA094}"/>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5" name="Footer Placeholder 4">
            <a:extLst>
              <a:ext uri="{FF2B5EF4-FFF2-40B4-BE49-F238E27FC236}">
                <a16:creationId xmlns:a16="http://schemas.microsoft.com/office/drawing/2014/main" id="{1BB57A95-D641-754E-A14C-EEFB5854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25484-F01F-F241-BDD5-90C0634F9EA4}"/>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39251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43350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02796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43350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0279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4009-D6A6-B547-BE38-5925125344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90AA2-3ECB-2440-BF01-CBE7866A9E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12D86-CF4E-3841-AA5B-B8774125127A}"/>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5" name="Footer Placeholder 4">
            <a:extLst>
              <a:ext uri="{FF2B5EF4-FFF2-40B4-BE49-F238E27FC236}">
                <a16:creationId xmlns:a16="http://schemas.microsoft.com/office/drawing/2014/main" id="{E411DAA2-8DE8-034A-B554-D4857F19D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8E4FF-8424-2342-BC75-B02FDFBFADF3}"/>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103146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9CC-7B7C-074F-B562-8B426068E4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6E02E7-B349-3B42-853A-82B22B13F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C96A8-E8D4-4D49-9FD9-D7A78188F7A7}"/>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5" name="Footer Placeholder 4">
            <a:extLst>
              <a:ext uri="{FF2B5EF4-FFF2-40B4-BE49-F238E27FC236}">
                <a16:creationId xmlns:a16="http://schemas.microsoft.com/office/drawing/2014/main" id="{AFBE6A9C-91A1-6741-B376-5F9FAEA01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846EB-D6F9-5944-B2E5-72B89BC1F60A}"/>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78658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5076-23F0-5D4E-9856-D4F3E94C3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237A4D-9F51-0241-B027-E4DC676F90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33097-15CA-8E4A-931C-6F5454958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67DF22-D99F-AB4A-9ED6-3BDC4BD2E41F}"/>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6" name="Footer Placeholder 5">
            <a:extLst>
              <a:ext uri="{FF2B5EF4-FFF2-40B4-BE49-F238E27FC236}">
                <a16:creationId xmlns:a16="http://schemas.microsoft.com/office/drawing/2014/main" id="{706440F8-9295-C942-9627-FFBA00656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FC8F0-3156-664B-9ADB-AA5D2B6DE645}"/>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53466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758D-A47E-064D-A9C7-DF3E0C7BC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71A551-91C7-6445-BEC7-497DD0091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B93167-8951-074B-84FA-B2CF6E9159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93AAFD-EB74-794C-89EE-DE2274364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870BC-1157-1642-8665-69EC305E98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5F31C-E8B2-F049-AD4F-FD5085B084C0}"/>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8" name="Footer Placeholder 7">
            <a:extLst>
              <a:ext uri="{FF2B5EF4-FFF2-40B4-BE49-F238E27FC236}">
                <a16:creationId xmlns:a16="http://schemas.microsoft.com/office/drawing/2014/main" id="{64BEB013-62C2-2B49-B4D2-DC279A68F2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F9E6F-2AEB-1840-9F65-4DF682100EC6}"/>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325454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C9BB-BC61-C541-86C2-8FDD5E1C3A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F0B1A6-4B47-804F-A9CE-B2419CB655D1}"/>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4" name="Footer Placeholder 3">
            <a:extLst>
              <a:ext uri="{FF2B5EF4-FFF2-40B4-BE49-F238E27FC236}">
                <a16:creationId xmlns:a16="http://schemas.microsoft.com/office/drawing/2014/main" id="{02D2059F-7A17-F04A-9033-3B14E3514F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6508F-93DF-184B-BA05-024AB40EE605}"/>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83403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AEE06-D626-5A42-8934-0D9D99100B21}"/>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3" name="Footer Placeholder 2">
            <a:extLst>
              <a:ext uri="{FF2B5EF4-FFF2-40B4-BE49-F238E27FC236}">
                <a16:creationId xmlns:a16="http://schemas.microsoft.com/office/drawing/2014/main" id="{26F22009-6986-6A43-9179-2B7A0037B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337BF-D954-7D48-86C2-85DDF8DD4880}"/>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426469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C302-CB2C-F54B-BA23-D54FF9E2B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7DB88-D4F5-9A4B-A881-D34B70C19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F7C3B-0A2F-B24C-BC1B-A2DB340DF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77EDD-B413-DE48-965B-E3603904C87F}"/>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6" name="Footer Placeholder 5">
            <a:extLst>
              <a:ext uri="{FF2B5EF4-FFF2-40B4-BE49-F238E27FC236}">
                <a16:creationId xmlns:a16="http://schemas.microsoft.com/office/drawing/2014/main" id="{23F9B43F-9635-C242-953B-F62C6AD36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05BE3-5258-AD4D-BAB6-4DF4C62F26E6}"/>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57583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A459-713E-8746-8DF2-F40F29003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3EBB08-D4B8-0047-A335-C5068B687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5402D-CF56-7B47-9D6E-344EA9D36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7A3B5-3BCF-3C46-8F1C-5ED03748D4B8}"/>
              </a:ext>
            </a:extLst>
          </p:cNvPr>
          <p:cNvSpPr>
            <a:spLocks noGrp="1"/>
          </p:cNvSpPr>
          <p:nvPr>
            <p:ph type="dt" sz="half" idx="10"/>
          </p:nvPr>
        </p:nvSpPr>
        <p:spPr/>
        <p:txBody>
          <a:bodyPr/>
          <a:lstStyle/>
          <a:p>
            <a:fld id="{87136A61-62BD-4249-9C6F-A2F668E0379F}" type="datetimeFigureOut">
              <a:rPr lang="en-US" smtClean="0"/>
              <a:t>1/19/2026</a:t>
            </a:fld>
            <a:endParaRPr lang="en-US"/>
          </a:p>
        </p:txBody>
      </p:sp>
      <p:sp>
        <p:nvSpPr>
          <p:cNvPr id="6" name="Footer Placeholder 5">
            <a:extLst>
              <a:ext uri="{FF2B5EF4-FFF2-40B4-BE49-F238E27FC236}">
                <a16:creationId xmlns:a16="http://schemas.microsoft.com/office/drawing/2014/main" id="{F521D1E9-319E-2E42-86CA-F3EA1AFA2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3355F-98EE-5643-B5C5-A133577DF781}"/>
              </a:ext>
            </a:extLst>
          </p:cNvPr>
          <p:cNvSpPr>
            <a:spLocks noGrp="1"/>
          </p:cNvSpPr>
          <p:nvPr>
            <p:ph type="sldNum" sz="quarter" idx="12"/>
          </p:nvPr>
        </p:nvSpPr>
        <p:spPr/>
        <p:txBody>
          <a:bodyPr/>
          <a:lstStyle/>
          <a:p>
            <a:fld id="{85C1626E-3724-E34F-92EF-374D2DB674F4}" type="slidenum">
              <a:rPr lang="en-US" smtClean="0"/>
              <a:t>‹#›</a:t>
            </a:fld>
            <a:endParaRPr lang="en-US"/>
          </a:p>
        </p:txBody>
      </p:sp>
    </p:spTree>
    <p:extLst>
      <p:ext uri="{BB962C8B-B14F-4D97-AF65-F5344CB8AC3E}">
        <p14:creationId xmlns:p14="http://schemas.microsoft.com/office/powerpoint/2010/main" val="112245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213F0-47FA-8B49-8009-B81FB4764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8DE42-7B77-3C42-BA90-A3B79BF03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6E4BF-B34B-EA42-8454-11D9BEC4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36A61-62BD-4249-9C6F-A2F668E0379F}" type="datetimeFigureOut">
              <a:rPr lang="en-US" smtClean="0"/>
              <a:t>1/19/2026</a:t>
            </a:fld>
            <a:endParaRPr lang="en-US"/>
          </a:p>
        </p:txBody>
      </p:sp>
      <p:sp>
        <p:nvSpPr>
          <p:cNvPr id="5" name="Footer Placeholder 4">
            <a:extLst>
              <a:ext uri="{FF2B5EF4-FFF2-40B4-BE49-F238E27FC236}">
                <a16:creationId xmlns:a16="http://schemas.microsoft.com/office/drawing/2014/main" id="{2A53A912-FF40-6E49-B54F-ADE5A0F13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9A538E-7C32-974D-AF9D-49D2B710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1626E-3724-E34F-92EF-374D2DB674F4}" type="slidenum">
              <a:rPr lang="en-US" smtClean="0"/>
              <a:t>‹#›</a:t>
            </a:fld>
            <a:endParaRPr lang="en-US"/>
          </a:p>
        </p:txBody>
      </p:sp>
    </p:spTree>
    <p:extLst>
      <p:ext uri="{BB962C8B-B14F-4D97-AF65-F5344CB8AC3E}">
        <p14:creationId xmlns:p14="http://schemas.microsoft.com/office/powerpoint/2010/main" val="125104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9.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29.png"/><Relationship Id="rId10" Type="http://schemas.openxmlformats.org/officeDocument/2006/relationships/image" Target="../media/image38.png"/><Relationship Id="rId4" Type="http://schemas.openxmlformats.org/officeDocument/2006/relationships/image" Target="../media/image19.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96.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notesSlide" Target="../notesSlides/notesSlide11.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16.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image" Target="../media/image115.png"/><Relationship Id="rId16"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2.jpeg"/><Relationship Id="rId4" Type="http://schemas.openxmlformats.org/officeDocument/2006/relationships/image" Target="../media/image44.png"/><Relationship Id="rId9" Type="http://schemas.openxmlformats.org/officeDocument/2006/relationships/image" Target="../media/image103.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72.png"/><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2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91.png"/><Relationship Id="rId7" Type="http://schemas.openxmlformats.org/officeDocument/2006/relationships/image" Target="../media/image134.png"/><Relationship Id="rId2" Type="http://schemas.openxmlformats.org/officeDocument/2006/relationships/image" Target="../media/image90.png"/><Relationship Id="rId1" Type="http://schemas.openxmlformats.org/officeDocument/2006/relationships/slideLayout" Target="../slideLayouts/slideLayout13.xml"/><Relationship Id="rId6" Type="http://schemas.openxmlformats.org/officeDocument/2006/relationships/image" Target="../media/image132.png"/><Relationship Id="rId11" Type="http://schemas.openxmlformats.org/officeDocument/2006/relationships/image" Target="../media/image2.jpeg"/><Relationship Id="rId5" Type="http://schemas.openxmlformats.org/officeDocument/2006/relationships/image" Target="../media/image131.png"/><Relationship Id="rId10" Type="http://schemas.openxmlformats.org/officeDocument/2006/relationships/image" Target="../media/image137.png"/><Relationship Id="rId4" Type="http://schemas.openxmlformats.org/officeDocument/2006/relationships/image" Target="../media/image129.png"/><Relationship Id="rId9" Type="http://schemas.openxmlformats.org/officeDocument/2006/relationships/image" Target="../media/image136.png"/></Relationships>
</file>

<file path=ppt/slides/_rels/slide29.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2.jpeg"/><Relationship Id="rId2" Type="http://schemas.openxmlformats.org/officeDocument/2006/relationships/image" Target="../media/image138.png"/><Relationship Id="rId1" Type="http://schemas.openxmlformats.org/officeDocument/2006/relationships/slideLayout" Target="../slideLayouts/slideLayout1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13.xml"/><Relationship Id="rId6" Type="http://schemas.openxmlformats.org/officeDocument/2006/relationships/image" Target="../media/image148.png"/><Relationship Id="rId11" Type="http://schemas.openxmlformats.org/officeDocument/2006/relationships/image" Target="../media/image67.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62.png"/><Relationship Id="rId21" Type="http://schemas.openxmlformats.org/officeDocument/2006/relationships/image" Target="../media/image180.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notesSlide" Target="../notesSlides/notesSlide13.xml"/><Relationship Id="rId16" Type="http://schemas.openxmlformats.org/officeDocument/2006/relationships/image" Target="../media/image175.png"/><Relationship Id="rId20" Type="http://schemas.openxmlformats.org/officeDocument/2006/relationships/image" Target="../media/image179.png"/><Relationship Id="rId1" Type="http://schemas.openxmlformats.org/officeDocument/2006/relationships/slideLayout" Target="../slideLayouts/slideLayout13.xml"/><Relationship Id="rId6" Type="http://schemas.openxmlformats.org/officeDocument/2006/relationships/image" Target="../media/image165.png"/><Relationship Id="rId11" Type="http://schemas.openxmlformats.org/officeDocument/2006/relationships/image" Target="../media/image68.jpeg"/><Relationship Id="rId5" Type="http://schemas.openxmlformats.org/officeDocument/2006/relationships/image" Target="../media/image164.png"/><Relationship Id="rId15" Type="http://schemas.openxmlformats.org/officeDocument/2006/relationships/image" Target="../media/image174.png"/><Relationship Id="rId23" Type="http://schemas.openxmlformats.org/officeDocument/2006/relationships/image" Target="../media/image182.png"/><Relationship Id="rId10" Type="http://schemas.openxmlformats.org/officeDocument/2006/relationships/image" Target="../media/image169.png"/><Relationship Id="rId19" Type="http://schemas.openxmlformats.org/officeDocument/2006/relationships/image" Target="../media/image178.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 Id="rId22" Type="http://schemas.openxmlformats.org/officeDocument/2006/relationships/image" Target="../media/image181.png"/></Relationships>
</file>

<file path=ppt/slides/_rels/slide33.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83.png"/><Relationship Id="rId18" Type="http://schemas.openxmlformats.org/officeDocument/2006/relationships/image" Target="../media/image68.jpe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82.png"/><Relationship Id="rId17" Type="http://schemas.openxmlformats.org/officeDocument/2006/relationships/image" Target="../media/image187.png"/><Relationship Id="rId2" Type="http://schemas.openxmlformats.org/officeDocument/2006/relationships/notesSlide" Target="../notesSlides/notesSlide14.xml"/><Relationship Id="rId16" Type="http://schemas.openxmlformats.org/officeDocument/2006/relationships/image" Target="../media/image186.png"/><Relationship Id="rId1" Type="http://schemas.openxmlformats.org/officeDocument/2006/relationships/slideLayout" Target="../slideLayouts/slideLayout13.xml"/><Relationship Id="rId6" Type="http://schemas.openxmlformats.org/officeDocument/2006/relationships/image" Target="../media/image167.png"/><Relationship Id="rId11" Type="http://schemas.openxmlformats.org/officeDocument/2006/relationships/image" Target="../media/image181.png"/><Relationship Id="rId5" Type="http://schemas.openxmlformats.org/officeDocument/2006/relationships/image" Target="../media/image166.png"/><Relationship Id="rId15" Type="http://schemas.openxmlformats.org/officeDocument/2006/relationships/image" Target="../media/image185.png"/><Relationship Id="rId10" Type="http://schemas.openxmlformats.org/officeDocument/2006/relationships/image" Target="../media/image174.png"/><Relationship Id="rId4" Type="http://schemas.openxmlformats.org/officeDocument/2006/relationships/image" Target="../media/image165.png"/><Relationship Id="rId9" Type="http://schemas.openxmlformats.org/officeDocument/2006/relationships/image" Target="../media/image173.png"/><Relationship Id="rId14" Type="http://schemas.openxmlformats.org/officeDocument/2006/relationships/image" Target="../media/image184.png"/></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cap.ecn.purdue.edu/dryadsynth"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p.ecn.purdue.edu/dryadsynt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3.xml"/><Relationship Id="rId3" Type="http://schemas.openxmlformats.org/officeDocument/2006/relationships/notesSlide" Target="../notesSlides/notesSlide7.xml"/><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tags" Target="../tags/tag3.xml"/><Relationship Id="rId6" Type="http://schemas.openxmlformats.org/officeDocument/2006/relationships/image" Target="../media/image23.png"/><Relationship Id="rId11" Type="http://schemas.openxmlformats.org/officeDocument/2006/relationships/customXml" Target="../ink/ink2.xml"/><Relationship Id="rId5"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image" Target="../media/image30.png"/><Relationship Id="rId4" Type="http://schemas.openxmlformats.org/officeDocument/2006/relationships/image" Target="../media/image2010.png"/><Relationship Id="rId9" Type="http://schemas.openxmlformats.org/officeDocument/2006/relationships/customXml" Target="../ink/ink1.xml"/><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010.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CD995-8870-0C47-90D9-F31AD6029A8C}"/>
              </a:ext>
            </a:extLst>
          </p:cNvPr>
          <p:cNvSpPr>
            <a:spLocks noGrp="1"/>
          </p:cNvSpPr>
          <p:nvPr>
            <p:ph type="ctrTitle"/>
          </p:nvPr>
        </p:nvSpPr>
        <p:spPr>
          <a:xfrm>
            <a:off x="638884" y="1393839"/>
            <a:ext cx="10909640" cy="1687814"/>
          </a:xfrm>
        </p:spPr>
        <p:txBody>
          <a:bodyPr anchor="b">
            <a:normAutofit/>
          </a:bodyPr>
          <a:lstStyle/>
          <a:p>
            <a:r>
              <a:rPr lang="en-US" sz="5100" b="1" dirty="0"/>
              <a:t>DryadSynth: Advancing Program Synthesis through Hybrid Techniques </a:t>
            </a:r>
          </a:p>
        </p:txBody>
      </p:sp>
      <p:sp>
        <p:nvSpPr>
          <p:cNvPr id="3" name="Subtitle 2">
            <a:extLst>
              <a:ext uri="{FF2B5EF4-FFF2-40B4-BE49-F238E27FC236}">
                <a16:creationId xmlns:a16="http://schemas.microsoft.com/office/drawing/2014/main" id="{8D6877D1-0991-F24C-A9B8-5F7239207B98}"/>
              </a:ext>
            </a:extLst>
          </p:cNvPr>
          <p:cNvSpPr>
            <a:spLocks noGrp="1"/>
          </p:cNvSpPr>
          <p:nvPr>
            <p:ph type="subTitle" idx="1"/>
          </p:nvPr>
        </p:nvSpPr>
        <p:spPr>
          <a:xfrm>
            <a:off x="638881" y="5660607"/>
            <a:ext cx="10909643" cy="1090205"/>
          </a:xfrm>
        </p:spPr>
        <p:txBody>
          <a:bodyPr anchor="t">
            <a:normAutofit/>
          </a:bodyPr>
          <a:lstStyle/>
          <a:p>
            <a:r>
              <a:rPr lang="en-US" b="1" dirty="0"/>
              <a:t>Xiaokang Qiu</a:t>
            </a:r>
          </a:p>
          <a:p>
            <a:r>
              <a:rPr lang="en-US" dirty="0"/>
              <a:t>Hanyang University, May 16, 2025</a:t>
            </a:r>
          </a:p>
        </p:txBody>
      </p:sp>
      <p:pic>
        <p:nvPicPr>
          <p:cNvPr id="8" name="Picture 7">
            <a:extLst>
              <a:ext uri="{FF2B5EF4-FFF2-40B4-BE49-F238E27FC236}">
                <a16:creationId xmlns:a16="http://schemas.microsoft.com/office/drawing/2014/main" id="{3FA810ED-FD85-084E-B4D6-F130E8DC9176}"/>
              </a:ext>
            </a:extLst>
          </p:cNvPr>
          <p:cNvPicPr>
            <a:picLocks noChangeAspect="1"/>
          </p:cNvPicPr>
          <p:nvPr/>
        </p:nvPicPr>
        <p:blipFill>
          <a:blip r:embed="rId3"/>
          <a:stretch>
            <a:fillRect/>
          </a:stretch>
        </p:blipFill>
        <p:spPr>
          <a:xfrm>
            <a:off x="4862852" y="3322981"/>
            <a:ext cx="2461700" cy="1944743"/>
          </a:xfrm>
          <a:prstGeom prst="rect">
            <a:avLst/>
          </a:prstGeom>
        </p:spPr>
      </p:pic>
      <p:sp>
        <p:nvSpPr>
          <p:cNvPr id="15"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529257"/>
      </p:ext>
    </p:extLst>
  </p:cSld>
  <p:clrMapOvr>
    <a:masterClrMapping/>
  </p:clrMapOvr>
  <mc:AlternateContent xmlns:mc="http://schemas.openxmlformats.org/markup-compatibility/2006" xmlns:p14="http://schemas.microsoft.com/office/powerpoint/2010/main">
    <mc:Choice Requires="p14">
      <p:transition spd="slow" p14:dur="2000" advTm="17152"/>
    </mc:Choice>
    <mc:Fallback xmlns="">
      <p:transition spd="slow" advTm="171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6E14-14AA-5D40-85E5-5567C4BBF3B6}"/>
              </a:ext>
            </a:extLst>
          </p:cNvPr>
          <p:cNvSpPr>
            <a:spLocks noGrp="1"/>
          </p:cNvSpPr>
          <p:nvPr>
            <p:ph type="title"/>
          </p:nvPr>
        </p:nvSpPr>
        <p:spPr/>
        <p:txBody>
          <a:bodyPr>
            <a:normAutofit/>
          </a:bodyPr>
          <a:lstStyle/>
          <a:p>
            <a:r>
              <a:rPr lang="en-US" sz="4000" dirty="0"/>
              <a:t>Synthesis by </a:t>
            </a:r>
            <a:r>
              <a:rPr lang="en-US" sz="4000" dirty="0">
                <a:solidFill>
                  <a:schemeClr val="accent2"/>
                </a:solidFill>
              </a:rPr>
              <a:t>Top-Down Deduction</a:t>
            </a:r>
          </a:p>
        </p:txBody>
      </p:sp>
      <p:sp>
        <p:nvSpPr>
          <p:cNvPr id="7" name="Slide Number Placeholder 6">
            <a:extLst>
              <a:ext uri="{FF2B5EF4-FFF2-40B4-BE49-F238E27FC236}">
                <a16:creationId xmlns:a16="http://schemas.microsoft.com/office/drawing/2014/main" id="{10A94CBD-7F8B-3345-BD2E-CE680D480F66}"/>
              </a:ext>
            </a:extLst>
          </p:cNvPr>
          <p:cNvSpPr>
            <a:spLocks noGrp="1"/>
          </p:cNvSpPr>
          <p:nvPr>
            <p:ph type="sldNum" sz="quarter" idx="12"/>
          </p:nvPr>
        </p:nvSpPr>
        <p:spPr/>
        <p:txBody>
          <a:bodyPr/>
          <a:lstStyle/>
          <a:p>
            <a:fld id="{85C1626E-3724-E34F-92EF-374D2DB674F4}" type="slidenum">
              <a:rPr lang="en-US" smtClean="0"/>
              <a:t>10</a:t>
            </a:fld>
            <a:endParaRPr lang="en-US" dirty="0"/>
          </a:p>
        </p:txBody>
      </p:sp>
      <p:grpSp>
        <p:nvGrpSpPr>
          <p:cNvPr id="5" name="Group 4">
            <a:extLst>
              <a:ext uri="{FF2B5EF4-FFF2-40B4-BE49-F238E27FC236}">
                <a16:creationId xmlns:a16="http://schemas.microsoft.com/office/drawing/2014/main" id="{39B75E46-4DE7-F94D-86CA-998BA91A1D78}"/>
              </a:ext>
            </a:extLst>
          </p:cNvPr>
          <p:cNvGrpSpPr/>
          <p:nvPr/>
        </p:nvGrpSpPr>
        <p:grpSpPr>
          <a:xfrm>
            <a:off x="855391" y="1530509"/>
            <a:ext cx="3947839" cy="4870291"/>
            <a:chOff x="855390" y="1530509"/>
            <a:chExt cx="3947838" cy="4870291"/>
          </a:xfrm>
        </p:grpSpPr>
        <p:sp>
          <p:nvSpPr>
            <p:cNvPr id="18" name="TextBox 17">
              <a:extLst>
                <a:ext uri="{FF2B5EF4-FFF2-40B4-BE49-F238E27FC236}">
                  <a16:creationId xmlns:a16="http://schemas.microsoft.com/office/drawing/2014/main" id="{39D1F93F-2526-4944-9CAD-5EE2D170CD7C}"/>
                </a:ext>
              </a:extLst>
            </p:cNvPr>
            <p:cNvSpPr txBox="1"/>
            <p:nvPr/>
          </p:nvSpPr>
          <p:spPr>
            <a:xfrm>
              <a:off x="964957" y="3121392"/>
              <a:ext cx="3838271" cy="430887"/>
            </a:xfrm>
            <a:prstGeom prst="rect">
              <a:avLst/>
            </a:prstGeom>
            <a:noFill/>
          </p:spPr>
          <p:txBody>
            <a:bodyPr wrap="square" rtlCol="0">
              <a:spAutoFit/>
            </a:bodyPr>
            <a:lstStyle/>
            <a:p>
              <a:r>
                <a:rPr lang="en-US" sz="2200" dirty="0">
                  <a:solidFill>
                    <a:srgbClr val="7030A0"/>
                  </a:solidFill>
                </a:rPr>
                <a:t>Syntactic constraint: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CAC1CAE-CEC3-8B4E-B4CD-9A0821219DD9}"/>
                    </a:ext>
                  </a:extLst>
                </p:cNvPr>
                <p:cNvSpPr/>
                <p:nvPr/>
              </p:nvSpPr>
              <p:spPr>
                <a:xfrm>
                  <a:off x="964956" y="1573918"/>
                  <a:ext cx="3633685" cy="1692771"/>
                </a:xfrm>
                <a:prstGeom prst="rect">
                  <a:avLst/>
                </a:prstGeom>
              </p:spPr>
              <p:txBody>
                <a:bodyPr wrap="square">
                  <a:noAutofit/>
                </a:bodyPr>
                <a:lstStyle/>
                <a:p>
                  <a:r>
                    <a:rPr lang="en-US" sz="2200" dirty="0">
                      <a:solidFill>
                        <a:schemeClr val="accent1"/>
                      </a:solidFill>
                    </a:rPr>
                    <a:t>Semantic specification:</a:t>
                  </a:r>
                </a:p>
                <a:p>
                  <a:pPr/>
                  <a14:m>
                    <m:oMathPara xmlns:m="http://schemas.openxmlformats.org/officeDocument/2006/math">
                      <m:oMathParaPr>
                        <m:jc m:val="left"/>
                      </m:oMathParaPr>
                      <m:oMath xmlns:m="http://schemas.openxmlformats.org/officeDocument/2006/math">
                        <m:r>
                          <a:rPr lang="en-US" sz="1351" i="1">
                            <a:solidFill>
                              <a:srgbClr val="0070C0"/>
                            </a:solidFill>
                            <a:latin typeface="Cambria Math" panose="02040503050406030204" pitchFamily="18" charset="0"/>
                          </a:rPr>
                          <m:t>𝑓</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8000,#</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𝐴𝐴</m:t>
                                </m:r>
                              </m:num>
                              <m:den>
                                <m:eqArr>
                                  <m:eqArrPr>
                                    <m:ctrlPr>
                                      <a:rPr lang="en-US" sz="1351" i="1">
                                        <a:solidFill>
                                          <a:srgbClr val="0070C0"/>
                                        </a:solidFill>
                                        <a:latin typeface="Cambria Math" panose="02040503050406030204" pitchFamily="18" charset="0"/>
                                      </a:rPr>
                                    </m:ctrlPr>
                                  </m:eqArrPr>
                                  <m:e>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01</m:t>
                                    </m:r>
                                    <m:r>
                                      <a:rPr lang="en-US" sz="1351" i="1">
                                        <a:solidFill>
                                          <a:srgbClr val="0070C0"/>
                                        </a:solidFill>
                                        <a:latin typeface="Cambria Math" panose="02040503050406030204" pitchFamily="18" charset="0"/>
                                      </a:rPr>
                                      <m:t>𝐹𝐹</m:t>
                                    </m:r>
                                    <m:r>
                                      <a:rPr lang="en-US" sz="1351" i="1">
                                        <a:solidFill>
                                          <a:srgbClr val="0070C0"/>
                                        </a:solidFill>
                                        <a:latin typeface="Cambria Math" panose="02040503050406030204" pitchFamily="18" charset="0"/>
                                      </a:rPr>
                                      <m:t>,</m:t>
                                    </m:r>
                                    <m:r>
                                      <m:rPr>
                                        <m:nor/>
                                      </m:rPr>
                                      <a:rPr lang="en-US" sz="1351">
                                        <a:solidFill>
                                          <a:srgbClr val="0070C0"/>
                                        </a:solidFill>
                                      </a:rPr>
                                      <m:t>#</m:t>
                                    </m:r>
                                    <m:r>
                                      <a:rPr lang="en-US" sz="1351" i="1">
                                        <a:solidFill>
                                          <a:srgbClr val="0070C0"/>
                                        </a:solidFill>
                                        <a:latin typeface="Cambria Math" panose="02040503050406030204" pitchFamily="18" charset="0"/>
                                      </a:rPr>
                                      <m:t>#</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𝐹𝐹</m:t>
                                    </m:r>
                                  </m:e>
                                  <m:e>
                                    <m:r>
                                      <a:rPr lang="en-US" sz="1351" i="1">
                                        <a:solidFill>
                                          <a:srgbClr val="0070C0"/>
                                        </a:solidFill>
                                        <a:latin typeface="Cambria Math" panose="02040503050406030204" pitchFamily="18" charset="0"/>
                                      </a:rPr>
                                      <m:t>…</m:t>
                                    </m:r>
                                  </m:e>
                                </m:eqArr>
                              </m:den>
                            </m:f>
                          </m:e>
                        </m:d>
                        <m:r>
                          <a:rPr lang="en-US" sz="1351" i="1">
                            <a:solidFill>
                              <a:srgbClr val="0070C0"/>
                            </a:solidFill>
                            <a:latin typeface="Cambria Math" panose="02040503050406030204" pitchFamily="18" charset="0"/>
                          </a:rPr>
                          <m:t>=</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m:rPr>
                                    <m:nor/>
                                  </m:rPr>
                                  <a:rPr lang="en-US" sz="1351">
                                    <a:solidFill>
                                      <a:srgbClr val="0070C0"/>
                                    </a:solidFill>
                                    <a:latin typeface="Cambria Math" panose="02040503050406030204" pitchFamily="18" charset="0"/>
                                  </a:rPr>
                                  <m:t>0055</m:t>
                                </m:r>
                              </m:num>
                              <m:den>
                                <m:eqArr>
                                  <m:eqArrPr>
                                    <m:ctrlPr>
                                      <a:rPr lang="en-US" sz="1351" i="1">
                                        <a:solidFill>
                                          <a:srgbClr val="0070C0"/>
                                        </a:solidFill>
                                        <a:latin typeface="Cambria Math" panose="02040503050406030204" pitchFamily="18" charset="0"/>
                                      </a:rPr>
                                    </m:ctrlPr>
                                  </m:eqArrPr>
                                  <m:e>
                                    <m:r>
                                      <a:rPr lang="en-US" sz="1351" i="1">
                                        <a:solidFill>
                                          <a:srgbClr val="0070C0"/>
                                        </a:solidFill>
                                        <a:latin typeface="Cambria Math" panose="02040503050406030204" pitchFamily="18" charset="0"/>
                                      </a:rPr>
                                      <m:t>#</m:t>
                                    </m:r>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0001</m:t>
                                    </m:r>
                                  </m:e>
                                  <m:e>
                                    <m:r>
                                      <a:rPr lang="en-US" sz="1351" i="1">
                                        <a:solidFill>
                                          <a:srgbClr val="0070C0"/>
                                        </a:solidFill>
                                        <a:latin typeface="Cambria Math" panose="02040503050406030204" pitchFamily="18" charset="0"/>
                                      </a:rPr>
                                      <m:t>…</m:t>
                                    </m:r>
                                  </m:e>
                                </m:eqArr>
                              </m:den>
                            </m:f>
                          </m:e>
                        </m:d>
                      </m:oMath>
                    </m:oMathPara>
                  </a14:m>
                  <a:endParaRPr lang="en-US" sz="1351" dirty="0">
                    <a:solidFill>
                      <a:srgbClr val="0070C0"/>
                    </a:solidFill>
                  </a:endParaRPr>
                </a:p>
              </p:txBody>
            </p:sp>
          </mc:Choice>
          <mc:Fallback xmlns="">
            <p:sp>
              <p:nvSpPr>
                <p:cNvPr id="19" name="Rectangle 18">
                  <a:extLst>
                    <a:ext uri="{FF2B5EF4-FFF2-40B4-BE49-F238E27FC236}">
                      <a16:creationId xmlns:a16="http://schemas.microsoft.com/office/drawing/2014/main" id="{2CAC1CAE-CEC3-8B4E-B4CD-9A0821219DD9}"/>
                    </a:ext>
                  </a:extLst>
                </p:cNvPr>
                <p:cNvSpPr>
                  <a:spLocks noRot="1" noChangeAspect="1" noMove="1" noResize="1" noEditPoints="1" noAdjustHandles="1" noChangeArrowheads="1" noChangeShapeType="1" noTextEdit="1"/>
                </p:cNvSpPr>
                <p:nvPr/>
              </p:nvSpPr>
              <p:spPr>
                <a:xfrm>
                  <a:off x="964956" y="1573918"/>
                  <a:ext cx="3633685" cy="1692771"/>
                </a:xfrm>
                <a:prstGeom prst="rect">
                  <a:avLst/>
                </a:prstGeom>
                <a:blipFill>
                  <a:blip r:embed="rId4"/>
                  <a:stretch>
                    <a:fillRect l="-1860" t="-2000"/>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96BDF984-3019-ED4E-BE45-22604C22B5B2}"/>
                </a:ext>
              </a:extLst>
            </p:cNvPr>
            <p:cNvSpPr/>
            <p:nvPr/>
          </p:nvSpPr>
          <p:spPr>
            <a:xfrm>
              <a:off x="855390" y="1530509"/>
              <a:ext cx="3877651" cy="4870291"/>
            </a:xfrm>
            <a:prstGeom prst="roundRect">
              <a:avLst>
                <a:gd name="adj" fmla="val 9420"/>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2A0B52E-C9CE-2147-B988-F6EB199E2FA2}"/>
                  </a:ext>
                </a:extLst>
              </p:cNvPr>
              <p:cNvSpPr txBox="1"/>
              <p:nvPr/>
            </p:nvSpPr>
            <p:spPr>
              <a:xfrm>
                <a:off x="964957" y="3466823"/>
                <a:ext cx="3877651" cy="1755352"/>
              </a:xfrm>
              <a:prstGeom prst="rect">
                <a:avLst/>
              </a:prstGeom>
              <a:noFill/>
            </p:spPr>
            <p:txBody>
              <a:bodyPr wrap="square" rtlCol="0">
                <a:spAutoFit/>
              </a:bodyPr>
              <a:lstStyle/>
              <a:p>
                <a:r>
                  <a:rPr lang="en-US" sz="1351" dirty="0">
                    <a:solidFill>
                      <a:srgbClr val="7030A0"/>
                    </a:solidFill>
                    <a:latin typeface="Cambria" panose="02040503050406030204" pitchFamily="18" charset="0"/>
                  </a:rPr>
                  <a:t>E := </a:t>
                </a:r>
              </a:p>
              <a:p>
                <a:r>
                  <a:rPr lang="en-US" sz="1351" dirty="0">
                    <a:solidFill>
                      <a:srgbClr val="7030A0"/>
                    </a:solidFill>
                    <a:latin typeface="Cambria" panose="02040503050406030204" pitchFamily="18" charset="0"/>
                  </a:rPr>
                  <a:t>        </a:t>
                </a:r>
                <a14:m>
                  <m:oMath xmlns:m="http://schemas.openxmlformats.org/officeDocument/2006/math">
                    <m:r>
                      <a:rPr lang="en-US" sz="1351" i="1">
                        <a:solidFill>
                          <a:srgbClr val="7030A0"/>
                        </a:solidFill>
                        <a:latin typeface="Cambria Math" panose="02040503050406030204" pitchFamily="18" charset="0"/>
                      </a:rPr>
                      <m:t>𝑥</m:t>
                    </m:r>
                  </m:oMath>
                </a14:m>
                <a:r>
                  <a:rPr lang="en-US" sz="1351" dirty="0">
                    <a:solidFill>
                      <a:srgbClr val="7030A0"/>
                    </a:solidFill>
                    <a:latin typeface="Cambria" panose="02040503050406030204" pitchFamily="18" charset="0"/>
                  </a:rPr>
                  <a:t> | </a:t>
                </a:r>
                <a14:m>
                  <m:oMath xmlns:m="http://schemas.openxmlformats.org/officeDocument/2006/math">
                    <m:r>
                      <a:rPr lang="en-US" sz="1351" i="1">
                        <a:solidFill>
                          <a:srgbClr val="7030A0"/>
                        </a:solidFill>
                        <a:latin typeface="Cambria Math" panose="02040503050406030204" pitchFamily="18" charset="0"/>
                      </a:rPr>
                      <m:t>𝑦</m:t>
                    </m:r>
                  </m:oMath>
                </a14:m>
                <a:r>
                  <a:rPr lang="en-US" sz="1351" dirty="0">
                    <a:solidFill>
                      <a:srgbClr val="7030A0"/>
                    </a:solidFill>
                    <a:latin typeface="Cambria" panose="02040503050406030204" pitchFamily="18" charset="0"/>
                  </a:rPr>
                  <a:t> | 0x0000 | 0x00ff | 0x0008 | …</a:t>
                </a:r>
              </a:p>
              <a:p>
                <a:r>
                  <a:rPr lang="en-US" sz="1351" dirty="0">
                    <a:solidFill>
                      <a:srgbClr val="7030A0"/>
                    </a:solidFill>
                    <a:latin typeface="Cambria" panose="02040503050406030204" pitchFamily="18" charset="0"/>
                  </a:rPr>
                  <a:t>        | not E | E and E | E or E | E </a:t>
                </a:r>
                <a:r>
                  <a:rPr lang="en-US" sz="1351" dirty="0" err="1">
                    <a:solidFill>
                      <a:srgbClr val="7030A0"/>
                    </a:solidFill>
                    <a:latin typeface="Cambria" panose="02040503050406030204" pitchFamily="18" charset="0"/>
                  </a:rPr>
                  <a:t>xor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neg E | E add E | E </a:t>
                </a:r>
                <a:r>
                  <a:rPr lang="en-US" sz="1351" dirty="0" err="1">
                    <a:solidFill>
                      <a:srgbClr val="7030A0"/>
                    </a:solidFill>
                    <a:latin typeface="Cambria" panose="02040503050406030204" pitchFamily="18" charset="0"/>
                  </a:rPr>
                  <a:t>mul</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sub E | E </a:t>
                </a:r>
                <a:r>
                  <a:rPr lang="en-US" sz="1351" dirty="0" err="1">
                    <a:solidFill>
                      <a:srgbClr val="7030A0"/>
                    </a:solidFill>
                    <a:latin typeface="Cambria" panose="02040503050406030204" pitchFamily="18" charset="0"/>
                  </a:rPr>
                  <a:t>udiv</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sdiv</a:t>
                </a:r>
                <a:r>
                  <a:rPr lang="en-US" sz="1351" dirty="0">
                    <a:solidFill>
                      <a:srgbClr val="7030A0"/>
                    </a:solidFill>
                    <a:latin typeface="Cambria" panose="02040503050406030204" pitchFamily="18" charset="0"/>
                  </a:rPr>
                  <a:t> E | </a:t>
                </a:r>
              </a:p>
              <a:p>
                <a:r>
                  <a:rPr lang="en-US" sz="1351" dirty="0">
                    <a:solidFill>
                      <a:srgbClr val="7030A0"/>
                    </a:solidFill>
                    <a:latin typeface="Cambria" panose="02040503050406030204" pitchFamily="18" charset="0"/>
                  </a:rPr>
                  <a:t>        | E </a:t>
                </a:r>
                <a:r>
                  <a:rPr lang="en-US" sz="1351" dirty="0" err="1">
                    <a:solidFill>
                      <a:srgbClr val="7030A0"/>
                    </a:solidFill>
                    <a:latin typeface="Cambria" panose="02040503050406030204" pitchFamily="18" charset="0"/>
                  </a:rPr>
                  <a:t>urem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ashr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&lt;&lt; E | E &gt;&gt; E | ITE (E = 0, E, E) </a:t>
                </a:r>
              </a:p>
              <a:p>
                <a:endParaRPr lang="en-US" sz="1351" dirty="0">
                  <a:latin typeface="Cambria" panose="02040503050406030204" pitchFamily="18" charset="0"/>
                </a:endParaRPr>
              </a:p>
            </p:txBody>
          </p:sp>
        </mc:Choice>
        <mc:Fallback xmlns="">
          <p:sp>
            <p:nvSpPr>
              <p:cNvPr id="23" name="TextBox 22">
                <a:extLst>
                  <a:ext uri="{FF2B5EF4-FFF2-40B4-BE49-F238E27FC236}">
                    <a16:creationId xmlns:a16="http://schemas.microsoft.com/office/drawing/2014/main" id="{D2A0B52E-C9CE-2147-B988-F6EB199E2FA2}"/>
                  </a:ext>
                </a:extLst>
              </p:cNvPr>
              <p:cNvSpPr txBox="1">
                <a:spLocks noRot="1" noChangeAspect="1" noMove="1" noResize="1" noEditPoints="1" noAdjustHandles="1" noChangeArrowheads="1" noChangeShapeType="1" noTextEdit="1"/>
              </p:cNvSpPr>
              <p:nvPr/>
            </p:nvSpPr>
            <p:spPr>
              <a:xfrm>
                <a:off x="964957" y="3466823"/>
                <a:ext cx="3877651" cy="1755352"/>
              </a:xfrm>
              <a:prstGeom prst="rect">
                <a:avLst/>
              </a:prstGeom>
              <a:blipFill>
                <a:blip r:embed="rId5"/>
                <a:stretch>
                  <a:fillRect l="-326" t="-719"/>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232F72B8-5E3C-B4C0-E7D2-3E75B7168D79}"/>
              </a:ext>
            </a:extLst>
          </p:cNvPr>
          <p:cNvCxnSpPr>
            <a:cxnSpLocks/>
          </p:cNvCxnSpPr>
          <p:nvPr/>
        </p:nvCxnSpPr>
        <p:spPr>
          <a:xfrm>
            <a:off x="3771102" y="2291975"/>
            <a:ext cx="378049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DBFB18-23E2-26E4-BDAF-04990B0473FA}"/>
              </a:ext>
            </a:extLst>
          </p:cNvPr>
          <p:cNvSpPr txBox="1"/>
          <p:nvPr/>
        </p:nvSpPr>
        <p:spPr>
          <a:xfrm>
            <a:off x="5053365" y="1759709"/>
            <a:ext cx="1128713" cy="400110"/>
          </a:xfrm>
          <a:prstGeom prst="rect">
            <a:avLst/>
          </a:prstGeom>
          <a:noFill/>
        </p:spPr>
        <p:txBody>
          <a:bodyPr wrap="square" rtlCol="0">
            <a:spAutoFit/>
          </a:bodyPr>
          <a:lstStyle/>
          <a:p>
            <a:r>
              <a:rPr lang="en-US" sz="2000" dirty="0"/>
              <a:t>deduce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6C46FB3-68BC-9907-ED5A-E3BED22AFB3A}"/>
                  </a:ext>
                </a:extLst>
              </p:cNvPr>
              <p:cNvSpPr txBox="1"/>
              <p:nvPr/>
            </p:nvSpPr>
            <p:spPr>
              <a:xfrm>
                <a:off x="8461594" y="2004239"/>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3200" dirty="0"/>
              </a:p>
            </p:txBody>
          </p:sp>
        </mc:Choice>
        <mc:Fallback xmlns="">
          <p:sp>
            <p:nvSpPr>
              <p:cNvPr id="22" name="TextBox 21">
                <a:extLst>
                  <a:ext uri="{FF2B5EF4-FFF2-40B4-BE49-F238E27FC236}">
                    <a16:creationId xmlns:a16="http://schemas.microsoft.com/office/drawing/2014/main" id="{36C46FB3-68BC-9907-ED5A-E3BED22AFB3A}"/>
                  </a:ext>
                </a:extLst>
              </p:cNvPr>
              <p:cNvSpPr txBox="1">
                <a:spLocks noRot="1" noChangeAspect="1" noMove="1" noResize="1" noEditPoints="1" noAdjustHandles="1" noChangeArrowheads="1" noChangeShapeType="1" noTextEdit="1"/>
              </p:cNvSpPr>
              <p:nvPr/>
            </p:nvSpPr>
            <p:spPr>
              <a:xfrm>
                <a:off x="8461594" y="2004239"/>
                <a:ext cx="266098" cy="492443"/>
              </a:xfrm>
              <a:prstGeom prst="rect">
                <a:avLst/>
              </a:prstGeom>
              <a:blipFill>
                <a:blip r:embed="rId6"/>
                <a:stretch>
                  <a:fillRect l="-36364" r="-31818" b="-7500"/>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879BBB66-B922-E16F-7A13-954193476DA6}"/>
              </a:ext>
            </a:extLst>
          </p:cNvPr>
          <p:cNvCxnSpPr/>
          <p:nvPr/>
        </p:nvCxnSpPr>
        <p:spPr>
          <a:xfrm flipH="1">
            <a:off x="8067459" y="2578755"/>
            <a:ext cx="394135" cy="68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5F6D4E-B3EC-80B5-45FB-66E9D6C27B0D}"/>
              </a:ext>
            </a:extLst>
          </p:cNvPr>
          <p:cNvCxnSpPr>
            <a:cxnSpLocks/>
          </p:cNvCxnSpPr>
          <p:nvPr/>
        </p:nvCxnSpPr>
        <p:spPr>
          <a:xfrm>
            <a:off x="8773645" y="2578755"/>
            <a:ext cx="428932" cy="68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93CA756-4AAD-8297-4190-2669A7B4D771}"/>
                  </a:ext>
                </a:extLst>
              </p:cNvPr>
              <p:cNvSpPr txBox="1"/>
              <p:nvPr/>
            </p:nvSpPr>
            <p:spPr>
              <a:xfrm>
                <a:off x="7797450" y="3352225"/>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693CA756-4AAD-8297-4190-2669A7B4D771}"/>
                  </a:ext>
                </a:extLst>
              </p:cNvPr>
              <p:cNvSpPr txBox="1">
                <a:spLocks noRot="1" noChangeAspect="1" noMove="1" noResize="1" noEditPoints="1" noAdjustHandles="1" noChangeArrowheads="1" noChangeShapeType="1" noTextEdit="1"/>
              </p:cNvSpPr>
              <p:nvPr/>
            </p:nvSpPr>
            <p:spPr>
              <a:xfrm>
                <a:off x="7797450" y="3352225"/>
                <a:ext cx="266098" cy="492443"/>
              </a:xfrm>
              <a:prstGeom prst="rect">
                <a:avLst/>
              </a:prstGeom>
              <a:blipFill>
                <a:blip r:embed="rId7"/>
                <a:stretch>
                  <a:fillRect l="-30435" r="-30435"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14B1EBD-5B26-CA31-2139-DC43DC51E68C}"/>
                  </a:ext>
                </a:extLst>
              </p:cNvPr>
              <p:cNvSpPr txBox="1"/>
              <p:nvPr/>
            </p:nvSpPr>
            <p:spPr>
              <a:xfrm>
                <a:off x="9202576" y="3352223"/>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2400" dirty="0"/>
              </a:p>
            </p:txBody>
          </p:sp>
        </mc:Choice>
        <mc:Fallback xmlns="">
          <p:sp>
            <p:nvSpPr>
              <p:cNvPr id="40" name="TextBox 39">
                <a:extLst>
                  <a:ext uri="{FF2B5EF4-FFF2-40B4-BE49-F238E27FC236}">
                    <a16:creationId xmlns:a16="http://schemas.microsoft.com/office/drawing/2014/main" id="{F14B1EBD-5B26-CA31-2139-DC43DC51E68C}"/>
                  </a:ext>
                </a:extLst>
              </p:cNvPr>
              <p:cNvSpPr txBox="1">
                <a:spLocks noRot="1" noChangeAspect="1" noMove="1" noResize="1" noEditPoints="1" noAdjustHandles="1" noChangeArrowheads="1" noChangeShapeType="1" noTextEdit="1"/>
              </p:cNvSpPr>
              <p:nvPr/>
            </p:nvSpPr>
            <p:spPr>
              <a:xfrm>
                <a:off x="9202576" y="3352223"/>
                <a:ext cx="266098" cy="492443"/>
              </a:xfrm>
              <a:prstGeom prst="rect">
                <a:avLst/>
              </a:prstGeom>
              <a:blipFill>
                <a:blip r:embed="rId8"/>
                <a:stretch>
                  <a:fillRect l="-31818" r="-36364" b="-7692"/>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8DEBE28F-E369-333A-0A90-7C42F78976A8}"/>
              </a:ext>
            </a:extLst>
          </p:cNvPr>
          <p:cNvSpPr txBox="1"/>
          <p:nvPr/>
        </p:nvSpPr>
        <p:spPr>
          <a:xfrm>
            <a:off x="8113511" y="1922165"/>
            <a:ext cx="814647" cy="584775"/>
          </a:xfrm>
          <a:prstGeom prst="rect">
            <a:avLst/>
          </a:prstGeom>
          <a:noFill/>
        </p:spPr>
        <p:txBody>
          <a:bodyPr wrap="none" rtlCol="0">
            <a:spAutoFit/>
          </a:bodyPr>
          <a:lstStyle/>
          <a:p>
            <a:r>
              <a:rPr lang="en-US" sz="3200" dirty="0"/>
              <a:t>add</a:t>
            </a:r>
            <a:endParaRPr lang="en-US" sz="2400"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6AAEFE0-5B29-95AA-CE8D-F7682F85EE7E}"/>
                  </a:ext>
                </a:extLst>
              </p:cNvPr>
              <p:cNvSpPr txBox="1"/>
              <p:nvPr/>
            </p:nvSpPr>
            <p:spPr>
              <a:xfrm>
                <a:off x="4811307" y="3251639"/>
                <a:ext cx="2761589" cy="663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33" i="1">
                              <a:solidFill>
                                <a:srgbClr val="0070C0"/>
                              </a:solidFill>
                              <a:latin typeface="Cambria Math" panose="02040503050406030204" pitchFamily="18" charset="0"/>
                            </a:rPr>
                          </m:ctrlPr>
                        </m:sSubPr>
                        <m:e>
                          <m:r>
                            <a:rPr lang="en-US" sz="1333" i="1">
                              <a:solidFill>
                                <a:srgbClr val="0070C0"/>
                              </a:solidFill>
                              <a:latin typeface="Cambria Math" panose="02040503050406030204" pitchFamily="18" charset="0"/>
                            </a:rPr>
                            <m:t>𝑓</m:t>
                          </m:r>
                        </m:e>
                        <m:sub>
                          <m:r>
                            <a:rPr lang="en-US" sz="1333" i="1">
                              <a:solidFill>
                                <a:srgbClr val="0070C0"/>
                              </a:solidFill>
                              <a:latin typeface="Cambria Math" panose="02040503050406030204" pitchFamily="18" charset="0"/>
                            </a:rPr>
                            <m:t>1</m:t>
                          </m:r>
                        </m:sub>
                      </m:sSub>
                      <m:d>
                        <m:dPr>
                          <m:ctrlPr>
                            <a:rPr lang="en-US" sz="1333" i="1">
                              <a:solidFill>
                                <a:srgbClr val="0070C0"/>
                              </a:solidFill>
                              <a:latin typeface="Cambria Math" panose="02040503050406030204" pitchFamily="18" charset="0"/>
                            </a:rPr>
                          </m:ctrlPr>
                        </m:dPr>
                        <m:e>
                          <m:f>
                            <m:fPr>
                              <m:type m:val="noBar"/>
                              <m:ctrlPr>
                                <a:rPr lang="en-US" sz="1333" i="1">
                                  <a:solidFill>
                                    <a:srgbClr val="0070C0"/>
                                  </a:solidFill>
                                  <a:latin typeface="Cambria Math" panose="02040503050406030204" pitchFamily="18" charset="0"/>
                                </a:rPr>
                              </m:ctrlPr>
                            </m:fPr>
                            <m:num>
                              <m:r>
                                <m:rPr>
                                  <m:nor/>
                                </m:rPr>
                                <a:rPr lang="en-US" sz="1333">
                                  <a:solidFill>
                                    <a:srgbClr val="0070C0"/>
                                  </a:solidFill>
                                </a:rPr>
                                <m:t>#</m:t>
                              </m:r>
                              <m:r>
                                <m:rPr>
                                  <m:nor/>
                                </m:rPr>
                                <a:rPr lang="en-US" sz="1333">
                                  <a:solidFill>
                                    <a:srgbClr val="0070C0"/>
                                  </a:solidFill>
                                </a:rPr>
                                <m:t>x</m:t>
                              </m:r>
                              <m:r>
                                <a:rPr lang="en-US" sz="1333" i="1">
                                  <a:solidFill>
                                    <a:srgbClr val="0070C0"/>
                                  </a:solidFill>
                                  <a:latin typeface="Cambria Math" panose="02040503050406030204" pitchFamily="18" charset="0"/>
                                </a:rPr>
                                <m:t>8000,#</m:t>
                              </m:r>
                              <m:r>
                                <m:rPr>
                                  <m:nor/>
                                </m:rPr>
                                <a:rPr lang="en-US" sz="1333">
                                  <a:solidFill>
                                    <a:srgbClr val="0070C0"/>
                                  </a:solidFill>
                                </a:rPr>
                                <m:t>x</m:t>
                              </m:r>
                              <m:r>
                                <a:rPr lang="en-US" sz="1333" i="1">
                                  <a:solidFill>
                                    <a:srgbClr val="0070C0"/>
                                  </a:solidFill>
                                  <a:latin typeface="Cambria Math" panose="02040503050406030204" pitchFamily="18" charset="0"/>
                                </a:rPr>
                                <m:t>00</m:t>
                              </m:r>
                              <m:r>
                                <a:rPr lang="en-US" sz="1333" i="1">
                                  <a:solidFill>
                                    <a:srgbClr val="0070C0"/>
                                  </a:solidFill>
                                  <a:latin typeface="Cambria Math" panose="02040503050406030204" pitchFamily="18" charset="0"/>
                                </a:rPr>
                                <m:t>𝐴𝐴</m:t>
                              </m:r>
                            </m:num>
                            <m:den>
                              <m:eqArr>
                                <m:eqArrPr>
                                  <m:ctrlPr>
                                    <a:rPr lang="en-US" sz="1333" i="1">
                                      <a:solidFill>
                                        <a:srgbClr val="0070C0"/>
                                      </a:solidFill>
                                      <a:latin typeface="Cambria Math" panose="02040503050406030204" pitchFamily="18" charset="0"/>
                                    </a:rPr>
                                  </m:ctrlPr>
                                </m:eqArrPr>
                                <m:e>
                                  <m:r>
                                    <m:rPr>
                                      <m:nor/>
                                    </m:rPr>
                                    <a:rPr lang="en-US" sz="1333">
                                      <a:solidFill>
                                        <a:srgbClr val="0070C0"/>
                                      </a:solidFill>
                                    </a:rPr>
                                    <m:t>#</m:t>
                                  </m:r>
                                  <m:r>
                                    <m:rPr>
                                      <m:nor/>
                                    </m:rPr>
                                    <a:rPr lang="en-US" sz="1333">
                                      <a:solidFill>
                                        <a:srgbClr val="0070C0"/>
                                      </a:solidFill>
                                    </a:rPr>
                                    <m:t>x</m:t>
                                  </m:r>
                                  <m:r>
                                    <a:rPr lang="en-US" sz="1333" i="1">
                                      <a:solidFill>
                                        <a:srgbClr val="0070C0"/>
                                      </a:solidFill>
                                      <a:latin typeface="Cambria Math" panose="02040503050406030204" pitchFamily="18" charset="0"/>
                                    </a:rPr>
                                    <m:t>01</m:t>
                                  </m:r>
                                  <m:r>
                                    <a:rPr lang="en-US" sz="1333" i="1">
                                      <a:solidFill>
                                        <a:srgbClr val="0070C0"/>
                                      </a:solidFill>
                                      <a:latin typeface="Cambria Math" panose="02040503050406030204" pitchFamily="18" charset="0"/>
                                    </a:rPr>
                                    <m:t>𝐹𝐹</m:t>
                                  </m:r>
                                  <m:r>
                                    <a:rPr lang="en-US" sz="1333" i="1">
                                      <a:solidFill>
                                        <a:srgbClr val="0070C0"/>
                                      </a:solidFill>
                                      <a:latin typeface="Cambria Math" panose="02040503050406030204" pitchFamily="18" charset="0"/>
                                    </a:rPr>
                                    <m:t>,</m:t>
                                  </m:r>
                                  <m:r>
                                    <m:rPr>
                                      <m:nor/>
                                    </m:rPr>
                                    <a:rPr lang="en-US" sz="1333">
                                      <a:solidFill>
                                        <a:srgbClr val="0070C0"/>
                                      </a:solidFill>
                                    </a:rPr>
                                    <m:t>#</m:t>
                                  </m:r>
                                  <m:r>
                                    <a:rPr lang="en-US" sz="1333" i="1">
                                      <a:solidFill>
                                        <a:srgbClr val="0070C0"/>
                                      </a:solidFill>
                                      <a:latin typeface="Cambria Math" panose="02040503050406030204" pitchFamily="18" charset="0"/>
                                    </a:rPr>
                                    <m:t>#</m:t>
                                  </m:r>
                                  <m:r>
                                    <m:rPr>
                                      <m:nor/>
                                    </m:rPr>
                                    <a:rPr lang="en-US" sz="1333">
                                      <a:solidFill>
                                        <a:srgbClr val="0070C0"/>
                                      </a:solidFill>
                                    </a:rPr>
                                    <m:t>x</m:t>
                                  </m:r>
                                  <m:r>
                                    <a:rPr lang="en-US" sz="1333" i="1">
                                      <a:solidFill>
                                        <a:srgbClr val="0070C0"/>
                                      </a:solidFill>
                                      <a:latin typeface="Cambria Math" panose="02040503050406030204" pitchFamily="18" charset="0"/>
                                    </a:rPr>
                                    <m:t>00</m:t>
                                  </m:r>
                                  <m:r>
                                    <a:rPr lang="en-US" sz="1333" i="1">
                                      <a:solidFill>
                                        <a:srgbClr val="0070C0"/>
                                      </a:solidFill>
                                      <a:latin typeface="Cambria Math" panose="02040503050406030204" pitchFamily="18" charset="0"/>
                                    </a:rPr>
                                    <m:t>𝐹𝐹</m:t>
                                  </m:r>
                                </m:e>
                                <m:e>
                                  <m:r>
                                    <a:rPr lang="en-US" sz="1333" i="1">
                                      <a:solidFill>
                                        <a:srgbClr val="0070C0"/>
                                      </a:solidFill>
                                      <a:latin typeface="Cambria Math" panose="02040503050406030204" pitchFamily="18" charset="0"/>
                                    </a:rPr>
                                    <m:t>…</m:t>
                                  </m:r>
                                </m:e>
                              </m:eqArr>
                            </m:den>
                          </m:f>
                        </m:e>
                      </m:d>
                      <m:r>
                        <a:rPr lang="en-US" sz="1333" i="1">
                          <a:solidFill>
                            <a:srgbClr val="0070C0"/>
                          </a:solidFill>
                          <a:latin typeface="Cambria Math" panose="02040503050406030204" pitchFamily="18" charset="0"/>
                        </a:rPr>
                        <m:t>=</m:t>
                      </m:r>
                      <m:d>
                        <m:dPr>
                          <m:ctrlPr>
                            <a:rPr lang="en-US" sz="1333" i="1">
                              <a:solidFill>
                                <a:srgbClr val="0070C0"/>
                              </a:solidFill>
                              <a:latin typeface="Cambria Math" panose="02040503050406030204" pitchFamily="18" charset="0"/>
                            </a:rPr>
                          </m:ctrlPr>
                        </m:dPr>
                        <m:e>
                          <m:f>
                            <m:fPr>
                              <m:type m:val="noBar"/>
                              <m:ctrlPr>
                                <a:rPr lang="en-US" sz="1333" i="1">
                                  <a:solidFill>
                                    <a:srgbClr val="0070C0"/>
                                  </a:solidFill>
                                  <a:latin typeface="Cambria Math" panose="02040503050406030204" pitchFamily="18" charset="0"/>
                                </a:rPr>
                              </m:ctrlPr>
                            </m:fPr>
                            <m:num>
                              <m:r>
                                <m:rPr>
                                  <m:nor/>
                                </m:rPr>
                                <a:rPr lang="en-US" sz="1333">
                                  <a:solidFill>
                                    <a:srgbClr val="0070C0"/>
                                  </a:solidFill>
                                </a:rPr>
                                <m:t>#</m:t>
                              </m:r>
                              <m:r>
                                <m:rPr>
                                  <m:nor/>
                                </m:rPr>
                                <a:rPr lang="en-US" sz="1333">
                                  <a:solidFill>
                                    <a:srgbClr val="0070C0"/>
                                  </a:solidFill>
                                </a:rPr>
                                <m:t>x</m:t>
                              </m:r>
                              <m:r>
                                <m:rPr>
                                  <m:nor/>
                                </m:rPr>
                                <a:rPr lang="en-US" sz="1333">
                                  <a:solidFill>
                                    <a:srgbClr val="0070C0"/>
                                  </a:solidFill>
                                  <a:latin typeface="Cambria Math" panose="02040503050406030204" pitchFamily="18" charset="0"/>
                                </a:rPr>
                                <m:t>0055</m:t>
                              </m:r>
                            </m:num>
                            <m:den>
                              <m:eqArr>
                                <m:eqArrPr>
                                  <m:ctrlPr>
                                    <a:rPr lang="en-US" sz="1333" i="1">
                                      <a:solidFill>
                                        <a:srgbClr val="0070C0"/>
                                      </a:solidFill>
                                      <a:latin typeface="Cambria Math" panose="02040503050406030204" pitchFamily="18" charset="0"/>
                                    </a:rPr>
                                  </m:ctrlPr>
                                </m:eqArrPr>
                                <m:e>
                                  <m:r>
                                    <a:rPr lang="en-US" sz="1333" i="1">
                                      <a:solidFill>
                                        <a:srgbClr val="0070C0"/>
                                      </a:solidFill>
                                      <a:latin typeface="Cambria Math" panose="02040503050406030204" pitchFamily="18" charset="0"/>
                                    </a:rPr>
                                    <m:t>#</m:t>
                                  </m:r>
                                  <m:r>
                                    <m:rPr>
                                      <m:nor/>
                                    </m:rPr>
                                    <a:rPr lang="en-US" sz="1333">
                                      <a:solidFill>
                                        <a:srgbClr val="0070C0"/>
                                      </a:solidFill>
                                    </a:rPr>
                                    <m:t>#</m:t>
                                  </m:r>
                                  <m:r>
                                    <m:rPr>
                                      <m:nor/>
                                    </m:rPr>
                                    <a:rPr lang="en-US" sz="1333">
                                      <a:solidFill>
                                        <a:srgbClr val="0070C0"/>
                                      </a:solidFill>
                                    </a:rPr>
                                    <m:t>x</m:t>
                                  </m:r>
                                  <m:r>
                                    <a:rPr lang="en-US" sz="1333" i="1">
                                      <a:solidFill>
                                        <a:srgbClr val="0070C0"/>
                                      </a:solidFill>
                                      <a:latin typeface="Cambria Math" panose="02040503050406030204" pitchFamily="18" charset="0"/>
                                    </a:rPr>
                                    <m:t>0000</m:t>
                                  </m:r>
                                </m:e>
                                <m:e>
                                  <m:r>
                                    <a:rPr lang="en-US" sz="1333" i="1">
                                      <a:solidFill>
                                        <a:srgbClr val="0070C0"/>
                                      </a:solidFill>
                                      <a:latin typeface="Cambria Math" panose="02040503050406030204" pitchFamily="18" charset="0"/>
                                    </a:rPr>
                                    <m:t>…</m:t>
                                  </m:r>
                                </m:e>
                              </m:eqArr>
                            </m:den>
                          </m:f>
                        </m:e>
                      </m:d>
                    </m:oMath>
                  </m:oMathPara>
                </a14:m>
                <a:endParaRPr lang="en-US" sz="1333" dirty="0">
                  <a:solidFill>
                    <a:srgbClr val="0070C0"/>
                  </a:solidFill>
                </a:endParaRPr>
              </a:p>
            </p:txBody>
          </p:sp>
        </mc:Choice>
        <mc:Fallback xmlns="">
          <p:sp>
            <p:nvSpPr>
              <p:cNvPr id="42" name="TextBox 41">
                <a:extLst>
                  <a:ext uri="{FF2B5EF4-FFF2-40B4-BE49-F238E27FC236}">
                    <a16:creationId xmlns:a16="http://schemas.microsoft.com/office/drawing/2014/main" id="{66AAEFE0-5B29-95AA-CE8D-F7682F85EE7E}"/>
                  </a:ext>
                </a:extLst>
              </p:cNvPr>
              <p:cNvSpPr txBox="1">
                <a:spLocks noRot="1" noChangeAspect="1" noMove="1" noResize="1" noEditPoints="1" noAdjustHandles="1" noChangeArrowheads="1" noChangeShapeType="1" noTextEdit="1"/>
              </p:cNvSpPr>
              <p:nvPr/>
            </p:nvSpPr>
            <p:spPr>
              <a:xfrm>
                <a:off x="4811307" y="3251639"/>
                <a:ext cx="2761589" cy="6630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21ED8D9-5BD6-CA47-A28A-03678D296504}"/>
                  </a:ext>
                </a:extLst>
              </p:cNvPr>
              <p:cNvSpPr txBox="1"/>
              <p:nvPr/>
            </p:nvSpPr>
            <p:spPr>
              <a:xfrm>
                <a:off x="9421907" y="3236252"/>
                <a:ext cx="2765565" cy="663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33" i="1">
                              <a:solidFill>
                                <a:srgbClr val="0070C0"/>
                              </a:solidFill>
                              <a:latin typeface="Cambria Math" panose="02040503050406030204" pitchFamily="18" charset="0"/>
                            </a:rPr>
                          </m:ctrlPr>
                        </m:sSubPr>
                        <m:e>
                          <m:r>
                            <a:rPr lang="en-US" sz="1333" i="1">
                              <a:solidFill>
                                <a:srgbClr val="0070C0"/>
                              </a:solidFill>
                              <a:latin typeface="Cambria Math" panose="02040503050406030204" pitchFamily="18" charset="0"/>
                            </a:rPr>
                            <m:t>𝑓</m:t>
                          </m:r>
                        </m:e>
                        <m:sub>
                          <m:r>
                            <a:rPr lang="en-US" sz="1333" i="1">
                              <a:solidFill>
                                <a:srgbClr val="0070C0"/>
                              </a:solidFill>
                              <a:latin typeface="Cambria Math" panose="02040503050406030204" pitchFamily="18" charset="0"/>
                            </a:rPr>
                            <m:t>2</m:t>
                          </m:r>
                        </m:sub>
                      </m:sSub>
                      <m:d>
                        <m:dPr>
                          <m:ctrlPr>
                            <a:rPr lang="en-US" sz="1333" i="1">
                              <a:solidFill>
                                <a:srgbClr val="0070C0"/>
                              </a:solidFill>
                              <a:latin typeface="Cambria Math" panose="02040503050406030204" pitchFamily="18" charset="0"/>
                            </a:rPr>
                          </m:ctrlPr>
                        </m:dPr>
                        <m:e>
                          <m:f>
                            <m:fPr>
                              <m:type m:val="noBar"/>
                              <m:ctrlPr>
                                <a:rPr lang="en-US" sz="1333" i="1">
                                  <a:solidFill>
                                    <a:srgbClr val="0070C0"/>
                                  </a:solidFill>
                                  <a:latin typeface="Cambria Math" panose="02040503050406030204" pitchFamily="18" charset="0"/>
                                </a:rPr>
                              </m:ctrlPr>
                            </m:fPr>
                            <m:num>
                              <m:r>
                                <m:rPr>
                                  <m:nor/>
                                </m:rPr>
                                <a:rPr lang="en-US" sz="1333">
                                  <a:solidFill>
                                    <a:srgbClr val="0070C0"/>
                                  </a:solidFill>
                                </a:rPr>
                                <m:t>#</m:t>
                              </m:r>
                              <m:r>
                                <m:rPr>
                                  <m:nor/>
                                </m:rPr>
                                <a:rPr lang="en-US" sz="1333">
                                  <a:solidFill>
                                    <a:srgbClr val="0070C0"/>
                                  </a:solidFill>
                                </a:rPr>
                                <m:t>x</m:t>
                              </m:r>
                              <m:r>
                                <a:rPr lang="en-US" sz="1333" i="1">
                                  <a:solidFill>
                                    <a:srgbClr val="0070C0"/>
                                  </a:solidFill>
                                  <a:latin typeface="Cambria Math" panose="02040503050406030204" pitchFamily="18" charset="0"/>
                                </a:rPr>
                                <m:t>8000,#</m:t>
                              </m:r>
                              <m:r>
                                <m:rPr>
                                  <m:nor/>
                                </m:rPr>
                                <a:rPr lang="en-US" sz="1333">
                                  <a:solidFill>
                                    <a:srgbClr val="0070C0"/>
                                  </a:solidFill>
                                </a:rPr>
                                <m:t>x</m:t>
                              </m:r>
                              <m:r>
                                <a:rPr lang="en-US" sz="1333" i="1">
                                  <a:solidFill>
                                    <a:srgbClr val="0070C0"/>
                                  </a:solidFill>
                                  <a:latin typeface="Cambria Math" panose="02040503050406030204" pitchFamily="18" charset="0"/>
                                </a:rPr>
                                <m:t>00</m:t>
                              </m:r>
                              <m:r>
                                <a:rPr lang="en-US" sz="1333" i="1">
                                  <a:solidFill>
                                    <a:srgbClr val="0070C0"/>
                                  </a:solidFill>
                                  <a:latin typeface="Cambria Math" panose="02040503050406030204" pitchFamily="18" charset="0"/>
                                </a:rPr>
                                <m:t>𝐴𝐴</m:t>
                              </m:r>
                            </m:num>
                            <m:den>
                              <m:eqArr>
                                <m:eqArrPr>
                                  <m:ctrlPr>
                                    <a:rPr lang="en-US" sz="1333" i="1">
                                      <a:solidFill>
                                        <a:srgbClr val="0070C0"/>
                                      </a:solidFill>
                                      <a:latin typeface="Cambria Math" panose="02040503050406030204" pitchFamily="18" charset="0"/>
                                    </a:rPr>
                                  </m:ctrlPr>
                                </m:eqArrPr>
                                <m:e>
                                  <m:r>
                                    <m:rPr>
                                      <m:nor/>
                                    </m:rPr>
                                    <a:rPr lang="en-US" sz="1333">
                                      <a:solidFill>
                                        <a:srgbClr val="0070C0"/>
                                      </a:solidFill>
                                    </a:rPr>
                                    <m:t>#</m:t>
                                  </m:r>
                                  <m:r>
                                    <m:rPr>
                                      <m:nor/>
                                    </m:rPr>
                                    <a:rPr lang="en-US" sz="1333">
                                      <a:solidFill>
                                        <a:srgbClr val="0070C0"/>
                                      </a:solidFill>
                                    </a:rPr>
                                    <m:t>x</m:t>
                                  </m:r>
                                  <m:r>
                                    <a:rPr lang="en-US" sz="1333" i="1">
                                      <a:solidFill>
                                        <a:srgbClr val="0070C0"/>
                                      </a:solidFill>
                                      <a:latin typeface="Cambria Math" panose="02040503050406030204" pitchFamily="18" charset="0"/>
                                    </a:rPr>
                                    <m:t>01</m:t>
                                  </m:r>
                                  <m:r>
                                    <a:rPr lang="en-US" sz="1333" i="1">
                                      <a:solidFill>
                                        <a:srgbClr val="0070C0"/>
                                      </a:solidFill>
                                      <a:latin typeface="Cambria Math" panose="02040503050406030204" pitchFamily="18" charset="0"/>
                                    </a:rPr>
                                    <m:t>𝐹𝐹</m:t>
                                  </m:r>
                                  <m:r>
                                    <a:rPr lang="en-US" sz="1333" i="1">
                                      <a:solidFill>
                                        <a:srgbClr val="0070C0"/>
                                      </a:solidFill>
                                      <a:latin typeface="Cambria Math" panose="02040503050406030204" pitchFamily="18" charset="0"/>
                                    </a:rPr>
                                    <m:t>,</m:t>
                                  </m:r>
                                  <m:r>
                                    <m:rPr>
                                      <m:nor/>
                                    </m:rPr>
                                    <a:rPr lang="en-US" sz="1333">
                                      <a:solidFill>
                                        <a:srgbClr val="0070C0"/>
                                      </a:solidFill>
                                    </a:rPr>
                                    <m:t>#</m:t>
                                  </m:r>
                                  <m:r>
                                    <a:rPr lang="en-US" sz="1333" i="1">
                                      <a:solidFill>
                                        <a:srgbClr val="0070C0"/>
                                      </a:solidFill>
                                      <a:latin typeface="Cambria Math" panose="02040503050406030204" pitchFamily="18" charset="0"/>
                                    </a:rPr>
                                    <m:t>#</m:t>
                                  </m:r>
                                  <m:r>
                                    <m:rPr>
                                      <m:nor/>
                                    </m:rPr>
                                    <a:rPr lang="en-US" sz="1333">
                                      <a:solidFill>
                                        <a:srgbClr val="0070C0"/>
                                      </a:solidFill>
                                    </a:rPr>
                                    <m:t>x</m:t>
                                  </m:r>
                                  <m:r>
                                    <a:rPr lang="en-US" sz="1333" i="1">
                                      <a:solidFill>
                                        <a:srgbClr val="0070C0"/>
                                      </a:solidFill>
                                      <a:latin typeface="Cambria Math" panose="02040503050406030204" pitchFamily="18" charset="0"/>
                                    </a:rPr>
                                    <m:t>00</m:t>
                                  </m:r>
                                  <m:r>
                                    <a:rPr lang="en-US" sz="1333" i="1">
                                      <a:solidFill>
                                        <a:srgbClr val="0070C0"/>
                                      </a:solidFill>
                                      <a:latin typeface="Cambria Math" panose="02040503050406030204" pitchFamily="18" charset="0"/>
                                    </a:rPr>
                                    <m:t>𝐹𝐹</m:t>
                                  </m:r>
                                </m:e>
                                <m:e>
                                  <m:r>
                                    <a:rPr lang="en-US" sz="1333" i="1">
                                      <a:solidFill>
                                        <a:srgbClr val="0070C0"/>
                                      </a:solidFill>
                                      <a:latin typeface="Cambria Math" panose="02040503050406030204" pitchFamily="18" charset="0"/>
                                    </a:rPr>
                                    <m:t>…</m:t>
                                  </m:r>
                                </m:e>
                              </m:eqArr>
                            </m:den>
                          </m:f>
                        </m:e>
                      </m:d>
                      <m:r>
                        <a:rPr lang="en-US" sz="1333" i="1">
                          <a:solidFill>
                            <a:srgbClr val="0070C0"/>
                          </a:solidFill>
                          <a:latin typeface="Cambria Math" panose="02040503050406030204" pitchFamily="18" charset="0"/>
                        </a:rPr>
                        <m:t>=</m:t>
                      </m:r>
                      <m:d>
                        <m:dPr>
                          <m:ctrlPr>
                            <a:rPr lang="en-US" sz="1333" i="1">
                              <a:solidFill>
                                <a:srgbClr val="0070C0"/>
                              </a:solidFill>
                              <a:latin typeface="Cambria Math" panose="02040503050406030204" pitchFamily="18" charset="0"/>
                            </a:rPr>
                          </m:ctrlPr>
                        </m:dPr>
                        <m:e>
                          <m:f>
                            <m:fPr>
                              <m:type m:val="noBar"/>
                              <m:ctrlPr>
                                <a:rPr lang="en-US" sz="1333" i="1">
                                  <a:solidFill>
                                    <a:srgbClr val="0070C0"/>
                                  </a:solidFill>
                                  <a:latin typeface="Cambria Math" panose="02040503050406030204" pitchFamily="18" charset="0"/>
                                </a:rPr>
                              </m:ctrlPr>
                            </m:fPr>
                            <m:num>
                              <m:r>
                                <m:rPr>
                                  <m:nor/>
                                </m:rPr>
                                <a:rPr lang="en-US" sz="1333">
                                  <a:solidFill>
                                    <a:srgbClr val="0070C0"/>
                                  </a:solidFill>
                                </a:rPr>
                                <m:t>#</m:t>
                              </m:r>
                              <m:r>
                                <m:rPr>
                                  <m:nor/>
                                </m:rPr>
                                <a:rPr lang="en-US" sz="1333">
                                  <a:solidFill>
                                    <a:srgbClr val="0070C0"/>
                                  </a:solidFill>
                                </a:rPr>
                                <m:t>x</m:t>
                              </m:r>
                              <m:r>
                                <m:rPr>
                                  <m:nor/>
                                </m:rPr>
                                <a:rPr lang="en-US" sz="1333">
                                  <a:solidFill>
                                    <a:srgbClr val="0070C0"/>
                                  </a:solidFill>
                                  <a:latin typeface="Cambria Math" panose="02040503050406030204" pitchFamily="18" charset="0"/>
                                </a:rPr>
                                <m:t>0055</m:t>
                              </m:r>
                            </m:num>
                            <m:den>
                              <m:eqArr>
                                <m:eqArrPr>
                                  <m:ctrlPr>
                                    <a:rPr lang="en-US" sz="1333" i="1">
                                      <a:solidFill>
                                        <a:srgbClr val="0070C0"/>
                                      </a:solidFill>
                                      <a:latin typeface="Cambria Math" panose="02040503050406030204" pitchFamily="18" charset="0"/>
                                    </a:rPr>
                                  </m:ctrlPr>
                                </m:eqArrPr>
                                <m:e>
                                  <m:r>
                                    <a:rPr lang="en-US" sz="1333" i="1">
                                      <a:solidFill>
                                        <a:srgbClr val="0070C0"/>
                                      </a:solidFill>
                                      <a:latin typeface="Cambria Math" panose="02040503050406030204" pitchFamily="18" charset="0"/>
                                    </a:rPr>
                                    <m:t>#</m:t>
                                  </m:r>
                                  <m:r>
                                    <m:rPr>
                                      <m:nor/>
                                    </m:rPr>
                                    <a:rPr lang="en-US" sz="1333">
                                      <a:solidFill>
                                        <a:srgbClr val="0070C0"/>
                                      </a:solidFill>
                                    </a:rPr>
                                    <m:t>#</m:t>
                                  </m:r>
                                  <m:r>
                                    <m:rPr>
                                      <m:nor/>
                                    </m:rPr>
                                    <a:rPr lang="en-US" sz="1333">
                                      <a:solidFill>
                                        <a:srgbClr val="0070C0"/>
                                      </a:solidFill>
                                    </a:rPr>
                                    <m:t>x</m:t>
                                  </m:r>
                                  <m:r>
                                    <a:rPr lang="en-US" sz="1333" i="1">
                                      <a:solidFill>
                                        <a:srgbClr val="0070C0"/>
                                      </a:solidFill>
                                      <a:latin typeface="Cambria Math" panose="02040503050406030204" pitchFamily="18" charset="0"/>
                                    </a:rPr>
                                    <m:t>0001</m:t>
                                  </m:r>
                                </m:e>
                                <m:e>
                                  <m:r>
                                    <a:rPr lang="en-US" sz="1333" i="1">
                                      <a:solidFill>
                                        <a:srgbClr val="0070C0"/>
                                      </a:solidFill>
                                      <a:latin typeface="Cambria Math" panose="02040503050406030204" pitchFamily="18" charset="0"/>
                                    </a:rPr>
                                    <m:t>…</m:t>
                                  </m:r>
                                </m:e>
                              </m:eqArr>
                            </m:den>
                          </m:f>
                        </m:e>
                      </m:d>
                    </m:oMath>
                  </m:oMathPara>
                </a14:m>
                <a:endParaRPr lang="en-US" sz="1333" dirty="0">
                  <a:solidFill>
                    <a:srgbClr val="0070C0"/>
                  </a:solidFill>
                </a:endParaRPr>
              </a:p>
            </p:txBody>
          </p:sp>
        </mc:Choice>
        <mc:Fallback xmlns="">
          <p:sp>
            <p:nvSpPr>
              <p:cNvPr id="44" name="TextBox 43">
                <a:extLst>
                  <a:ext uri="{FF2B5EF4-FFF2-40B4-BE49-F238E27FC236}">
                    <a16:creationId xmlns:a16="http://schemas.microsoft.com/office/drawing/2014/main" id="{221ED8D9-5BD6-CA47-A28A-03678D296504}"/>
                  </a:ext>
                </a:extLst>
              </p:cNvPr>
              <p:cNvSpPr txBox="1">
                <a:spLocks noRot="1" noChangeAspect="1" noMove="1" noResize="1" noEditPoints="1" noAdjustHandles="1" noChangeArrowheads="1" noChangeShapeType="1" noTextEdit="1"/>
              </p:cNvSpPr>
              <p:nvPr/>
            </p:nvSpPr>
            <p:spPr>
              <a:xfrm>
                <a:off x="9421907" y="3236252"/>
                <a:ext cx="2765565" cy="663002"/>
              </a:xfrm>
              <a:prstGeom prst="rect">
                <a:avLst/>
              </a:prstGeom>
              <a:blipFill>
                <a:blip r:embed="rId10"/>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2A94157D-04D4-5CA9-29AA-2276DE6A9948}"/>
              </a:ext>
            </a:extLst>
          </p:cNvPr>
          <p:cNvCxnSpPr/>
          <p:nvPr/>
        </p:nvCxnSpPr>
        <p:spPr>
          <a:xfrm flipH="1">
            <a:off x="7372442" y="3945249"/>
            <a:ext cx="394135" cy="68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B8F4FB-36E4-7150-D854-D47D13CD55DD}"/>
              </a:ext>
            </a:extLst>
          </p:cNvPr>
          <p:cNvCxnSpPr>
            <a:cxnSpLocks/>
          </p:cNvCxnSpPr>
          <p:nvPr/>
        </p:nvCxnSpPr>
        <p:spPr>
          <a:xfrm>
            <a:off x="8078627" y="3945249"/>
            <a:ext cx="428932" cy="68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A420E7-F9D6-8D64-48A1-239E38BF4705}"/>
              </a:ext>
            </a:extLst>
          </p:cNvPr>
          <p:cNvCxnSpPr/>
          <p:nvPr/>
        </p:nvCxnSpPr>
        <p:spPr>
          <a:xfrm flipH="1">
            <a:off x="8791042" y="3938377"/>
            <a:ext cx="394135" cy="68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E1CBE5-9399-9DBD-D36C-651988EEFFA6}"/>
              </a:ext>
            </a:extLst>
          </p:cNvPr>
          <p:cNvCxnSpPr>
            <a:cxnSpLocks/>
          </p:cNvCxnSpPr>
          <p:nvPr/>
        </p:nvCxnSpPr>
        <p:spPr>
          <a:xfrm>
            <a:off x="9497227" y="3938377"/>
            <a:ext cx="428932" cy="6879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DCDB12B-FADD-38EC-B3F0-E84E7DC0C0F7}"/>
              </a:ext>
            </a:extLst>
          </p:cNvPr>
          <p:cNvSpPr txBox="1"/>
          <p:nvPr/>
        </p:nvSpPr>
        <p:spPr>
          <a:xfrm>
            <a:off x="7417605" y="3236253"/>
            <a:ext cx="814647" cy="584775"/>
          </a:xfrm>
          <a:prstGeom prst="rect">
            <a:avLst/>
          </a:prstGeom>
          <a:noFill/>
        </p:spPr>
        <p:txBody>
          <a:bodyPr wrap="none" rtlCol="0">
            <a:spAutoFit/>
          </a:bodyPr>
          <a:lstStyle/>
          <a:p>
            <a:r>
              <a:rPr lang="en-US" sz="3200" dirty="0"/>
              <a:t>add</a:t>
            </a:r>
            <a:endParaRPr lang="en-US" sz="2400" dirty="0"/>
          </a:p>
        </p:txBody>
      </p:sp>
      <p:sp>
        <p:nvSpPr>
          <p:cNvPr id="50" name="TextBox 49">
            <a:extLst>
              <a:ext uri="{FF2B5EF4-FFF2-40B4-BE49-F238E27FC236}">
                <a16:creationId xmlns:a16="http://schemas.microsoft.com/office/drawing/2014/main" id="{20A19604-6352-9306-9B2B-1464F3D39609}"/>
              </a:ext>
            </a:extLst>
          </p:cNvPr>
          <p:cNvSpPr txBox="1"/>
          <p:nvPr/>
        </p:nvSpPr>
        <p:spPr>
          <a:xfrm>
            <a:off x="9032129" y="3226958"/>
            <a:ext cx="595035" cy="584775"/>
          </a:xfrm>
          <a:prstGeom prst="rect">
            <a:avLst/>
          </a:prstGeom>
          <a:noFill/>
        </p:spPr>
        <p:txBody>
          <a:bodyPr wrap="none" rtlCol="0">
            <a:spAutoFit/>
          </a:bodyPr>
          <a:lstStyle/>
          <a:p>
            <a:r>
              <a:rPr lang="en-US" sz="3200" dirty="0"/>
              <a:t>&gt;&gt;</a:t>
            </a:r>
            <a:endParaRPr lang="en-US" sz="2400"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8759CBF-A864-D2CD-3B21-4F1F28B2729D}"/>
                  </a:ext>
                </a:extLst>
              </p:cNvPr>
              <p:cNvSpPr txBox="1"/>
              <p:nvPr/>
            </p:nvSpPr>
            <p:spPr>
              <a:xfrm>
                <a:off x="7213840" y="4756645"/>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58759CBF-A864-D2CD-3B21-4F1F28B2729D}"/>
                  </a:ext>
                </a:extLst>
              </p:cNvPr>
              <p:cNvSpPr txBox="1">
                <a:spLocks noRot="1" noChangeAspect="1" noMove="1" noResize="1" noEditPoints="1" noAdjustHandles="1" noChangeArrowheads="1" noChangeShapeType="1" noTextEdit="1"/>
              </p:cNvSpPr>
              <p:nvPr/>
            </p:nvSpPr>
            <p:spPr>
              <a:xfrm>
                <a:off x="7213840" y="4756645"/>
                <a:ext cx="266098" cy="492443"/>
              </a:xfrm>
              <a:prstGeom prst="rect">
                <a:avLst/>
              </a:prstGeom>
              <a:blipFill>
                <a:blip r:embed="rId11"/>
                <a:stretch>
                  <a:fillRect l="-31818" r="-36364"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EA9FEF6-5996-1277-EDBD-FDC02DC67B06}"/>
                  </a:ext>
                </a:extLst>
              </p:cNvPr>
              <p:cNvSpPr txBox="1"/>
              <p:nvPr/>
            </p:nvSpPr>
            <p:spPr>
              <a:xfrm>
                <a:off x="8329079" y="4772753"/>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2400" dirty="0"/>
              </a:p>
            </p:txBody>
          </p:sp>
        </mc:Choice>
        <mc:Fallback xmlns="">
          <p:sp>
            <p:nvSpPr>
              <p:cNvPr id="52" name="TextBox 51">
                <a:extLst>
                  <a:ext uri="{FF2B5EF4-FFF2-40B4-BE49-F238E27FC236}">
                    <a16:creationId xmlns:a16="http://schemas.microsoft.com/office/drawing/2014/main" id="{DEA9FEF6-5996-1277-EDBD-FDC02DC67B06}"/>
                  </a:ext>
                </a:extLst>
              </p:cNvPr>
              <p:cNvSpPr txBox="1">
                <a:spLocks noRot="1" noChangeAspect="1" noMove="1" noResize="1" noEditPoints="1" noAdjustHandles="1" noChangeArrowheads="1" noChangeShapeType="1" noTextEdit="1"/>
              </p:cNvSpPr>
              <p:nvPr/>
            </p:nvSpPr>
            <p:spPr>
              <a:xfrm>
                <a:off x="8329079" y="4772753"/>
                <a:ext cx="266098" cy="492443"/>
              </a:xfrm>
              <a:prstGeom prst="rect">
                <a:avLst/>
              </a:prstGeom>
              <a:blipFill>
                <a:blip r:embed="rId12"/>
                <a:stretch>
                  <a:fillRect l="-31818" r="-36364"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07C4B68-6525-AA0C-A216-24F02A397B4D}"/>
                  </a:ext>
                </a:extLst>
              </p:cNvPr>
              <p:cNvSpPr txBox="1"/>
              <p:nvPr/>
            </p:nvSpPr>
            <p:spPr>
              <a:xfrm>
                <a:off x="8699444" y="4764707"/>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2400" dirty="0"/>
              </a:p>
            </p:txBody>
          </p:sp>
        </mc:Choice>
        <mc:Fallback xmlns="">
          <p:sp>
            <p:nvSpPr>
              <p:cNvPr id="53" name="TextBox 52">
                <a:extLst>
                  <a:ext uri="{FF2B5EF4-FFF2-40B4-BE49-F238E27FC236}">
                    <a16:creationId xmlns:a16="http://schemas.microsoft.com/office/drawing/2014/main" id="{507C4B68-6525-AA0C-A216-24F02A397B4D}"/>
                  </a:ext>
                </a:extLst>
              </p:cNvPr>
              <p:cNvSpPr txBox="1">
                <a:spLocks noRot="1" noChangeAspect="1" noMove="1" noResize="1" noEditPoints="1" noAdjustHandles="1" noChangeArrowheads="1" noChangeShapeType="1" noTextEdit="1"/>
              </p:cNvSpPr>
              <p:nvPr/>
            </p:nvSpPr>
            <p:spPr>
              <a:xfrm>
                <a:off x="8699444" y="4764707"/>
                <a:ext cx="266098" cy="492443"/>
              </a:xfrm>
              <a:prstGeom prst="rect">
                <a:avLst/>
              </a:prstGeom>
              <a:blipFill>
                <a:blip r:embed="rId13"/>
                <a:stretch>
                  <a:fillRect l="-30435" r="-30435"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BCCAE13-0EB3-20A3-B3C7-6CA91B271FD9}"/>
                  </a:ext>
                </a:extLst>
              </p:cNvPr>
              <p:cNvSpPr txBox="1"/>
              <p:nvPr/>
            </p:nvSpPr>
            <p:spPr>
              <a:xfrm>
                <a:off x="9814683" y="4752667"/>
                <a:ext cx="2660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accent2"/>
                          </a:solidFill>
                          <a:latin typeface="Cambria Math" panose="02040503050406030204" pitchFamily="18" charset="0"/>
                        </a:rPr>
                        <m:t>?</m:t>
                      </m:r>
                    </m:oMath>
                  </m:oMathPara>
                </a14:m>
                <a:endParaRPr lang="en-US" sz="2400" dirty="0"/>
              </a:p>
            </p:txBody>
          </p:sp>
        </mc:Choice>
        <mc:Fallback xmlns="">
          <p:sp>
            <p:nvSpPr>
              <p:cNvPr id="54" name="TextBox 53">
                <a:extLst>
                  <a:ext uri="{FF2B5EF4-FFF2-40B4-BE49-F238E27FC236}">
                    <a16:creationId xmlns:a16="http://schemas.microsoft.com/office/drawing/2014/main" id="{BBCCAE13-0EB3-20A3-B3C7-6CA91B271FD9}"/>
                  </a:ext>
                </a:extLst>
              </p:cNvPr>
              <p:cNvSpPr txBox="1">
                <a:spLocks noRot="1" noChangeAspect="1" noMove="1" noResize="1" noEditPoints="1" noAdjustHandles="1" noChangeArrowheads="1" noChangeShapeType="1" noTextEdit="1"/>
              </p:cNvSpPr>
              <p:nvPr/>
            </p:nvSpPr>
            <p:spPr>
              <a:xfrm>
                <a:off x="9814683" y="4752667"/>
                <a:ext cx="266098" cy="492443"/>
              </a:xfrm>
              <a:prstGeom prst="rect">
                <a:avLst/>
              </a:prstGeom>
              <a:blipFill>
                <a:blip r:embed="rId14"/>
                <a:stretch>
                  <a:fillRect l="-31818" r="-36364" b="-769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44303944"/>
      </p:ext>
    </p:extLst>
  </p:cSld>
  <p:clrMapOvr>
    <a:masterClrMapping/>
  </p:clrMapOvr>
  <mc:AlternateContent xmlns:mc="http://schemas.openxmlformats.org/markup-compatibility/2006" xmlns:p14="http://schemas.microsoft.com/office/powerpoint/2010/main">
    <mc:Choice Requires="p14">
      <p:transition spd="slow" p14:dur="2000" advTm="43906"/>
    </mc:Choice>
    <mc:Fallback xmlns="">
      <p:transition spd="slow" advTm="43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9"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ssolve">
                                      <p:cBhvr>
                                        <p:cTn id="24" dur="500"/>
                                        <p:tgtEl>
                                          <p:spTgt spid="3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dissolve">
                                      <p:cBhvr>
                                        <p:cTn id="38" dur="500"/>
                                        <p:tgtEl>
                                          <p:spTgt spid="4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dissolv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dissolve">
                                      <p:cBhvr>
                                        <p:cTn id="52" dur="500"/>
                                        <p:tgtEl>
                                          <p:spTgt spid="4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ssolve">
                                      <p:cBhvr>
                                        <p:cTn id="55" dur="500"/>
                                        <p:tgtEl>
                                          <p:spTgt spid="50"/>
                                        </p:tgtEl>
                                      </p:cBhvr>
                                    </p:animEffect>
                                  </p:childTnLst>
                                </p:cTn>
                              </p:par>
                              <p:par>
                                <p:cTn id="56" presetID="9"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dissolve">
                                      <p:cBhvr>
                                        <p:cTn id="58" dur="500"/>
                                        <p:tgtEl>
                                          <p:spTgt spid="45"/>
                                        </p:tgtEl>
                                      </p:cBhvr>
                                    </p:animEffect>
                                  </p:childTnLst>
                                </p:cTn>
                              </p:par>
                              <p:par>
                                <p:cTn id="59" presetID="9"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dissolve">
                                      <p:cBhvr>
                                        <p:cTn id="61" dur="500"/>
                                        <p:tgtEl>
                                          <p:spTgt spid="46"/>
                                        </p:tgtEl>
                                      </p:cBhvr>
                                    </p:animEffect>
                                  </p:childTnLst>
                                </p:cTn>
                              </p:par>
                              <p:par>
                                <p:cTn id="62" presetID="9"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dissolve">
                                      <p:cBhvr>
                                        <p:cTn id="64" dur="500"/>
                                        <p:tgtEl>
                                          <p:spTgt spid="47"/>
                                        </p:tgtEl>
                                      </p:cBhvr>
                                    </p:animEffect>
                                  </p:childTnLst>
                                </p:cTn>
                              </p:par>
                              <p:par>
                                <p:cTn id="65" presetID="9"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dissolve">
                                      <p:cBhvr>
                                        <p:cTn id="67" dur="500"/>
                                        <p:tgtEl>
                                          <p:spTgt spid="4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dissolve">
                                      <p:cBhvr>
                                        <p:cTn id="70" dur="500"/>
                                        <p:tgtEl>
                                          <p:spTgt spid="5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dissolve">
                                      <p:cBhvr>
                                        <p:cTn id="73" dur="500"/>
                                        <p:tgtEl>
                                          <p:spTgt spid="5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dissolve">
                                      <p:cBhvr>
                                        <p:cTn id="76" dur="500"/>
                                        <p:tgtEl>
                                          <p:spTgt spid="5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dissolve">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2" grpId="1"/>
      <p:bldP spid="38" grpId="0"/>
      <p:bldP spid="38" grpId="1"/>
      <p:bldP spid="40" grpId="0"/>
      <p:bldP spid="40" grpId="1"/>
      <p:bldP spid="41" grpId="0"/>
      <p:bldP spid="42" grpId="0"/>
      <p:bldP spid="44" grpId="0"/>
      <p:bldP spid="49" grpId="0"/>
      <p:bldP spid="50" grpId="0"/>
      <p:bldP spid="51" grpId="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4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Isosceles Triangle 4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C235D25-9381-4948-D47D-795EF81C1CE6}"/>
              </a:ext>
            </a:extLst>
          </p:cNvPr>
          <p:cNvGrpSpPr/>
          <p:nvPr/>
        </p:nvGrpSpPr>
        <p:grpSpPr>
          <a:xfrm>
            <a:off x="1328394" y="643467"/>
            <a:ext cx="9535212" cy="5544042"/>
            <a:chOff x="2730521" y="1231167"/>
            <a:chExt cx="7522633" cy="4373872"/>
          </a:xfrm>
        </p:grpSpPr>
        <p:grpSp>
          <p:nvGrpSpPr>
            <p:cNvPr id="14" name="Group 13">
              <a:extLst>
                <a:ext uri="{FF2B5EF4-FFF2-40B4-BE49-F238E27FC236}">
                  <a16:creationId xmlns:a16="http://schemas.microsoft.com/office/drawing/2014/main" id="{39B5348B-6A0A-646D-6102-DE54EFC62156}"/>
                </a:ext>
              </a:extLst>
            </p:cNvPr>
            <p:cNvGrpSpPr/>
            <p:nvPr/>
          </p:nvGrpSpPr>
          <p:grpSpPr>
            <a:xfrm>
              <a:off x="3390050" y="1768039"/>
              <a:ext cx="5411901" cy="3658738"/>
              <a:chOff x="2213811" y="756958"/>
              <a:chExt cx="5411901" cy="3658738"/>
            </a:xfrm>
          </p:grpSpPr>
          <p:cxnSp>
            <p:nvCxnSpPr>
              <p:cNvPr id="10" name="Straight Arrow Connector 9">
                <a:extLst>
                  <a:ext uri="{FF2B5EF4-FFF2-40B4-BE49-F238E27FC236}">
                    <a16:creationId xmlns:a16="http://schemas.microsoft.com/office/drawing/2014/main" id="{3418F11A-7589-1893-4871-83BEB0423227}"/>
                  </a:ext>
                </a:extLst>
              </p:cNvPr>
              <p:cNvCxnSpPr>
                <a:cxnSpLocks/>
              </p:cNvCxnSpPr>
              <p:nvPr/>
            </p:nvCxnSpPr>
            <p:spPr>
              <a:xfrm>
                <a:off x="2213811" y="4415696"/>
                <a:ext cx="541190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9AE4C7-5767-1A03-E5C2-D6932FCDE515}"/>
                  </a:ext>
                </a:extLst>
              </p:cNvPr>
              <p:cNvCxnSpPr>
                <a:cxnSpLocks/>
              </p:cNvCxnSpPr>
              <p:nvPr/>
            </p:nvCxnSpPr>
            <p:spPr>
              <a:xfrm flipV="1">
                <a:off x="2213811" y="756958"/>
                <a:ext cx="0" cy="36582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D04DC39-05D4-94FD-465F-02279EEBFDD9}"/>
                </a:ext>
              </a:extLst>
            </p:cNvPr>
            <p:cNvSpPr txBox="1"/>
            <p:nvPr/>
          </p:nvSpPr>
          <p:spPr>
            <a:xfrm>
              <a:off x="2730521" y="1231167"/>
              <a:ext cx="1319057" cy="378791"/>
            </a:xfrm>
            <a:prstGeom prst="rect">
              <a:avLst/>
            </a:prstGeom>
            <a:noFill/>
          </p:spPr>
          <p:txBody>
            <a:bodyPr wrap="square" rtlCol="0">
              <a:spAutoFit/>
            </a:bodyPr>
            <a:lstStyle/>
            <a:p>
              <a:pPr defTabSz="1152144">
                <a:spcAft>
                  <a:spcPts val="600"/>
                </a:spcAft>
              </a:pPr>
              <a:r>
                <a:rPr lang="en-US" sz="2520" b="1" kern="1200" dirty="0">
                  <a:latin typeface="+mn-lt"/>
                  <a:ea typeface="+mn-ea"/>
                  <a:cs typeface="+mn-cs"/>
                </a:rPr>
                <a:t>Efficiency</a:t>
              </a:r>
              <a:endParaRPr lang="en-US" sz="2000" b="1" dirty="0"/>
            </a:p>
          </p:txBody>
        </p:sp>
        <p:sp>
          <p:nvSpPr>
            <p:cNvPr id="19" name="TextBox 18">
              <a:extLst>
                <a:ext uri="{FF2B5EF4-FFF2-40B4-BE49-F238E27FC236}">
                  <a16:creationId xmlns:a16="http://schemas.microsoft.com/office/drawing/2014/main" id="{BD54F93A-5182-1900-C8E5-886681DF8938}"/>
                </a:ext>
              </a:extLst>
            </p:cNvPr>
            <p:cNvSpPr txBox="1"/>
            <p:nvPr/>
          </p:nvSpPr>
          <p:spPr>
            <a:xfrm>
              <a:off x="8934097" y="5226248"/>
              <a:ext cx="1319057" cy="378791"/>
            </a:xfrm>
            <a:prstGeom prst="rect">
              <a:avLst/>
            </a:prstGeom>
            <a:noFill/>
          </p:spPr>
          <p:txBody>
            <a:bodyPr wrap="square" rtlCol="0">
              <a:spAutoFit/>
            </a:bodyPr>
            <a:lstStyle/>
            <a:p>
              <a:pPr defTabSz="1152144">
                <a:spcAft>
                  <a:spcPts val="600"/>
                </a:spcAft>
              </a:pPr>
              <a:r>
                <a:rPr lang="en-US" sz="2520" b="1" kern="1200" dirty="0">
                  <a:latin typeface="+mn-lt"/>
                  <a:ea typeface="+mn-ea"/>
                  <a:cs typeface="+mn-cs"/>
                </a:rPr>
                <a:t>Generality</a:t>
              </a:r>
              <a:endParaRPr lang="en-US" sz="2000" b="1" dirty="0"/>
            </a:p>
          </p:txBody>
        </p:sp>
        <p:sp>
          <p:nvSpPr>
            <p:cNvPr id="24" name="TextBox 23">
              <a:extLst>
                <a:ext uri="{FF2B5EF4-FFF2-40B4-BE49-F238E27FC236}">
                  <a16:creationId xmlns:a16="http://schemas.microsoft.com/office/drawing/2014/main" id="{C49FE18B-00D9-AFD4-770B-8C8F261CDEFB}"/>
                </a:ext>
              </a:extLst>
            </p:cNvPr>
            <p:cNvSpPr txBox="1"/>
            <p:nvPr/>
          </p:nvSpPr>
          <p:spPr>
            <a:xfrm>
              <a:off x="5180355" y="2515845"/>
              <a:ext cx="1828800" cy="1828800"/>
            </a:xfrm>
            <a:prstGeom prst="rect">
              <a:avLst/>
            </a:prstGeom>
            <a:noFill/>
          </p:spPr>
          <p:txBody>
            <a:bodyPr wrap="square" rtlCol="0">
              <a:spAutoFit/>
            </a:bodyPr>
            <a:lstStyle/>
            <a:p>
              <a:pPr algn="l"/>
              <a:endParaRPr lang="en-US"/>
            </a:p>
          </p:txBody>
        </p:sp>
        <p:sp>
          <p:nvSpPr>
            <p:cNvPr id="25" name="TextBox 24">
              <a:extLst>
                <a:ext uri="{FF2B5EF4-FFF2-40B4-BE49-F238E27FC236}">
                  <a16:creationId xmlns:a16="http://schemas.microsoft.com/office/drawing/2014/main" id="{1EF54162-E92E-39BA-0177-C41EC314E0AE}"/>
                </a:ext>
              </a:extLst>
            </p:cNvPr>
            <p:cNvSpPr txBox="1"/>
            <p:nvPr/>
          </p:nvSpPr>
          <p:spPr>
            <a:xfrm>
              <a:off x="6811433" y="4109571"/>
              <a:ext cx="1468463" cy="646331"/>
            </a:xfrm>
            <a:prstGeom prst="rect">
              <a:avLst/>
            </a:prstGeom>
            <a:noFill/>
          </p:spPr>
          <p:txBody>
            <a:bodyPr wrap="square" rtlCol="0">
              <a:spAutoFit/>
            </a:bodyPr>
            <a:lstStyle/>
            <a:p>
              <a:pPr defTabSz="1152144">
                <a:spcAft>
                  <a:spcPts val="600"/>
                </a:spcAft>
              </a:pPr>
              <a:r>
                <a:rPr lang="en-US" sz="2268" kern="1200" dirty="0">
                  <a:solidFill>
                    <a:schemeClr val="accent5"/>
                  </a:solidFill>
                  <a:latin typeface="+mn-lt"/>
                  <a:ea typeface="+mn-ea"/>
                  <a:cs typeface="+mn-cs"/>
                </a:rPr>
                <a:t>Enumerative synthesis</a:t>
              </a:r>
              <a:endParaRPr lang="en-US" dirty="0">
                <a:solidFill>
                  <a:schemeClr val="accent5"/>
                </a:solidFill>
              </a:endParaRPr>
            </a:p>
          </p:txBody>
        </p:sp>
        <p:sp>
          <p:nvSpPr>
            <p:cNvPr id="27" name="TextBox 26">
              <a:extLst>
                <a:ext uri="{FF2B5EF4-FFF2-40B4-BE49-F238E27FC236}">
                  <a16:creationId xmlns:a16="http://schemas.microsoft.com/office/drawing/2014/main" id="{7D4ECB2B-2579-7093-A1AB-4FE76816D504}"/>
                </a:ext>
              </a:extLst>
            </p:cNvPr>
            <p:cNvSpPr txBox="1"/>
            <p:nvPr/>
          </p:nvSpPr>
          <p:spPr>
            <a:xfrm>
              <a:off x="3893306" y="2218092"/>
              <a:ext cx="1468463" cy="646331"/>
            </a:xfrm>
            <a:prstGeom prst="rect">
              <a:avLst/>
            </a:prstGeom>
            <a:noFill/>
          </p:spPr>
          <p:txBody>
            <a:bodyPr wrap="square" rtlCol="0">
              <a:spAutoFit/>
            </a:bodyPr>
            <a:lstStyle/>
            <a:p>
              <a:pPr defTabSz="1152144">
                <a:spcAft>
                  <a:spcPts val="600"/>
                </a:spcAft>
              </a:pPr>
              <a:r>
                <a:rPr lang="en-US" sz="2268" kern="1200" dirty="0">
                  <a:solidFill>
                    <a:schemeClr val="accent2"/>
                  </a:solidFill>
                  <a:latin typeface="+mn-lt"/>
                  <a:ea typeface="+mn-ea"/>
                  <a:cs typeface="+mn-cs"/>
                </a:rPr>
                <a:t>Deductive synthesis</a:t>
              </a:r>
              <a:endParaRPr lang="en-US" dirty="0">
                <a:solidFill>
                  <a:schemeClr val="accent2"/>
                </a:solidFill>
              </a:endParaRPr>
            </a:p>
          </p:txBody>
        </p:sp>
        <p:sp>
          <p:nvSpPr>
            <p:cNvPr id="29" name="TextBox 28">
              <a:extLst>
                <a:ext uri="{FF2B5EF4-FFF2-40B4-BE49-F238E27FC236}">
                  <a16:creationId xmlns:a16="http://schemas.microsoft.com/office/drawing/2014/main" id="{E6A54EEC-FD5F-91D4-672E-23A28458182F}"/>
                </a:ext>
              </a:extLst>
            </p:cNvPr>
            <p:cNvSpPr txBox="1"/>
            <p:nvPr/>
          </p:nvSpPr>
          <p:spPr>
            <a:xfrm>
              <a:off x="7084231" y="2254235"/>
              <a:ext cx="560294" cy="523220"/>
            </a:xfrm>
            <a:prstGeom prst="rect">
              <a:avLst/>
            </a:prstGeom>
            <a:noFill/>
          </p:spPr>
          <p:txBody>
            <a:bodyPr wrap="square" rtlCol="0">
              <a:spAutoFit/>
            </a:bodyPr>
            <a:lstStyle/>
            <a:p>
              <a:pPr defTabSz="1152144">
                <a:spcAft>
                  <a:spcPts val="600"/>
                </a:spcAft>
              </a:pPr>
              <a:r>
                <a:rPr lang="en-US" sz="3528" b="1" kern="1200">
                  <a:solidFill>
                    <a:schemeClr val="tx1"/>
                  </a:solidFill>
                  <a:latin typeface="+mn-lt"/>
                  <a:ea typeface="+mn-ea"/>
                  <a:cs typeface="+mn-cs"/>
                </a:rPr>
                <a:t>?</a:t>
              </a:r>
              <a:endParaRPr lang="en-US" sz="2800" b="1"/>
            </a:p>
          </p:txBody>
        </p:sp>
      </p:grpSp>
    </p:spTree>
    <p:extLst>
      <p:ext uri="{BB962C8B-B14F-4D97-AF65-F5344CB8AC3E}">
        <p14:creationId xmlns:p14="http://schemas.microsoft.com/office/powerpoint/2010/main" val="105383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9D79-3787-BCB7-96C3-687EFCCB0B5E}"/>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D81B3EFB-0514-1777-8EAC-33B87DF951C5}"/>
              </a:ext>
            </a:extLst>
          </p:cNvPr>
          <p:cNvSpPr/>
          <p:nvPr/>
        </p:nvSpPr>
        <p:spPr>
          <a:xfrm>
            <a:off x="8473566" y="4330604"/>
            <a:ext cx="832339" cy="67279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BB</a:t>
            </a:r>
          </a:p>
        </p:txBody>
      </p:sp>
      <p:sp>
        <p:nvSpPr>
          <p:cNvPr id="4" name="Oval 3">
            <a:extLst>
              <a:ext uri="{FF2B5EF4-FFF2-40B4-BE49-F238E27FC236}">
                <a16:creationId xmlns:a16="http://schemas.microsoft.com/office/drawing/2014/main" id="{EBF40952-1E8D-09E4-DCAF-179A1B417115}"/>
              </a:ext>
            </a:extLst>
          </p:cNvPr>
          <p:cNvSpPr/>
          <p:nvPr/>
        </p:nvSpPr>
        <p:spPr>
          <a:xfrm>
            <a:off x="6325901" y="4331766"/>
            <a:ext cx="832339" cy="67279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a:t>
            </a:r>
          </a:p>
        </p:txBody>
      </p:sp>
      <p:sp>
        <p:nvSpPr>
          <p:cNvPr id="5" name="Oval 4">
            <a:extLst>
              <a:ext uri="{FF2B5EF4-FFF2-40B4-BE49-F238E27FC236}">
                <a16:creationId xmlns:a16="http://schemas.microsoft.com/office/drawing/2014/main" id="{82D56FA3-D3E5-6360-2A23-1C5663C9C506}"/>
              </a:ext>
            </a:extLst>
          </p:cNvPr>
          <p:cNvSpPr/>
          <p:nvPr/>
        </p:nvSpPr>
        <p:spPr>
          <a:xfrm>
            <a:off x="2889318" y="4330291"/>
            <a:ext cx="832339" cy="67279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a:t>
            </a:r>
          </a:p>
        </p:txBody>
      </p:sp>
      <p:sp>
        <p:nvSpPr>
          <p:cNvPr id="6" name="Oval 5">
            <a:extLst>
              <a:ext uri="{FF2B5EF4-FFF2-40B4-BE49-F238E27FC236}">
                <a16:creationId xmlns:a16="http://schemas.microsoft.com/office/drawing/2014/main" id="{B6883185-DD9A-DF91-41F6-602B15B2F77E}"/>
              </a:ext>
            </a:extLst>
          </p:cNvPr>
          <p:cNvSpPr/>
          <p:nvPr/>
        </p:nvSpPr>
        <p:spPr>
          <a:xfrm>
            <a:off x="4121833" y="2742987"/>
            <a:ext cx="1009650" cy="82742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Oval 6">
            <a:extLst>
              <a:ext uri="{FF2B5EF4-FFF2-40B4-BE49-F238E27FC236}">
                <a16:creationId xmlns:a16="http://schemas.microsoft.com/office/drawing/2014/main" id="{EDE50B35-4C11-2A6E-0CDD-606E34663415}"/>
              </a:ext>
            </a:extLst>
          </p:cNvPr>
          <p:cNvSpPr/>
          <p:nvPr/>
        </p:nvSpPr>
        <p:spPr>
          <a:xfrm>
            <a:off x="5530801" y="1434693"/>
            <a:ext cx="1206598" cy="996241"/>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9" name="Oval 8">
            <a:extLst>
              <a:ext uri="{FF2B5EF4-FFF2-40B4-BE49-F238E27FC236}">
                <a16:creationId xmlns:a16="http://schemas.microsoft.com/office/drawing/2014/main" id="{A1C9472B-B36C-CE9C-AF57-EFEB96FACD0E}"/>
              </a:ext>
            </a:extLst>
          </p:cNvPr>
          <p:cNvSpPr/>
          <p:nvPr/>
        </p:nvSpPr>
        <p:spPr>
          <a:xfrm>
            <a:off x="7057445" y="2742986"/>
            <a:ext cx="1009650" cy="82742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1" name="Straight Arrow Connector 10">
            <a:extLst>
              <a:ext uri="{FF2B5EF4-FFF2-40B4-BE49-F238E27FC236}">
                <a16:creationId xmlns:a16="http://schemas.microsoft.com/office/drawing/2014/main" id="{4A2E1D78-1A22-1FE5-A46A-9E58FBDC8E44}"/>
              </a:ext>
            </a:extLst>
          </p:cNvPr>
          <p:cNvCxnSpPr>
            <a:stCxn id="7" idx="3"/>
            <a:endCxn id="6" idx="7"/>
          </p:cNvCxnSpPr>
          <p:nvPr/>
        </p:nvCxnSpPr>
        <p:spPr>
          <a:xfrm flipH="1">
            <a:off x="4983623" y="2285038"/>
            <a:ext cx="723880" cy="579123"/>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8155FC-A61B-6870-B57B-04807B96B72D}"/>
              </a:ext>
            </a:extLst>
          </p:cNvPr>
          <p:cNvCxnSpPr>
            <a:cxnSpLocks/>
            <a:stCxn id="7" idx="5"/>
            <a:endCxn id="9" idx="1"/>
          </p:cNvCxnSpPr>
          <p:nvPr/>
        </p:nvCxnSpPr>
        <p:spPr>
          <a:xfrm>
            <a:off x="6560697" y="2285038"/>
            <a:ext cx="644608" cy="579122"/>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B361598-CF8B-0E16-1152-35FAE66D6C66}"/>
              </a:ext>
            </a:extLst>
          </p:cNvPr>
          <p:cNvSpPr/>
          <p:nvPr/>
        </p:nvSpPr>
        <p:spPr>
          <a:xfrm>
            <a:off x="2879607" y="4330291"/>
            <a:ext cx="832339" cy="672796"/>
          </a:xfrm>
          <a:prstGeom prst="ellipse">
            <a:avLst/>
          </a:prstGeom>
          <a:solidFill>
            <a:srgbClr val="ECCE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a:t>
            </a:r>
          </a:p>
        </p:txBody>
      </p:sp>
      <p:sp>
        <p:nvSpPr>
          <p:cNvPr id="14" name="Oval 13">
            <a:extLst>
              <a:ext uri="{FF2B5EF4-FFF2-40B4-BE49-F238E27FC236}">
                <a16:creationId xmlns:a16="http://schemas.microsoft.com/office/drawing/2014/main" id="{C04CDD14-EFB1-B804-59E7-7ADB4FFADCD9}"/>
              </a:ext>
            </a:extLst>
          </p:cNvPr>
          <p:cNvSpPr/>
          <p:nvPr/>
        </p:nvSpPr>
        <p:spPr>
          <a:xfrm>
            <a:off x="4980139" y="4343501"/>
            <a:ext cx="832339" cy="67279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AB</a:t>
            </a:r>
          </a:p>
        </p:txBody>
      </p:sp>
      <p:sp>
        <p:nvSpPr>
          <p:cNvPr id="15" name="Oval 14">
            <a:extLst>
              <a:ext uri="{FF2B5EF4-FFF2-40B4-BE49-F238E27FC236}">
                <a16:creationId xmlns:a16="http://schemas.microsoft.com/office/drawing/2014/main" id="{A7CCCA89-4B81-6B7E-7236-29EEAF5D55FA}"/>
              </a:ext>
            </a:extLst>
          </p:cNvPr>
          <p:cNvSpPr/>
          <p:nvPr/>
        </p:nvSpPr>
        <p:spPr>
          <a:xfrm>
            <a:off x="8474902" y="4330291"/>
            <a:ext cx="832339" cy="672796"/>
          </a:xfrm>
          <a:prstGeom prst="ellipse">
            <a:avLst/>
          </a:prstGeom>
          <a:solidFill>
            <a:srgbClr val="ECCE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BB</a:t>
            </a:r>
          </a:p>
        </p:txBody>
      </p:sp>
      <p:cxnSp>
        <p:nvCxnSpPr>
          <p:cNvPr id="16" name="Straight Arrow Connector 15">
            <a:extLst>
              <a:ext uri="{FF2B5EF4-FFF2-40B4-BE49-F238E27FC236}">
                <a16:creationId xmlns:a16="http://schemas.microsoft.com/office/drawing/2014/main" id="{8E1096F7-43F9-8515-CAD6-F9CA7E5B93CC}"/>
              </a:ext>
            </a:extLst>
          </p:cNvPr>
          <p:cNvCxnSpPr>
            <a:cxnSpLocks/>
            <a:stCxn id="6" idx="3"/>
            <a:endCxn id="13" idx="7"/>
          </p:cNvCxnSpPr>
          <p:nvPr/>
        </p:nvCxnSpPr>
        <p:spPr>
          <a:xfrm flipH="1">
            <a:off x="3590053" y="3449242"/>
            <a:ext cx="679640" cy="979578"/>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6F8C5A-4FE0-D7B5-BD4E-F7BF39F56155}"/>
              </a:ext>
            </a:extLst>
          </p:cNvPr>
          <p:cNvCxnSpPr>
            <a:cxnSpLocks/>
            <a:stCxn id="6" idx="5"/>
            <a:endCxn id="14" idx="0"/>
          </p:cNvCxnSpPr>
          <p:nvPr/>
        </p:nvCxnSpPr>
        <p:spPr>
          <a:xfrm>
            <a:off x="4983623" y="3449242"/>
            <a:ext cx="412686" cy="894259"/>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EEE773-85FD-DA11-652C-30A6253B3618}"/>
              </a:ext>
            </a:extLst>
          </p:cNvPr>
          <p:cNvCxnSpPr>
            <a:cxnSpLocks/>
            <a:stCxn id="9" idx="3"/>
            <a:endCxn id="31" idx="0"/>
          </p:cNvCxnSpPr>
          <p:nvPr/>
        </p:nvCxnSpPr>
        <p:spPr>
          <a:xfrm flipH="1">
            <a:off x="6751686" y="3449241"/>
            <a:ext cx="453619" cy="881050"/>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1CD18B-8F2F-992E-375A-6ECB3E5D7BB0}"/>
              </a:ext>
            </a:extLst>
          </p:cNvPr>
          <p:cNvCxnSpPr>
            <a:cxnSpLocks/>
            <a:stCxn id="9" idx="5"/>
            <a:endCxn id="15" idx="1"/>
          </p:cNvCxnSpPr>
          <p:nvPr/>
        </p:nvCxnSpPr>
        <p:spPr>
          <a:xfrm>
            <a:off x="7919235" y="3449241"/>
            <a:ext cx="677560" cy="979579"/>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EB8448-BCD1-2288-7AD6-F0E9F6A4258C}"/>
              </a:ext>
            </a:extLst>
          </p:cNvPr>
          <p:cNvSpPr txBox="1"/>
          <p:nvPr/>
        </p:nvSpPr>
        <p:spPr>
          <a:xfrm>
            <a:off x="5913198" y="1548092"/>
            <a:ext cx="502537" cy="769441"/>
          </a:xfrm>
          <a:prstGeom prst="rect">
            <a:avLst/>
          </a:prstGeom>
          <a:noFill/>
        </p:spPr>
        <p:txBody>
          <a:bodyPr wrap="square" rtlCol="0">
            <a:spAutoFit/>
          </a:bodyPr>
          <a:lstStyle/>
          <a:p>
            <a:pPr algn="ctr"/>
            <a:r>
              <a:rPr lang="en-US" sz="4400" dirty="0">
                <a:solidFill>
                  <a:schemeClr val="bg1"/>
                </a:solidFill>
              </a:rPr>
              <a:t>P</a:t>
            </a:r>
          </a:p>
        </p:txBody>
      </p:sp>
      <p:cxnSp>
        <p:nvCxnSpPr>
          <p:cNvPr id="21" name="Straight Arrow Connector 20">
            <a:extLst>
              <a:ext uri="{FF2B5EF4-FFF2-40B4-BE49-F238E27FC236}">
                <a16:creationId xmlns:a16="http://schemas.microsoft.com/office/drawing/2014/main" id="{FA9A0751-370B-C3D5-102E-9696BD97A8CD}"/>
              </a:ext>
            </a:extLst>
          </p:cNvPr>
          <p:cNvCxnSpPr>
            <a:cxnSpLocks/>
            <a:stCxn id="14" idx="3"/>
          </p:cNvCxnSpPr>
          <p:nvPr/>
        </p:nvCxnSpPr>
        <p:spPr>
          <a:xfrm flipH="1">
            <a:off x="4684542" y="4917768"/>
            <a:ext cx="417490" cy="901246"/>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7D1025-74E8-C96D-1313-EACE3BA00BE1}"/>
              </a:ext>
            </a:extLst>
          </p:cNvPr>
          <p:cNvCxnSpPr>
            <a:cxnSpLocks/>
            <a:stCxn id="14" idx="5"/>
          </p:cNvCxnSpPr>
          <p:nvPr/>
        </p:nvCxnSpPr>
        <p:spPr>
          <a:xfrm>
            <a:off x="5690585" y="4917768"/>
            <a:ext cx="405415" cy="901246"/>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B1B340-6536-BDDD-3120-E4FB1B8C7F4B}"/>
              </a:ext>
            </a:extLst>
          </p:cNvPr>
          <p:cNvSpPr txBox="1"/>
          <p:nvPr/>
        </p:nvSpPr>
        <p:spPr>
          <a:xfrm>
            <a:off x="4433273" y="5476497"/>
            <a:ext cx="502537" cy="769441"/>
          </a:xfrm>
          <a:prstGeom prst="rect">
            <a:avLst/>
          </a:prstGeom>
          <a:noFill/>
        </p:spPr>
        <p:txBody>
          <a:bodyPr wrap="square" rtlCol="0">
            <a:spAutoFit/>
          </a:bodyPr>
          <a:lstStyle/>
          <a:p>
            <a:pPr algn="ctr"/>
            <a:r>
              <a:rPr lang="en-US" sz="4400" dirty="0"/>
              <a:t>…</a:t>
            </a:r>
          </a:p>
        </p:txBody>
      </p:sp>
      <p:sp>
        <p:nvSpPr>
          <p:cNvPr id="24" name="TextBox 23">
            <a:extLst>
              <a:ext uri="{FF2B5EF4-FFF2-40B4-BE49-F238E27FC236}">
                <a16:creationId xmlns:a16="http://schemas.microsoft.com/office/drawing/2014/main" id="{D40D8771-64DD-C4CE-C8FE-232305E2028E}"/>
              </a:ext>
            </a:extLst>
          </p:cNvPr>
          <p:cNvSpPr txBox="1"/>
          <p:nvPr/>
        </p:nvSpPr>
        <p:spPr>
          <a:xfrm>
            <a:off x="5824028" y="5499416"/>
            <a:ext cx="502537" cy="769441"/>
          </a:xfrm>
          <a:prstGeom prst="rect">
            <a:avLst/>
          </a:prstGeom>
          <a:noFill/>
        </p:spPr>
        <p:txBody>
          <a:bodyPr wrap="square" rtlCol="0">
            <a:spAutoFit/>
          </a:bodyPr>
          <a:lstStyle/>
          <a:p>
            <a:pPr algn="ctr"/>
            <a:r>
              <a:rPr lang="en-US" sz="4400" dirty="0"/>
              <a:t>…</a:t>
            </a:r>
          </a:p>
        </p:txBody>
      </p:sp>
      <p:sp>
        <p:nvSpPr>
          <p:cNvPr id="25" name="TextBox 24">
            <a:extLst>
              <a:ext uri="{FF2B5EF4-FFF2-40B4-BE49-F238E27FC236}">
                <a16:creationId xmlns:a16="http://schemas.microsoft.com/office/drawing/2014/main" id="{6B41531D-DCEF-EC7F-C487-CDF64F292F34}"/>
              </a:ext>
            </a:extLst>
          </p:cNvPr>
          <p:cNvSpPr txBox="1"/>
          <p:nvPr/>
        </p:nvSpPr>
        <p:spPr>
          <a:xfrm>
            <a:off x="4358446" y="2742986"/>
            <a:ext cx="502537" cy="769441"/>
          </a:xfrm>
          <a:prstGeom prst="rect">
            <a:avLst/>
          </a:prstGeom>
          <a:noFill/>
        </p:spPr>
        <p:txBody>
          <a:bodyPr wrap="square" rtlCol="0">
            <a:spAutoFit/>
          </a:bodyPr>
          <a:lstStyle/>
          <a:p>
            <a:pPr algn="ctr"/>
            <a:r>
              <a:rPr lang="en-US" sz="4400" dirty="0">
                <a:solidFill>
                  <a:schemeClr val="bg1"/>
                </a:solidFill>
              </a:rPr>
              <a:t>A</a:t>
            </a:r>
          </a:p>
        </p:txBody>
      </p:sp>
      <p:sp>
        <p:nvSpPr>
          <p:cNvPr id="26" name="TextBox 25">
            <a:extLst>
              <a:ext uri="{FF2B5EF4-FFF2-40B4-BE49-F238E27FC236}">
                <a16:creationId xmlns:a16="http://schemas.microsoft.com/office/drawing/2014/main" id="{AF559739-9495-62C8-5E8E-3CC5FA3225FC}"/>
              </a:ext>
            </a:extLst>
          </p:cNvPr>
          <p:cNvSpPr txBox="1"/>
          <p:nvPr/>
        </p:nvSpPr>
        <p:spPr>
          <a:xfrm>
            <a:off x="7322271" y="2742985"/>
            <a:ext cx="502537" cy="769441"/>
          </a:xfrm>
          <a:prstGeom prst="rect">
            <a:avLst/>
          </a:prstGeom>
          <a:noFill/>
        </p:spPr>
        <p:txBody>
          <a:bodyPr wrap="square" rtlCol="0">
            <a:spAutoFit/>
          </a:bodyPr>
          <a:lstStyle/>
          <a:p>
            <a:pPr algn="ctr"/>
            <a:r>
              <a:rPr lang="en-US" sz="4400" dirty="0">
                <a:solidFill>
                  <a:schemeClr val="bg1"/>
                </a:solidFill>
              </a:rPr>
              <a:t>B</a:t>
            </a:r>
          </a:p>
        </p:txBody>
      </p:sp>
      <p:sp>
        <p:nvSpPr>
          <p:cNvPr id="27" name="TextBox 26">
            <a:extLst>
              <a:ext uri="{FF2B5EF4-FFF2-40B4-BE49-F238E27FC236}">
                <a16:creationId xmlns:a16="http://schemas.microsoft.com/office/drawing/2014/main" id="{2197D624-09A9-8708-8F1C-F6265FBB81E1}"/>
              </a:ext>
            </a:extLst>
          </p:cNvPr>
          <p:cNvSpPr txBox="1"/>
          <p:nvPr/>
        </p:nvSpPr>
        <p:spPr>
          <a:xfrm>
            <a:off x="1107361" y="5288403"/>
            <a:ext cx="2557072" cy="830997"/>
          </a:xfrm>
          <a:prstGeom prst="rect">
            <a:avLst/>
          </a:prstGeom>
          <a:noFill/>
          <a:effectLst/>
        </p:spPr>
        <p:txBody>
          <a:bodyPr wrap="square" rtlCol="0">
            <a:spAutoFit/>
          </a:bodyPr>
          <a:lstStyle/>
          <a:p>
            <a:pPr algn="ctr"/>
            <a:r>
              <a:rPr lang="en-US" sz="2400" dirty="0"/>
              <a:t>Syntax-guided</a:t>
            </a:r>
          </a:p>
          <a:p>
            <a:pPr algn="ctr"/>
            <a:r>
              <a:rPr lang="en-US" sz="2400" dirty="0"/>
              <a:t>Deduction</a:t>
            </a:r>
          </a:p>
        </p:txBody>
      </p:sp>
      <p:pic>
        <p:nvPicPr>
          <p:cNvPr id="28" name="Picture 27" descr="A close up of a sign&#10;&#10;Description automatically generated">
            <a:extLst>
              <a:ext uri="{FF2B5EF4-FFF2-40B4-BE49-F238E27FC236}">
                <a16:creationId xmlns:a16="http://schemas.microsoft.com/office/drawing/2014/main" id="{B1DB3B6C-E144-0D09-F5CF-98D9E7FDB1B8}"/>
              </a:ext>
            </a:extLst>
          </p:cNvPr>
          <p:cNvPicPr>
            <a:picLocks noChangeAspect="1"/>
          </p:cNvPicPr>
          <p:nvPr/>
        </p:nvPicPr>
        <p:blipFill>
          <a:blip r:embed="rId3"/>
          <a:stretch>
            <a:fillRect/>
          </a:stretch>
        </p:blipFill>
        <p:spPr>
          <a:xfrm>
            <a:off x="1953130" y="4444632"/>
            <a:ext cx="872337" cy="843771"/>
          </a:xfrm>
          <a:prstGeom prst="rect">
            <a:avLst/>
          </a:prstGeom>
        </p:spPr>
      </p:pic>
      <p:sp>
        <p:nvSpPr>
          <p:cNvPr id="29" name="TextBox 28">
            <a:extLst>
              <a:ext uri="{FF2B5EF4-FFF2-40B4-BE49-F238E27FC236}">
                <a16:creationId xmlns:a16="http://schemas.microsoft.com/office/drawing/2014/main" id="{6BA945C6-841B-416F-557A-875030D2F727}"/>
              </a:ext>
            </a:extLst>
          </p:cNvPr>
          <p:cNvSpPr txBox="1"/>
          <p:nvPr/>
        </p:nvSpPr>
        <p:spPr>
          <a:xfrm>
            <a:off x="5981173" y="5476245"/>
            <a:ext cx="2767442" cy="830997"/>
          </a:xfrm>
          <a:prstGeom prst="rect">
            <a:avLst/>
          </a:prstGeom>
          <a:noFill/>
          <a:effectLst/>
        </p:spPr>
        <p:txBody>
          <a:bodyPr wrap="square" rtlCol="0">
            <a:spAutoFit/>
          </a:bodyPr>
          <a:lstStyle/>
          <a:p>
            <a:pPr algn="ctr"/>
            <a:r>
              <a:rPr lang="en-US" sz="2400" dirty="0"/>
              <a:t>Height-based</a:t>
            </a:r>
          </a:p>
          <a:p>
            <a:pPr algn="ctr"/>
            <a:r>
              <a:rPr lang="en-US" sz="2400" dirty="0"/>
              <a:t>Enumeration</a:t>
            </a:r>
          </a:p>
        </p:txBody>
      </p:sp>
      <p:pic>
        <p:nvPicPr>
          <p:cNvPr id="30" name="Picture 29">
            <a:extLst>
              <a:ext uri="{FF2B5EF4-FFF2-40B4-BE49-F238E27FC236}">
                <a16:creationId xmlns:a16="http://schemas.microsoft.com/office/drawing/2014/main" id="{94D4B14E-FAF7-67F0-55D2-4E157955646D}"/>
              </a:ext>
            </a:extLst>
          </p:cNvPr>
          <p:cNvPicPr>
            <a:picLocks noChangeAspect="1"/>
          </p:cNvPicPr>
          <p:nvPr/>
        </p:nvPicPr>
        <p:blipFill>
          <a:blip r:embed="rId4"/>
          <a:stretch>
            <a:fillRect/>
          </a:stretch>
        </p:blipFill>
        <p:spPr>
          <a:xfrm>
            <a:off x="6895634" y="4724114"/>
            <a:ext cx="904404" cy="851356"/>
          </a:xfrm>
          <a:prstGeom prst="rect">
            <a:avLst/>
          </a:prstGeom>
        </p:spPr>
      </p:pic>
      <p:sp>
        <p:nvSpPr>
          <p:cNvPr id="31" name="Oval 30">
            <a:extLst>
              <a:ext uri="{FF2B5EF4-FFF2-40B4-BE49-F238E27FC236}">
                <a16:creationId xmlns:a16="http://schemas.microsoft.com/office/drawing/2014/main" id="{1FE8BDBC-4343-7F03-ED27-2860C3688290}"/>
              </a:ext>
            </a:extLst>
          </p:cNvPr>
          <p:cNvSpPr/>
          <p:nvPr/>
        </p:nvSpPr>
        <p:spPr>
          <a:xfrm>
            <a:off x="6335516" y="4330291"/>
            <a:ext cx="832339" cy="672796"/>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a:t>
            </a:r>
          </a:p>
        </p:txBody>
      </p:sp>
      <p:sp>
        <p:nvSpPr>
          <p:cNvPr id="32" name="Oval 31">
            <a:extLst>
              <a:ext uri="{FF2B5EF4-FFF2-40B4-BE49-F238E27FC236}">
                <a16:creationId xmlns:a16="http://schemas.microsoft.com/office/drawing/2014/main" id="{B1AFF178-17E1-9718-4933-EFABD4CC523D}"/>
              </a:ext>
            </a:extLst>
          </p:cNvPr>
          <p:cNvSpPr/>
          <p:nvPr/>
        </p:nvSpPr>
        <p:spPr>
          <a:xfrm rot="19944978">
            <a:off x="1254441" y="4032417"/>
            <a:ext cx="2755232" cy="2264574"/>
          </a:xfrm>
          <a:prstGeom prst="ellipse">
            <a:avLst/>
          </a:prstGeom>
          <a:noFill/>
          <a:ln w="38100">
            <a:solidFill>
              <a:srgbClr val="ECCED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8068563-62EE-F91B-F3E3-20F743C79479}"/>
              </a:ext>
            </a:extLst>
          </p:cNvPr>
          <p:cNvSpPr/>
          <p:nvPr/>
        </p:nvSpPr>
        <p:spPr>
          <a:xfrm rot="19312756">
            <a:off x="6100492" y="4023615"/>
            <a:ext cx="2187344" cy="2622066"/>
          </a:xfrm>
          <a:prstGeom prst="ellipse">
            <a:avLst/>
          </a:prstGeom>
          <a:noFill/>
          <a:ln w="3810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859D7FE-5B4A-B310-74A1-7DC600A39442}"/>
              </a:ext>
            </a:extLst>
          </p:cNvPr>
          <p:cNvSpPr txBox="1"/>
          <p:nvPr/>
        </p:nvSpPr>
        <p:spPr>
          <a:xfrm>
            <a:off x="823543" y="1506806"/>
            <a:ext cx="3265638" cy="954107"/>
          </a:xfrm>
          <a:prstGeom prst="rect">
            <a:avLst/>
          </a:prstGeom>
          <a:noFill/>
          <a:effectLst/>
        </p:spPr>
        <p:txBody>
          <a:bodyPr wrap="none" rtlCol="0">
            <a:spAutoFit/>
          </a:bodyPr>
          <a:lstStyle/>
          <a:p>
            <a:pPr algn="ctr"/>
            <a:r>
              <a:rPr lang="en-US" sz="2800" b="1" dirty="0"/>
              <a:t>Divide-and-Conquer </a:t>
            </a:r>
          </a:p>
          <a:p>
            <a:pPr algn="ctr"/>
            <a:r>
              <a:rPr lang="en-US" sz="2800" b="1" dirty="0"/>
              <a:t>strategies</a:t>
            </a:r>
          </a:p>
        </p:txBody>
      </p:sp>
      <p:sp>
        <p:nvSpPr>
          <p:cNvPr id="35" name="TextBox 34">
            <a:extLst>
              <a:ext uri="{FF2B5EF4-FFF2-40B4-BE49-F238E27FC236}">
                <a16:creationId xmlns:a16="http://schemas.microsoft.com/office/drawing/2014/main" id="{D64B4D6C-6E62-4077-9243-26967864E41F}"/>
              </a:ext>
            </a:extLst>
          </p:cNvPr>
          <p:cNvSpPr txBox="1"/>
          <p:nvPr/>
        </p:nvSpPr>
        <p:spPr>
          <a:xfrm>
            <a:off x="8740786" y="5622526"/>
            <a:ext cx="2782365" cy="523220"/>
          </a:xfrm>
          <a:prstGeom prst="rect">
            <a:avLst/>
          </a:prstGeom>
          <a:noFill/>
          <a:effectLst/>
        </p:spPr>
        <p:txBody>
          <a:bodyPr wrap="none" rtlCol="0">
            <a:spAutoFit/>
          </a:bodyPr>
          <a:lstStyle/>
          <a:p>
            <a:pPr algn="ctr"/>
            <a:r>
              <a:rPr lang="en-US" sz="2800" b="1" dirty="0"/>
              <a:t>synthesis engines</a:t>
            </a:r>
          </a:p>
        </p:txBody>
      </p:sp>
      <p:sp>
        <p:nvSpPr>
          <p:cNvPr id="36" name="TextBox 35">
            <a:extLst>
              <a:ext uri="{FF2B5EF4-FFF2-40B4-BE49-F238E27FC236}">
                <a16:creationId xmlns:a16="http://schemas.microsoft.com/office/drawing/2014/main" id="{1D577695-B6BA-D4CC-2EA4-24F8B83691DF}"/>
              </a:ext>
            </a:extLst>
          </p:cNvPr>
          <p:cNvSpPr txBox="1"/>
          <p:nvPr/>
        </p:nvSpPr>
        <p:spPr>
          <a:xfrm>
            <a:off x="6488527" y="1433218"/>
            <a:ext cx="2557072" cy="830997"/>
          </a:xfrm>
          <a:prstGeom prst="rect">
            <a:avLst/>
          </a:prstGeom>
          <a:noFill/>
          <a:effectLst/>
        </p:spPr>
        <p:txBody>
          <a:bodyPr wrap="square" rtlCol="0">
            <a:spAutoFit/>
          </a:bodyPr>
          <a:lstStyle/>
          <a:p>
            <a:pPr algn="ctr"/>
            <a:r>
              <a:rPr lang="en-US" sz="2400" dirty="0" err="1"/>
              <a:t>Subterm</a:t>
            </a:r>
            <a:r>
              <a:rPr lang="en-US" sz="2400" dirty="0"/>
              <a:t>-based</a:t>
            </a:r>
          </a:p>
          <a:p>
            <a:pPr algn="ctr"/>
            <a:r>
              <a:rPr lang="en-US" sz="2400" dirty="0"/>
              <a:t>division</a:t>
            </a:r>
          </a:p>
        </p:txBody>
      </p:sp>
      <p:sp>
        <p:nvSpPr>
          <p:cNvPr id="37" name="TextBox 36">
            <a:extLst>
              <a:ext uri="{FF2B5EF4-FFF2-40B4-BE49-F238E27FC236}">
                <a16:creationId xmlns:a16="http://schemas.microsoft.com/office/drawing/2014/main" id="{146A46CC-5C92-BA51-E67C-C9514E86839E}"/>
              </a:ext>
            </a:extLst>
          </p:cNvPr>
          <p:cNvSpPr txBox="1"/>
          <p:nvPr/>
        </p:nvSpPr>
        <p:spPr>
          <a:xfrm>
            <a:off x="1616856" y="2758496"/>
            <a:ext cx="2557072" cy="830997"/>
          </a:xfrm>
          <a:prstGeom prst="rect">
            <a:avLst/>
          </a:prstGeom>
          <a:noFill/>
          <a:effectLst/>
        </p:spPr>
        <p:txBody>
          <a:bodyPr wrap="square" rtlCol="0">
            <a:spAutoFit/>
          </a:bodyPr>
          <a:lstStyle/>
          <a:p>
            <a:pPr algn="ctr"/>
            <a:r>
              <a:rPr lang="en-US" sz="2400" dirty="0"/>
              <a:t>Fixed-term-based</a:t>
            </a:r>
          </a:p>
          <a:p>
            <a:pPr algn="ctr"/>
            <a:r>
              <a:rPr lang="en-US" sz="2400" dirty="0"/>
              <a:t>division</a:t>
            </a:r>
          </a:p>
        </p:txBody>
      </p:sp>
      <p:sp>
        <p:nvSpPr>
          <p:cNvPr id="38" name="TextBox 37">
            <a:extLst>
              <a:ext uri="{FF2B5EF4-FFF2-40B4-BE49-F238E27FC236}">
                <a16:creationId xmlns:a16="http://schemas.microsoft.com/office/drawing/2014/main" id="{D6F84CDA-6A4F-3A2A-C33B-67461E92CD22}"/>
              </a:ext>
            </a:extLst>
          </p:cNvPr>
          <p:cNvSpPr txBox="1"/>
          <p:nvPr/>
        </p:nvSpPr>
        <p:spPr>
          <a:xfrm>
            <a:off x="7800037" y="2664589"/>
            <a:ext cx="2989821" cy="830997"/>
          </a:xfrm>
          <a:prstGeom prst="rect">
            <a:avLst/>
          </a:prstGeom>
          <a:noFill/>
          <a:effectLst/>
        </p:spPr>
        <p:txBody>
          <a:bodyPr wrap="square" rtlCol="0">
            <a:spAutoFit/>
          </a:bodyPr>
          <a:lstStyle/>
          <a:p>
            <a:pPr algn="ctr"/>
            <a:r>
              <a:rPr lang="en-US" sz="2400" dirty="0"/>
              <a:t>Weaker-spec-based</a:t>
            </a:r>
          </a:p>
          <a:p>
            <a:pPr algn="ctr"/>
            <a:r>
              <a:rPr lang="en-US" sz="2400" dirty="0"/>
              <a:t>division</a:t>
            </a:r>
          </a:p>
        </p:txBody>
      </p:sp>
      <p:sp>
        <p:nvSpPr>
          <p:cNvPr id="41" name="Title 1">
            <a:extLst>
              <a:ext uri="{FF2B5EF4-FFF2-40B4-BE49-F238E27FC236}">
                <a16:creationId xmlns:a16="http://schemas.microsoft.com/office/drawing/2014/main" id="{3AE741D6-2D2B-4843-99B9-77EF75F07190}"/>
              </a:ext>
            </a:extLst>
          </p:cNvPr>
          <p:cNvSpPr>
            <a:spLocks noGrp="1"/>
          </p:cNvSpPr>
          <p:nvPr>
            <p:ph type="title"/>
          </p:nvPr>
        </p:nvSpPr>
        <p:spPr>
          <a:xfrm>
            <a:off x="838200" y="365125"/>
            <a:ext cx="10515600" cy="1325563"/>
          </a:xfrm>
        </p:spPr>
        <p:txBody>
          <a:bodyPr>
            <a:normAutofit/>
          </a:bodyPr>
          <a:lstStyle/>
          <a:p>
            <a:r>
              <a:rPr lang="en-US" sz="4000" dirty="0"/>
              <a:t>Reconciling Enumeration and Deduction</a:t>
            </a:r>
            <a:endParaRPr lang="en-US" sz="4000" dirty="0">
              <a:solidFill>
                <a:schemeClr val="accent2"/>
              </a:solidFill>
            </a:endParaRPr>
          </a:p>
        </p:txBody>
      </p:sp>
      <p:sp>
        <p:nvSpPr>
          <p:cNvPr id="42" name="TextBox 41">
            <a:extLst>
              <a:ext uri="{FF2B5EF4-FFF2-40B4-BE49-F238E27FC236}">
                <a16:creationId xmlns:a16="http://schemas.microsoft.com/office/drawing/2014/main" id="{2D061D04-9941-E3A7-A0C2-2A1493DDF3AE}"/>
              </a:ext>
            </a:extLst>
          </p:cNvPr>
          <p:cNvSpPr txBox="1"/>
          <p:nvPr/>
        </p:nvSpPr>
        <p:spPr>
          <a:xfrm>
            <a:off x="-8112" y="6518200"/>
            <a:ext cx="6216382" cy="338554"/>
          </a:xfrm>
          <a:prstGeom prst="rect">
            <a:avLst/>
          </a:prstGeom>
          <a:noFill/>
        </p:spPr>
        <p:txBody>
          <a:bodyPr wrap="none" rtlCol="0">
            <a:spAutoFit/>
          </a:bodyPr>
          <a:lstStyle/>
          <a:p>
            <a:r>
              <a:rPr lang="en-US" sz="1600" dirty="0" err="1">
                <a:solidFill>
                  <a:schemeClr val="accent1"/>
                </a:solidFill>
              </a:rPr>
              <a:t>Kangjing</a:t>
            </a:r>
            <a:r>
              <a:rPr lang="en-US" sz="1600" dirty="0">
                <a:solidFill>
                  <a:schemeClr val="accent1"/>
                </a:solidFill>
              </a:rPr>
              <a:t> Huang, </a:t>
            </a:r>
            <a:r>
              <a:rPr lang="en-US" sz="1600" dirty="0" err="1">
                <a:solidFill>
                  <a:schemeClr val="accent1"/>
                </a:solidFill>
              </a:rPr>
              <a:t>Peiyuan</a:t>
            </a:r>
            <a:r>
              <a:rPr lang="en-US" sz="1600" dirty="0">
                <a:solidFill>
                  <a:schemeClr val="accent1"/>
                </a:solidFill>
              </a:rPr>
              <a:t> Shen, Xiaokang Qiu, and </a:t>
            </a:r>
            <a:r>
              <a:rPr lang="en-US" sz="1600" dirty="0" err="1">
                <a:solidFill>
                  <a:schemeClr val="accent1"/>
                </a:solidFill>
              </a:rPr>
              <a:t>Yanjun</a:t>
            </a:r>
            <a:r>
              <a:rPr lang="en-US" sz="1600" dirty="0">
                <a:solidFill>
                  <a:schemeClr val="accent1"/>
                </a:solidFill>
              </a:rPr>
              <a:t> Wang. [PLDI’20]</a:t>
            </a:r>
          </a:p>
        </p:txBody>
      </p:sp>
    </p:spTree>
    <p:extLst>
      <p:ext uri="{BB962C8B-B14F-4D97-AF65-F5344CB8AC3E}">
        <p14:creationId xmlns:p14="http://schemas.microsoft.com/office/powerpoint/2010/main" val="10707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290">
                                          <p:stCondLst>
                                            <p:cond delay="0"/>
                                          </p:stCondLst>
                                        </p:cTn>
                                        <p:tgtEl>
                                          <p:spTgt spid="34"/>
                                        </p:tgtEl>
                                      </p:cBhvr>
                                    </p:animEffect>
                                    <p:anim calcmode="lin" valueType="num">
                                      <p:cBhvr>
                                        <p:cTn id="16"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21" dur="13">
                                          <p:stCondLst>
                                            <p:cond delay="325"/>
                                          </p:stCondLst>
                                        </p:cTn>
                                        <p:tgtEl>
                                          <p:spTgt spid="34"/>
                                        </p:tgtEl>
                                      </p:cBhvr>
                                      <p:to x="100000" y="60000"/>
                                    </p:animScale>
                                    <p:animScale>
                                      <p:cBhvr>
                                        <p:cTn id="22" dur="83" decel="50000">
                                          <p:stCondLst>
                                            <p:cond delay="338"/>
                                          </p:stCondLst>
                                        </p:cTn>
                                        <p:tgtEl>
                                          <p:spTgt spid="34"/>
                                        </p:tgtEl>
                                      </p:cBhvr>
                                      <p:to x="100000" y="100000"/>
                                    </p:animScale>
                                    <p:animScale>
                                      <p:cBhvr>
                                        <p:cTn id="23" dur="13">
                                          <p:stCondLst>
                                            <p:cond delay="656"/>
                                          </p:stCondLst>
                                        </p:cTn>
                                        <p:tgtEl>
                                          <p:spTgt spid="34"/>
                                        </p:tgtEl>
                                      </p:cBhvr>
                                      <p:to x="100000" y="80000"/>
                                    </p:animScale>
                                    <p:animScale>
                                      <p:cBhvr>
                                        <p:cTn id="24" dur="83" decel="50000">
                                          <p:stCondLst>
                                            <p:cond delay="669"/>
                                          </p:stCondLst>
                                        </p:cTn>
                                        <p:tgtEl>
                                          <p:spTgt spid="34"/>
                                        </p:tgtEl>
                                      </p:cBhvr>
                                      <p:to x="100000" y="100000"/>
                                    </p:animScale>
                                    <p:animScale>
                                      <p:cBhvr>
                                        <p:cTn id="25" dur="13">
                                          <p:stCondLst>
                                            <p:cond delay="821"/>
                                          </p:stCondLst>
                                        </p:cTn>
                                        <p:tgtEl>
                                          <p:spTgt spid="34"/>
                                        </p:tgtEl>
                                      </p:cBhvr>
                                      <p:to x="100000" y="90000"/>
                                    </p:animScale>
                                    <p:animScale>
                                      <p:cBhvr>
                                        <p:cTn id="26" dur="83" decel="50000">
                                          <p:stCondLst>
                                            <p:cond delay="834"/>
                                          </p:stCondLst>
                                        </p:cTn>
                                        <p:tgtEl>
                                          <p:spTgt spid="34"/>
                                        </p:tgtEl>
                                      </p:cBhvr>
                                      <p:to x="100000" y="100000"/>
                                    </p:animScale>
                                    <p:animScale>
                                      <p:cBhvr>
                                        <p:cTn id="27" dur="13">
                                          <p:stCondLst>
                                            <p:cond delay="904"/>
                                          </p:stCondLst>
                                        </p:cTn>
                                        <p:tgtEl>
                                          <p:spTgt spid="34"/>
                                        </p:tgtEl>
                                      </p:cBhvr>
                                      <p:to x="100000" y="95000"/>
                                    </p:animScale>
                                    <p:animScale>
                                      <p:cBhvr>
                                        <p:cTn id="28" dur="83" decel="50000">
                                          <p:stCondLst>
                                            <p:cond delay="917"/>
                                          </p:stCondLst>
                                        </p:cTn>
                                        <p:tgtEl>
                                          <p:spTgt spid="34"/>
                                        </p:tgtEl>
                                      </p:cBhvr>
                                      <p:to x="100000" y="100000"/>
                                    </p:animScale>
                                  </p:childTnLst>
                                </p:cTn>
                              </p:par>
                              <p:par>
                                <p:cTn id="29" presetID="2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22" presetClass="entr" presetSubtype="1"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par>
                                <p:cTn id="55" presetID="22" presetClass="entr" presetSubtype="1"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par>
                                <p:cTn id="58" presetID="22" presetClass="entr" presetSubtype="1"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up)">
                                      <p:cBhvr>
                                        <p:cTn id="69" dur="500"/>
                                        <p:tgtEl>
                                          <p:spTgt spid="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dissolve">
                                      <p:cBhvr>
                                        <p:cTn id="77" dur="500"/>
                                        <p:tgtEl>
                                          <p:spTgt spid="3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dissolve">
                                      <p:cBhvr>
                                        <p:cTn id="80" dur="500"/>
                                        <p:tgtEl>
                                          <p:spTgt spid="37"/>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dissolv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up)">
                                      <p:cBhvr>
                                        <p:cTn id="88" dur="500"/>
                                        <p:tgtEl>
                                          <p:spTgt spid="21"/>
                                        </p:tgtEl>
                                      </p:cBhvr>
                                    </p:animEffect>
                                  </p:childTnLst>
                                </p:cTn>
                              </p:par>
                              <p:par>
                                <p:cTn id="89" presetID="22" presetClass="entr" presetSubtype="1"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up)">
                                      <p:cBhvr>
                                        <p:cTn id="91" dur="500"/>
                                        <p:tgtEl>
                                          <p:spTgt spid="22"/>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up)">
                                      <p:cBhvr>
                                        <p:cTn id="94" dur="500"/>
                                        <p:tgtEl>
                                          <p:spTgt spid="24"/>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290">
                                          <p:stCondLst>
                                            <p:cond delay="0"/>
                                          </p:stCondLst>
                                        </p:cTn>
                                        <p:tgtEl>
                                          <p:spTgt spid="35"/>
                                        </p:tgtEl>
                                      </p:cBhvr>
                                    </p:animEffect>
                                    <p:anim calcmode="lin" valueType="num">
                                      <p:cBhvr>
                                        <p:cTn id="103"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108" dur="13">
                                          <p:stCondLst>
                                            <p:cond delay="325"/>
                                          </p:stCondLst>
                                        </p:cTn>
                                        <p:tgtEl>
                                          <p:spTgt spid="35"/>
                                        </p:tgtEl>
                                      </p:cBhvr>
                                      <p:to x="100000" y="60000"/>
                                    </p:animScale>
                                    <p:animScale>
                                      <p:cBhvr>
                                        <p:cTn id="109" dur="83" decel="50000">
                                          <p:stCondLst>
                                            <p:cond delay="338"/>
                                          </p:stCondLst>
                                        </p:cTn>
                                        <p:tgtEl>
                                          <p:spTgt spid="35"/>
                                        </p:tgtEl>
                                      </p:cBhvr>
                                      <p:to x="100000" y="100000"/>
                                    </p:animScale>
                                    <p:animScale>
                                      <p:cBhvr>
                                        <p:cTn id="110" dur="13">
                                          <p:stCondLst>
                                            <p:cond delay="656"/>
                                          </p:stCondLst>
                                        </p:cTn>
                                        <p:tgtEl>
                                          <p:spTgt spid="35"/>
                                        </p:tgtEl>
                                      </p:cBhvr>
                                      <p:to x="100000" y="80000"/>
                                    </p:animScale>
                                    <p:animScale>
                                      <p:cBhvr>
                                        <p:cTn id="111" dur="83" decel="50000">
                                          <p:stCondLst>
                                            <p:cond delay="669"/>
                                          </p:stCondLst>
                                        </p:cTn>
                                        <p:tgtEl>
                                          <p:spTgt spid="35"/>
                                        </p:tgtEl>
                                      </p:cBhvr>
                                      <p:to x="100000" y="100000"/>
                                    </p:animScale>
                                    <p:animScale>
                                      <p:cBhvr>
                                        <p:cTn id="112" dur="13">
                                          <p:stCondLst>
                                            <p:cond delay="821"/>
                                          </p:stCondLst>
                                        </p:cTn>
                                        <p:tgtEl>
                                          <p:spTgt spid="35"/>
                                        </p:tgtEl>
                                      </p:cBhvr>
                                      <p:to x="100000" y="90000"/>
                                    </p:animScale>
                                    <p:animScale>
                                      <p:cBhvr>
                                        <p:cTn id="113" dur="83" decel="50000">
                                          <p:stCondLst>
                                            <p:cond delay="834"/>
                                          </p:stCondLst>
                                        </p:cTn>
                                        <p:tgtEl>
                                          <p:spTgt spid="35"/>
                                        </p:tgtEl>
                                      </p:cBhvr>
                                      <p:to x="100000" y="100000"/>
                                    </p:animScale>
                                    <p:animScale>
                                      <p:cBhvr>
                                        <p:cTn id="114" dur="13">
                                          <p:stCondLst>
                                            <p:cond delay="904"/>
                                          </p:stCondLst>
                                        </p:cTn>
                                        <p:tgtEl>
                                          <p:spTgt spid="35"/>
                                        </p:tgtEl>
                                      </p:cBhvr>
                                      <p:to x="100000" y="95000"/>
                                    </p:animScale>
                                    <p:animScale>
                                      <p:cBhvr>
                                        <p:cTn id="115" dur="83" decel="50000">
                                          <p:stCondLst>
                                            <p:cond delay="917"/>
                                          </p:stCondLst>
                                        </p:cTn>
                                        <p:tgtEl>
                                          <p:spTgt spid="35"/>
                                        </p:tgtEl>
                                      </p:cBhvr>
                                      <p:to x="100000" y="100000"/>
                                    </p:animScale>
                                  </p:childTnLst>
                                </p:cTn>
                              </p:par>
                              <p:par>
                                <p:cTn id="116" presetID="9"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dissolve">
                                      <p:cBhvr>
                                        <p:cTn id="118" dur="500"/>
                                        <p:tgtEl>
                                          <p:spTgt spid="31"/>
                                        </p:tgtEl>
                                      </p:cBhvr>
                                    </p:animEffect>
                                  </p:childTnLst>
                                </p:cTn>
                              </p:par>
                              <p:par>
                                <p:cTn id="119" presetID="9" presetClass="entr" presetSubtype="0" fill="hold"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dissolve">
                                      <p:cBhvr>
                                        <p:cTn id="121" dur="500"/>
                                        <p:tgtEl>
                                          <p:spTgt spid="30"/>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dissolve">
                                      <p:cBhvr>
                                        <p:cTn id="124" dur="500"/>
                                        <p:tgtEl>
                                          <p:spTgt spid="29"/>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dissolve">
                                      <p:cBhvr>
                                        <p:cTn id="127" dur="500"/>
                                        <p:tgtEl>
                                          <p:spTgt spid="33"/>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dissolve">
                                      <p:cBhvr>
                                        <p:cTn id="130" dur="500"/>
                                        <p:tgtEl>
                                          <p:spTgt spid="1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dissolve">
                                      <p:cBhvr>
                                        <p:cTn id="133" dur="500"/>
                                        <p:tgtEl>
                                          <p:spTgt spid="13"/>
                                        </p:tgtEl>
                                      </p:cBhvr>
                                    </p:animEffect>
                                  </p:childTnLst>
                                </p:cTn>
                              </p:par>
                              <p:par>
                                <p:cTn id="134" presetID="9" presetClass="entr" presetSubtype="0" fill="hold" nodeType="with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dissolve">
                                      <p:cBhvr>
                                        <p:cTn id="136" dur="500"/>
                                        <p:tgtEl>
                                          <p:spTgt spid="28"/>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dissolve">
                                      <p:cBhvr>
                                        <p:cTn id="139" dur="500"/>
                                        <p:tgtEl>
                                          <p:spTgt spid="27"/>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dissolve">
                                      <p:cBhvr>
                                        <p:cTn id="142" dur="500"/>
                                        <p:tgtEl>
                                          <p:spTgt spid="32"/>
                                        </p:tgtEl>
                                      </p:cBhvr>
                                    </p:animEffect>
                                  </p:childTnLst>
                                </p:cTn>
                              </p:par>
                              <p:par>
                                <p:cTn id="143" presetID="9" presetClass="exit" presetSubtype="0" fill="hold" grpId="1" nodeType="withEffect">
                                  <p:stCondLst>
                                    <p:cond delay="0"/>
                                  </p:stCondLst>
                                  <p:childTnLst>
                                    <p:animEffect transition="out" filter="dissolve">
                                      <p:cBhvr>
                                        <p:cTn id="144" dur="500"/>
                                        <p:tgtEl>
                                          <p:spTgt spid="5"/>
                                        </p:tgtEl>
                                      </p:cBhvr>
                                    </p:animEffect>
                                    <p:set>
                                      <p:cBhvr>
                                        <p:cTn id="145" dur="1" fill="hold">
                                          <p:stCondLst>
                                            <p:cond delay="499"/>
                                          </p:stCondLst>
                                        </p:cTn>
                                        <p:tgtEl>
                                          <p:spTgt spid="5"/>
                                        </p:tgtEl>
                                        <p:attrNameLst>
                                          <p:attrName>style.visibility</p:attrName>
                                        </p:attrNameLst>
                                      </p:cBhvr>
                                      <p:to>
                                        <p:strVal val="hidden"/>
                                      </p:to>
                                    </p:set>
                                  </p:childTnLst>
                                </p:cTn>
                              </p:par>
                              <p:par>
                                <p:cTn id="146" presetID="9" presetClass="exit" presetSubtype="0" fill="hold" grpId="1" nodeType="withEffect">
                                  <p:stCondLst>
                                    <p:cond delay="0"/>
                                  </p:stCondLst>
                                  <p:childTnLst>
                                    <p:animEffect transition="out" filter="dissolve">
                                      <p:cBhvr>
                                        <p:cTn id="147" dur="500"/>
                                        <p:tgtEl>
                                          <p:spTgt spid="3"/>
                                        </p:tgtEl>
                                      </p:cBhvr>
                                    </p:animEffect>
                                    <p:set>
                                      <p:cBhvr>
                                        <p:cTn id="148" dur="1" fill="hold">
                                          <p:stCondLst>
                                            <p:cond delay="499"/>
                                          </p:stCondLst>
                                        </p:cTn>
                                        <p:tgtEl>
                                          <p:spTgt spid="3"/>
                                        </p:tgtEl>
                                        <p:attrNameLst>
                                          <p:attrName>style.visibility</p:attrName>
                                        </p:attrNameLst>
                                      </p:cBhvr>
                                      <p:to>
                                        <p:strVal val="hidden"/>
                                      </p:to>
                                    </p:set>
                                  </p:childTnLst>
                                </p:cTn>
                              </p:par>
                              <p:par>
                                <p:cTn id="149" presetID="9" presetClass="exit" presetSubtype="0" fill="hold" grpId="1" nodeType="withEffect">
                                  <p:stCondLst>
                                    <p:cond delay="0"/>
                                  </p:stCondLst>
                                  <p:childTnLst>
                                    <p:animEffect transition="out" filter="dissolve">
                                      <p:cBhvr>
                                        <p:cTn id="150" dur="500"/>
                                        <p:tgtEl>
                                          <p:spTgt spid="4"/>
                                        </p:tgtEl>
                                      </p:cBhvr>
                                    </p:animEffect>
                                    <p:set>
                                      <p:cBhvr>
                                        <p:cTn id="15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7" grpId="0" animBg="1"/>
      <p:bldP spid="9" grpId="0" animBg="1"/>
      <p:bldP spid="13" grpId="0" animBg="1"/>
      <p:bldP spid="14" grpId="0" animBg="1"/>
      <p:bldP spid="15" grpId="0" animBg="1"/>
      <p:bldP spid="20" grpId="0"/>
      <p:bldP spid="23" grpId="0"/>
      <p:bldP spid="24" grpId="0"/>
      <p:bldP spid="25" grpId="0"/>
      <p:bldP spid="26" grpId="0"/>
      <p:bldP spid="27" grpId="0"/>
      <p:bldP spid="29" grpId="0"/>
      <p:bldP spid="31" grpId="0" animBg="1"/>
      <p:bldP spid="32" grpId="0" animBg="1"/>
      <p:bldP spid="33" grpId="0" animBg="1"/>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1BC7C-ADB1-FF35-7F02-27E92916514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CFDDA-27D9-B6D2-A61C-A219466DE9BD}"/>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How about bit-vectors?</a:t>
            </a:r>
          </a:p>
        </p:txBody>
      </p:sp>
      <p:sp>
        <p:nvSpPr>
          <p:cNvPr id="3" name="Text Placeholder 2">
            <a:extLst>
              <a:ext uri="{FF2B5EF4-FFF2-40B4-BE49-F238E27FC236}">
                <a16:creationId xmlns:a16="http://schemas.microsoft.com/office/drawing/2014/main" id="{C3845CF5-4C56-B5BB-E17B-8074B1C0CAEA}"/>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95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946E-2CBD-1950-D172-AB181C5B220B}"/>
              </a:ext>
            </a:extLst>
          </p:cNvPr>
          <p:cNvSpPr>
            <a:spLocks noGrp="1"/>
          </p:cNvSpPr>
          <p:nvPr>
            <p:ph type="title" idx="4294967295"/>
          </p:nvPr>
        </p:nvSpPr>
        <p:spPr>
          <a:xfrm>
            <a:off x="0" y="28575"/>
            <a:ext cx="11353800" cy="1325563"/>
          </a:xfrm>
        </p:spPr>
        <p:txBody>
          <a:bodyPr vert="horz" lIns="91440" tIns="45720" rIns="91440" bIns="45720" rtlCol="0" anchor="ctr">
            <a:normAutofit/>
          </a:bodyPr>
          <a:lstStyle/>
          <a:p>
            <a:r>
              <a:rPr lang="en-US" sz="4000" dirty="0">
                <a:solidFill>
                  <a:schemeClr val="accent2"/>
                </a:solidFill>
              </a:rPr>
              <a:t>Top-down deduction</a:t>
            </a:r>
            <a:r>
              <a:rPr lang="en-US" sz="4000" dirty="0">
                <a:solidFill>
                  <a:schemeClr val="accent4"/>
                </a:solidFill>
              </a:rPr>
              <a:t>: too many ways to decompose!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F74D3E-2721-99E8-CFDB-C59537E232AC}"/>
                  </a:ext>
                </a:extLst>
              </p:cNvPr>
              <p:cNvSpPr txBox="1"/>
              <p:nvPr/>
            </p:nvSpPr>
            <p:spPr>
              <a:xfrm>
                <a:off x="4456047" y="4047002"/>
                <a:ext cx="26357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 </m:t>
                          </m:r>
                          <m:r>
                            <a:rPr lang="en-US" sz="2400" i="1">
                              <a:latin typeface="Cambria Math" panose="02040503050406030204" pitchFamily="18" charset="0"/>
                            </a:rPr>
                            <m:t>𝑦</m:t>
                          </m:r>
                        </m:e>
                      </m:d>
                      <m:r>
                        <a:rPr lang="en-US" sz="2400" i="1">
                          <a:latin typeface="Cambria Math" panose="02040503050406030204" pitchFamily="18" charset="0"/>
                          <a:ea typeface="Droid Serif" panose="02020600060500020200" pitchFamily="18" charset="0"/>
                          <a:cs typeface="Droid Serif" panose="02020600060500020200" pitchFamily="18" charset="0"/>
                        </a:rPr>
                        <m:t>≝</m:t>
                      </m:r>
                      <m:r>
                        <a:rPr lang="en-US" altLang="zh-CN" sz="2400" i="1">
                          <a:latin typeface="Cambria Math" panose="02040503050406030204" pitchFamily="18" charset="0"/>
                        </a:rPr>
                        <m:t>☐</m:t>
                      </m:r>
                      <m:r>
                        <a:rPr lang="en-US" altLang="zh-CN" sz="2400" i="1">
                          <a:latin typeface="Cambria Math" panose="02040503050406030204" pitchFamily="18" charset="0"/>
                        </a:rPr>
                        <m:t> </m:t>
                      </m:r>
                      <m:r>
                        <a:rPr lang="en-US" altLang="zh-CN" sz="2400" b="1" i="1">
                          <a:solidFill>
                            <a:schemeClr val="accent2"/>
                          </a:solidFill>
                          <a:latin typeface="Cambria Math" panose="02040503050406030204" pitchFamily="18" charset="0"/>
                        </a:rPr>
                        <m:t>?</m:t>
                      </m:r>
                      <m:r>
                        <a:rPr lang="en-US" altLang="zh-CN" sz="2400" i="1">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D2F74D3E-2721-99E8-CFDB-C59537E232AC}"/>
                  </a:ext>
                </a:extLst>
              </p:cNvPr>
              <p:cNvSpPr txBox="1">
                <a:spLocks noRot="1" noChangeAspect="1" noMove="1" noResize="1" noEditPoints="1" noAdjustHandles="1" noChangeArrowheads="1" noChangeShapeType="1" noTextEdit="1"/>
              </p:cNvSpPr>
              <p:nvPr/>
            </p:nvSpPr>
            <p:spPr>
              <a:xfrm>
                <a:off x="4456047" y="4047002"/>
                <a:ext cx="2635772" cy="461665"/>
              </a:xfrm>
              <a:prstGeom prst="rect">
                <a:avLst/>
              </a:prstGeom>
              <a:blipFill>
                <a:blip r:embed="rId2"/>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796780-2983-ECC3-DB2A-791921F8CA5C}"/>
                  </a:ext>
                </a:extLst>
              </p:cNvPr>
              <p:cNvSpPr txBox="1"/>
              <p:nvPr/>
            </p:nvSpPr>
            <p:spPr>
              <a:xfrm>
                <a:off x="4506865" y="4048278"/>
                <a:ext cx="2743200"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 </m:t>
                          </m:r>
                          <m:r>
                            <a:rPr lang="en-US" sz="2400" i="1">
                              <a:latin typeface="Cambria Math" panose="02040503050406030204" pitchFamily="18" charset="0"/>
                            </a:rPr>
                            <m:t>𝑦</m:t>
                          </m:r>
                        </m:e>
                      </m:d>
                      <m:r>
                        <a:rPr lang="en-US" sz="2400" i="1">
                          <a:latin typeface="Cambria Math" panose="02040503050406030204" pitchFamily="18" charset="0"/>
                          <a:ea typeface="Droid Serif" panose="02020600060500020200" pitchFamily="18" charset="0"/>
                          <a:cs typeface="Droid Serif" panose="02020600060500020200"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 </m:t>
                      </m:r>
                      <m:r>
                        <a:rPr lang="en-US" altLang="zh-CN" sz="2400" b="1">
                          <a:solidFill>
                            <a:schemeClr val="accent2"/>
                          </a:solidFill>
                          <a:latin typeface="Cambria Math" panose="02040503050406030204" pitchFamily="18" charset="0"/>
                        </a:rPr>
                        <m:t>𝐱𝐨𝐫</m:t>
                      </m:r>
                      <m:r>
                        <a:rPr lang="en-US" altLang="zh-CN" sz="2400" i="1">
                          <a:latin typeface="Cambria Math" panose="02040503050406030204" pitchFamily="18" charset="0"/>
                        </a:rPr>
                        <m:t> </m:t>
                      </m:r>
                      <m:r>
                        <a:rPr lang="en-US" altLang="zh-CN" sz="2400" i="1">
                          <a:latin typeface="Cambria Math" panose="02040503050406030204" pitchFamily="18" charset="0"/>
                        </a:rPr>
                        <m:t>𝑦</m:t>
                      </m:r>
                    </m:oMath>
                  </m:oMathPara>
                </a14:m>
                <a:endParaRPr lang="en-US" altLang="zh-CN" sz="2400" dirty="0"/>
              </a:p>
              <a:p>
                <a:r>
                  <a:rPr lang="en-US" sz="2400" dirty="0"/>
                  <a:t> </a:t>
                </a:r>
                <a14:m>
                  <m:oMath xmlns:m="http://schemas.openxmlformats.org/officeDocument/2006/math">
                    <m:r>
                      <a:rPr lang="en-US" altLang="zh-CN" sz="2400">
                        <a:latin typeface="Cambria Math" panose="02040503050406030204" pitchFamily="18" charset="0"/>
                      </a:rPr>
                      <m:t>                   </m:t>
                    </m:r>
                    <m:r>
                      <a:rPr lang="en-US" altLang="zh-CN" sz="2400" i="1">
                        <a:latin typeface="Cambria Math" panose="02040503050406030204" pitchFamily="18" charset="0"/>
                      </a:rPr>
                      <m:t> </m:t>
                    </m:r>
                    <m:r>
                      <a:rPr lang="en-US" altLang="zh-CN" sz="2400" i="1">
                        <a:latin typeface="Cambria Math" panose="02040503050406030204" pitchFamily="18" charset="0"/>
                      </a:rPr>
                      <m:t>𝑥</m:t>
                    </m:r>
                    <m:r>
                      <a:rPr lang="en-US" altLang="zh-CN" sz="2400" i="1">
                        <a:latin typeface="Cambria Math" panose="02040503050406030204" pitchFamily="18" charset="0"/>
                      </a:rPr>
                      <m:t> </m:t>
                    </m:r>
                    <m:r>
                      <a:rPr lang="en-US" altLang="zh-CN" sz="2400" b="1" i="1">
                        <a:solidFill>
                          <a:schemeClr val="accent2"/>
                        </a:solidFill>
                        <a:latin typeface="Cambria Math" panose="02040503050406030204" pitchFamily="18" charset="0"/>
                      </a:rPr>
                      <m:t>−  </m:t>
                    </m:r>
                    <m:r>
                      <a:rPr lang="en-US" altLang="zh-CN" sz="2400" i="1">
                        <a:latin typeface="Cambria Math" panose="02040503050406030204" pitchFamily="18" charset="0"/>
                      </a:rPr>
                      <m:t> </m:t>
                    </m:r>
                    <m:r>
                      <a:rPr lang="en-US" altLang="zh-CN" sz="2400" i="1">
                        <a:latin typeface="Cambria Math" panose="02040503050406030204" pitchFamily="18" charset="0"/>
                      </a:rPr>
                      <m:t>𝑦</m:t>
                    </m:r>
                  </m:oMath>
                </a14:m>
                <a:endParaRPr lang="en-US" sz="2400" dirty="0"/>
              </a:p>
              <a:p>
                <a:r>
                  <a:rPr lang="en-US" sz="2400" dirty="0"/>
                  <a:t>                        </a:t>
                </a:r>
                <a14:m>
                  <m:oMath xmlns:m="http://schemas.openxmlformats.org/officeDocument/2006/math">
                    <m:r>
                      <a:rPr lang="en-US" altLang="zh-CN" sz="2400" b="1">
                        <a:solidFill>
                          <a:schemeClr val="accent2"/>
                        </a:solidFill>
                        <a:latin typeface="Cambria Math" panose="02040503050406030204" pitchFamily="18" charset="0"/>
                      </a:rPr>
                      <m:t>𝐧𝐨𝐭</m:t>
                    </m:r>
                    <m:r>
                      <a:rPr lang="en-US" altLang="zh-CN" sz="2400" i="1">
                        <a:latin typeface="Cambria Math" panose="02040503050406030204" pitchFamily="18" charset="0"/>
                      </a:rPr>
                      <m:t> </m:t>
                    </m:r>
                    <m:r>
                      <a:rPr lang="en-US" altLang="zh-CN" sz="2400" i="1">
                        <a:latin typeface="Cambria Math" panose="02040503050406030204" pitchFamily="18" charset="0"/>
                      </a:rPr>
                      <m:t>𝑦</m:t>
                    </m:r>
                  </m:oMath>
                </a14:m>
                <a:endParaRPr lang="en-US" sz="2400" dirty="0"/>
              </a:p>
              <a:p>
                <a:r>
                  <a:rPr lang="en-US" altLang="zh-CN" sz="2400" dirty="0"/>
                  <a:t>       and</a:t>
                </a:r>
                <a14:m>
                  <m:oMath xmlns:m="http://schemas.openxmlformats.org/officeDocument/2006/math">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𝑦</m:t>
                        </m:r>
                      </m:e>
                    </m:d>
                    <m:r>
                      <a:rPr lang="en-US" altLang="zh-CN" sz="2400" i="1">
                        <a:latin typeface="Cambria Math" panose="02040503050406030204" pitchFamily="18" charset="0"/>
                      </a:rPr>
                      <m:t> </m:t>
                    </m:r>
                    <m:r>
                      <a:rPr lang="en-US" altLang="zh-CN" sz="2400" b="1" i="1">
                        <a:solidFill>
                          <a:schemeClr val="accent2"/>
                        </a:solidFill>
                        <a:latin typeface="Cambria Math" panose="02040503050406030204" pitchFamily="18" charset="0"/>
                      </a:rPr>
                      <m:t>≫</m:t>
                    </m:r>
                    <m:r>
                      <a:rPr lang="en-US" altLang="zh-CN" sz="2400" i="1">
                        <a:latin typeface="Cambria Math" panose="02040503050406030204" pitchFamily="18" charset="0"/>
                      </a:rPr>
                      <m:t> 1</m:t>
                    </m:r>
                  </m:oMath>
                </a14:m>
                <a:endParaRPr lang="en-US" altLang="zh-CN" sz="2400" dirty="0"/>
              </a:p>
              <a:p>
                <a:r>
                  <a:rPr lang="en-US" altLang="zh-CN" sz="2400" dirty="0"/>
                  <a:t>                          </a:t>
                </a:r>
                <a:r>
                  <a:rPr lang="en-US" altLang="zh-CN" sz="2400" b="1" dirty="0">
                    <a:solidFill>
                      <a:schemeClr val="accent2"/>
                    </a:solidFill>
                  </a:rPr>
                  <a:t> …</a:t>
                </a:r>
              </a:p>
              <a:p>
                <a:endParaRPr lang="en-US" sz="2400" dirty="0"/>
              </a:p>
            </p:txBody>
          </p:sp>
        </mc:Choice>
        <mc:Fallback xmlns="">
          <p:sp>
            <p:nvSpPr>
              <p:cNvPr id="5" name="TextBox 4">
                <a:extLst>
                  <a:ext uri="{FF2B5EF4-FFF2-40B4-BE49-F238E27FC236}">
                    <a16:creationId xmlns:a16="http://schemas.microsoft.com/office/drawing/2014/main" id="{A2796780-2983-ECC3-DB2A-791921F8CA5C}"/>
                  </a:ext>
                </a:extLst>
              </p:cNvPr>
              <p:cNvSpPr txBox="1">
                <a:spLocks noRot="1" noChangeAspect="1" noMove="1" noResize="1" noEditPoints="1" noAdjustHandles="1" noChangeArrowheads="1" noChangeShapeType="1" noTextEdit="1"/>
              </p:cNvSpPr>
              <p:nvPr/>
            </p:nvSpPr>
            <p:spPr>
              <a:xfrm>
                <a:off x="4506865" y="4048278"/>
                <a:ext cx="2743200" cy="230832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A6C195-9E09-090B-94CF-796307E0AF73}"/>
                  </a:ext>
                </a:extLst>
              </p:cNvPr>
              <p:cNvSpPr txBox="1"/>
              <p:nvPr/>
            </p:nvSpPr>
            <p:spPr>
              <a:xfrm>
                <a:off x="4604273" y="2479161"/>
                <a:ext cx="26357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altLang="zh-CN" sz="2400" i="1">
                              <a:latin typeface="Cambria Math" panose="02040503050406030204" pitchFamily="18" charset="0"/>
                            </a:rPr>
                            <m:t>11</m:t>
                          </m:r>
                          <m:r>
                            <a:rPr lang="zh-CN" altLang="en-US" sz="2400" i="1">
                              <a:latin typeface="Cambria Math" panose="02040503050406030204" pitchFamily="18" charset="0"/>
                            </a:rPr>
                            <m:t>，</m:t>
                          </m:r>
                          <m:r>
                            <a:rPr lang="en-US" altLang="zh-CN" sz="2400" i="1">
                              <a:latin typeface="Cambria Math" panose="02040503050406030204" pitchFamily="18" charset="0"/>
                            </a:rPr>
                            <m:t>10</m:t>
                          </m:r>
                        </m:e>
                      </m:d>
                      <m:r>
                        <a:rPr lang="en-US" altLang="zh-CN" sz="2400" i="1">
                          <a:latin typeface="Cambria Math" panose="02040503050406030204" pitchFamily="18" charset="0"/>
                        </a:rPr>
                        <m:t>=01</m:t>
                      </m:r>
                    </m:oMath>
                  </m:oMathPara>
                </a14:m>
                <a:endParaRPr lang="en-US" sz="2400" dirty="0"/>
              </a:p>
            </p:txBody>
          </p:sp>
        </mc:Choice>
        <mc:Fallback xmlns="">
          <p:sp>
            <p:nvSpPr>
              <p:cNvPr id="6" name="TextBox 5">
                <a:extLst>
                  <a:ext uri="{FF2B5EF4-FFF2-40B4-BE49-F238E27FC236}">
                    <a16:creationId xmlns:a16="http://schemas.microsoft.com/office/drawing/2014/main" id="{E5A6C195-9E09-090B-94CF-796307E0AF73}"/>
                  </a:ext>
                </a:extLst>
              </p:cNvPr>
              <p:cNvSpPr txBox="1">
                <a:spLocks noRot="1" noChangeAspect="1" noMove="1" noResize="1" noEditPoints="1" noAdjustHandles="1" noChangeArrowheads="1" noChangeShapeType="1" noTextEdit="1"/>
              </p:cNvSpPr>
              <p:nvPr/>
            </p:nvSpPr>
            <p:spPr>
              <a:xfrm>
                <a:off x="4604273" y="2479161"/>
                <a:ext cx="2635772" cy="461665"/>
              </a:xfrm>
              <a:prstGeom prst="rect">
                <a:avLst/>
              </a:prstGeom>
              <a:blipFill>
                <a:blip r:embed="rId4"/>
                <a:stretch>
                  <a:fillRect b="-1891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79CCCA6B-F89A-B1AD-FD67-5905CE50CC87}"/>
              </a:ext>
            </a:extLst>
          </p:cNvPr>
          <p:cNvCxnSpPr>
            <a:cxnSpLocks/>
          </p:cNvCxnSpPr>
          <p:nvPr/>
        </p:nvCxnSpPr>
        <p:spPr>
          <a:xfrm>
            <a:off x="5887233" y="2989593"/>
            <a:ext cx="0" cy="9805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0C25F0-213C-B2F0-86D2-9C41B15E113D}"/>
                  </a:ext>
                </a:extLst>
              </p:cNvPr>
              <p:cNvSpPr txBox="1"/>
              <p:nvPr/>
            </p:nvSpPr>
            <p:spPr>
              <a:xfrm>
                <a:off x="8729473" y="4047001"/>
                <a:ext cx="1761744"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01 </m:t>
                      </m:r>
                      <m:r>
                        <a:rPr lang="en-US" altLang="zh-CN" sz="2400" b="1">
                          <a:solidFill>
                            <a:schemeClr val="accent2"/>
                          </a:solidFill>
                          <a:latin typeface="Cambria Math" panose="02040503050406030204" pitchFamily="18" charset="0"/>
                        </a:rPr>
                        <m:t>𝐱𝐨𝐫</m:t>
                      </m:r>
                      <m:r>
                        <a:rPr lang="en-US" altLang="zh-CN" sz="2400" i="1">
                          <a:latin typeface="Cambria Math" panose="02040503050406030204" pitchFamily="18" charset="0"/>
                        </a:rPr>
                        <m:t> 00</m:t>
                      </m:r>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00 </m:t>
                      </m:r>
                      <m:r>
                        <a:rPr lang="en-US" altLang="zh-CN" sz="2400" b="1">
                          <a:solidFill>
                            <a:schemeClr val="accent2"/>
                          </a:solidFill>
                          <a:latin typeface="Cambria Math" panose="02040503050406030204" pitchFamily="18" charset="0"/>
                        </a:rPr>
                        <m:t>𝐱𝐨𝐫</m:t>
                      </m:r>
                      <m:r>
                        <a:rPr lang="en-US" altLang="zh-CN" sz="2400" i="1">
                          <a:latin typeface="Cambria Math" panose="02040503050406030204" pitchFamily="18" charset="0"/>
                        </a:rPr>
                        <m:t> 01</m:t>
                      </m:r>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11 </m:t>
                      </m:r>
                      <m:r>
                        <a:rPr lang="en-US" altLang="zh-CN" sz="2400" b="1">
                          <a:solidFill>
                            <a:schemeClr val="accent2"/>
                          </a:solidFill>
                          <a:latin typeface="Cambria Math" panose="02040503050406030204" pitchFamily="18" charset="0"/>
                        </a:rPr>
                        <m:t>𝐱𝐨𝐫</m:t>
                      </m:r>
                      <m:r>
                        <a:rPr lang="en-US" altLang="zh-CN" sz="2400" i="1">
                          <a:latin typeface="Cambria Math" panose="02040503050406030204" pitchFamily="18" charset="0"/>
                        </a:rPr>
                        <m:t> 10</m:t>
                      </m:r>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10 </m:t>
                      </m:r>
                      <m:r>
                        <a:rPr lang="en-US" altLang="zh-CN" sz="2400" b="1">
                          <a:solidFill>
                            <a:schemeClr val="accent2"/>
                          </a:solidFill>
                          <a:latin typeface="Cambria Math" panose="02040503050406030204" pitchFamily="18" charset="0"/>
                        </a:rPr>
                        <m:t>𝐱𝐨𝐫</m:t>
                      </m:r>
                      <m:r>
                        <a:rPr lang="en-US" altLang="zh-CN" sz="2400" i="1">
                          <a:latin typeface="Cambria Math" panose="02040503050406030204" pitchFamily="18" charset="0"/>
                        </a:rPr>
                        <m:t> 11</m:t>
                      </m:r>
                    </m:oMath>
                  </m:oMathPara>
                </a14:m>
                <a:endParaRPr lang="en-US" altLang="zh-CN" sz="2400" dirty="0"/>
              </a:p>
            </p:txBody>
          </p:sp>
        </mc:Choice>
        <mc:Fallback xmlns="">
          <p:sp>
            <p:nvSpPr>
              <p:cNvPr id="8" name="TextBox 7">
                <a:extLst>
                  <a:ext uri="{FF2B5EF4-FFF2-40B4-BE49-F238E27FC236}">
                    <a16:creationId xmlns:a16="http://schemas.microsoft.com/office/drawing/2014/main" id="{530C25F0-213C-B2F0-86D2-9C41B15E113D}"/>
                  </a:ext>
                </a:extLst>
              </p:cNvPr>
              <p:cNvSpPr txBox="1">
                <a:spLocks noRot="1" noChangeAspect="1" noMove="1" noResize="1" noEditPoints="1" noAdjustHandles="1" noChangeArrowheads="1" noChangeShapeType="1" noTextEdit="1"/>
              </p:cNvSpPr>
              <p:nvPr/>
            </p:nvSpPr>
            <p:spPr>
              <a:xfrm>
                <a:off x="8729473" y="4047001"/>
                <a:ext cx="1761744" cy="1569660"/>
              </a:xfrm>
              <a:prstGeom prst="rect">
                <a:avLst/>
              </a:prstGeom>
              <a:blipFill>
                <a:blip r:embed="rId5"/>
                <a:stretch>
                  <a:fillRect b="-480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2EB64F72-7836-E022-1F19-6B745906D144}"/>
              </a:ext>
            </a:extLst>
          </p:cNvPr>
          <p:cNvCxnSpPr>
            <a:cxnSpLocks/>
          </p:cNvCxnSpPr>
          <p:nvPr/>
        </p:nvCxnSpPr>
        <p:spPr>
          <a:xfrm>
            <a:off x="7423802" y="4283065"/>
            <a:ext cx="11867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4E9C-AE08-918A-45DC-FFA3301EEA20}"/>
              </a:ext>
            </a:extLst>
          </p:cNvPr>
          <p:cNvSpPr>
            <a:spLocks noGrp="1"/>
          </p:cNvSpPr>
          <p:nvPr>
            <p:ph type="title" idx="4294967295"/>
          </p:nvPr>
        </p:nvSpPr>
        <p:spPr>
          <a:xfrm>
            <a:off x="-1" y="28575"/>
            <a:ext cx="10147713" cy="1325563"/>
          </a:xfrm>
        </p:spPr>
        <p:txBody>
          <a:bodyPr vert="horz" lIns="91440" tIns="45720" rIns="91440" bIns="45720" rtlCol="0" anchor="ctr">
            <a:normAutofit/>
          </a:bodyPr>
          <a:lstStyle/>
          <a:p>
            <a:r>
              <a:rPr lang="en-US" sz="4000" dirty="0">
                <a:solidFill>
                  <a:schemeClr val="accent5"/>
                </a:solidFill>
              </a:rPr>
              <a:t>Bottom-up enumeration</a:t>
            </a:r>
            <a:r>
              <a:rPr lang="en-US" sz="4000" dirty="0">
                <a:solidFill>
                  <a:schemeClr val="accent4"/>
                </a:solidFill>
              </a:rPr>
              <a:t>: exponential blowup!</a:t>
            </a:r>
          </a:p>
        </p:txBody>
      </p:sp>
      <p:grpSp>
        <p:nvGrpSpPr>
          <p:cNvPr id="4" name="Group 3">
            <a:extLst>
              <a:ext uri="{FF2B5EF4-FFF2-40B4-BE49-F238E27FC236}">
                <a16:creationId xmlns:a16="http://schemas.microsoft.com/office/drawing/2014/main" id="{986B9C0A-E04C-7F11-0879-D2DD36C460E7}"/>
              </a:ext>
            </a:extLst>
          </p:cNvPr>
          <p:cNvGrpSpPr/>
          <p:nvPr/>
        </p:nvGrpSpPr>
        <p:grpSpPr>
          <a:xfrm>
            <a:off x="167207" y="4946640"/>
            <a:ext cx="1597819" cy="1325562"/>
            <a:chOff x="1807369" y="2500926"/>
            <a:chExt cx="1597819" cy="1325563"/>
          </a:xfrm>
        </p:grpSpPr>
        <p:sp>
          <p:nvSpPr>
            <p:cNvPr id="14" name="Oval 13">
              <a:extLst>
                <a:ext uri="{FF2B5EF4-FFF2-40B4-BE49-F238E27FC236}">
                  <a16:creationId xmlns:a16="http://schemas.microsoft.com/office/drawing/2014/main" id="{20DCD929-143B-0127-1BFE-F3BFE9E79EAF}"/>
                </a:ext>
              </a:extLst>
            </p:cNvPr>
            <p:cNvSpPr/>
            <p:nvPr/>
          </p:nvSpPr>
          <p:spPr>
            <a:xfrm>
              <a:off x="1807369" y="2500926"/>
              <a:ext cx="1597819" cy="13255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0D526D-C9AB-DBB4-D4C4-4E137586AA34}"/>
                    </a:ext>
                  </a:extLst>
                </p:cNvPr>
                <p:cNvSpPr txBox="1"/>
                <p:nvPr/>
              </p:nvSpPr>
              <p:spPr>
                <a:xfrm>
                  <a:off x="2228996" y="2675315"/>
                  <a:ext cx="299211" cy="276999"/>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200" i="1" dirty="0">
                            <a:latin typeface="Cambria Math" panose="02040503050406030204" pitchFamily="18" charset="0"/>
                          </a:rPr>
                          <m:t>𝑥</m:t>
                        </m:r>
                      </m:oMath>
                    </m:oMathPara>
                  </a14:m>
                  <a:endParaRPr lang="en-US" sz="1200" dirty="0"/>
                </a:p>
              </p:txBody>
            </p:sp>
          </mc:Choice>
          <mc:Fallback xmlns="">
            <p:sp>
              <p:nvSpPr>
                <p:cNvPr id="16" name="TextBox 15">
                  <a:extLst>
                    <a:ext uri="{FF2B5EF4-FFF2-40B4-BE49-F238E27FC236}">
                      <a16:creationId xmlns:a16="http://schemas.microsoft.com/office/drawing/2014/main" id="{610D526D-C9AB-DBB4-D4C4-4E137586AA34}"/>
                    </a:ext>
                  </a:extLst>
                </p:cNvPr>
                <p:cNvSpPr txBox="1">
                  <a:spLocks noRot="1" noChangeAspect="1" noMove="1" noResize="1" noEditPoints="1" noAdjustHandles="1" noChangeArrowheads="1" noChangeShapeType="1" noTextEdit="1"/>
                </p:cNvSpPr>
                <p:nvPr/>
              </p:nvSpPr>
              <p:spPr>
                <a:xfrm>
                  <a:off x="2228996" y="2675315"/>
                  <a:ext cx="299211" cy="276999"/>
                </a:xfrm>
                <a:prstGeom prst="rect">
                  <a:avLst/>
                </a:prstGeom>
                <a:blipFill>
                  <a:blip r:embed="rId3"/>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B342AA8F-B7D9-20E4-1C52-E3E69CF4FC0C}"/>
                </a:ext>
              </a:extLst>
            </p:cNvPr>
            <p:cNvSpPr txBox="1"/>
            <p:nvPr/>
          </p:nvSpPr>
          <p:spPr>
            <a:xfrm>
              <a:off x="1935244" y="3079558"/>
              <a:ext cx="660060" cy="246221"/>
            </a:xfrm>
            <a:prstGeom prst="rect">
              <a:avLst/>
            </a:prstGeom>
            <a:solidFill>
              <a:schemeClr val="accent5">
                <a:lumMod val="40000"/>
                <a:lumOff val="60000"/>
              </a:schemeClr>
            </a:solidFill>
          </p:spPr>
          <p:txBody>
            <a:bodyPr wrap="square" rtlCol="0">
              <a:spAutoFit/>
            </a:bodyPr>
            <a:lstStyle/>
            <a:p>
              <a:r>
                <a:rPr lang="en-US" sz="1000" dirty="0"/>
                <a:t>#x0000</a:t>
              </a:r>
            </a:p>
          </p:txBody>
        </p:sp>
        <p:sp>
          <p:nvSpPr>
            <p:cNvPr id="20" name="TextBox 19">
              <a:extLst>
                <a:ext uri="{FF2B5EF4-FFF2-40B4-BE49-F238E27FC236}">
                  <a16:creationId xmlns:a16="http://schemas.microsoft.com/office/drawing/2014/main" id="{638C5963-7B95-7E4F-ECFC-50F1B231FBE3}"/>
                </a:ext>
              </a:extLst>
            </p:cNvPr>
            <p:cNvSpPr txBox="1"/>
            <p:nvPr/>
          </p:nvSpPr>
          <p:spPr>
            <a:xfrm>
              <a:off x="2732911" y="3087710"/>
              <a:ext cx="638959" cy="246221"/>
            </a:xfrm>
            <a:prstGeom prst="rect">
              <a:avLst/>
            </a:prstGeom>
            <a:solidFill>
              <a:schemeClr val="accent5">
                <a:lumMod val="40000"/>
                <a:lumOff val="60000"/>
              </a:schemeClr>
            </a:solidFill>
          </p:spPr>
          <p:txBody>
            <a:bodyPr wrap="square" rtlCol="0">
              <a:spAutoFit/>
            </a:bodyPr>
            <a:lstStyle/>
            <a:p>
              <a:r>
                <a:rPr lang="en-US" sz="1000" dirty="0"/>
                <a:t>#x0008</a:t>
              </a:r>
            </a:p>
          </p:txBody>
        </p:sp>
        <p:sp>
          <p:nvSpPr>
            <p:cNvPr id="21" name="TextBox 20">
              <a:extLst>
                <a:ext uri="{FF2B5EF4-FFF2-40B4-BE49-F238E27FC236}">
                  <a16:creationId xmlns:a16="http://schemas.microsoft.com/office/drawing/2014/main" id="{145374BC-1E7C-EEDA-FC5A-FA41F94E36CD}"/>
                </a:ext>
              </a:extLst>
            </p:cNvPr>
            <p:cNvSpPr txBox="1"/>
            <p:nvPr/>
          </p:nvSpPr>
          <p:spPr>
            <a:xfrm>
              <a:off x="2228996" y="3453024"/>
              <a:ext cx="638959" cy="246221"/>
            </a:xfrm>
            <a:prstGeom prst="rect">
              <a:avLst/>
            </a:prstGeom>
            <a:solidFill>
              <a:schemeClr val="accent5">
                <a:lumMod val="40000"/>
                <a:lumOff val="60000"/>
              </a:schemeClr>
            </a:solidFill>
          </p:spPr>
          <p:txBody>
            <a:bodyPr wrap="square" rtlCol="0">
              <a:spAutoFit/>
            </a:bodyPr>
            <a:lstStyle/>
            <a:p>
              <a:r>
                <a:rPr lang="en-US" sz="1000" dirty="0"/>
                <a:t>#x00ff</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04F80A-EFB0-756E-6BFE-E8C0E96E954F}"/>
                    </a:ext>
                  </a:extLst>
                </p:cNvPr>
                <p:cNvSpPr txBox="1"/>
                <p:nvPr/>
              </p:nvSpPr>
              <p:spPr>
                <a:xfrm>
                  <a:off x="2742077" y="2683467"/>
                  <a:ext cx="280216" cy="276999"/>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𝑦</m:t>
                        </m:r>
                      </m:oMath>
                    </m:oMathPara>
                  </a14:m>
                  <a:endParaRPr lang="en-US" sz="1200" dirty="0"/>
                </a:p>
              </p:txBody>
            </p:sp>
          </mc:Choice>
          <mc:Fallback xmlns="">
            <p:sp>
              <p:nvSpPr>
                <p:cNvPr id="22" name="TextBox 21">
                  <a:extLst>
                    <a:ext uri="{FF2B5EF4-FFF2-40B4-BE49-F238E27FC236}">
                      <a16:creationId xmlns:a16="http://schemas.microsoft.com/office/drawing/2014/main" id="{B704F80A-EFB0-756E-6BFE-E8C0E96E954F}"/>
                    </a:ext>
                  </a:extLst>
                </p:cNvPr>
                <p:cNvSpPr txBox="1">
                  <a:spLocks noRot="1" noChangeAspect="1" noMove="1" noResize="1" noEditPoints="1" noAdjustHandles="1" noChangeArrowheads="1" noChangeShapeType="1" noTextEdit="1"/>
                </p:cNvSpPr>
                <p:nvPr/>
              </p:nvSpPr>
              <p:spPr>
                <a:xfrm>
                  <a:off x="2742077" y="2683467"/>
                  <a:ext cx="280216" cy="276999"/>
                </a:xfrm>
                <a:prstGeom prst="rect">
                  <a:avLst/>
                </a:prstGeom>
                <a:blipFill>
                  <a:blip r:embed="rId4"/>
                  <a:stretch>
                    <a:fillRect b="-4348"/>
                  </a:stretch>
                </a:blipFill>
              </p:spPr>
              <p:txBody>
                <a:bodyPr/>
                <a:lstStyle/>
                <a:p>
                  <a:r>
                    <a:rPr lang="en-US">
                      <a:noFill/>
                    </a:rPr>
                    <a:t> </a:t>
                  </a:r>
                </a:p>
              </p:txBody>
            </p:sp>
          </mc:Fallback>
        </mc:AlternateContent>
      </p:grpSp>
      <p:sp>
        <p:nvSpPr>
          <p:cNvPr id="37" name="Oval 36">
            <a:extLst>
              <a:ext uri="{FF2B5EF4-FFF2-40B4-BE49-F238E27FC236}">
                <a16:creationId xmlns:a16="http://schemas.microsoft.com/office/drawing/2014/main" id="{0B85B79B-E2EF-EAF8-E1D3-098A4A8CD1AC}"/>
              </a:ext>
            </a:extLst>
          </p:cNvPr>
          <p:cNvSpPr/>
          <p:nvPr/>
        </p:nvSpPr>
        <p:spPr>
          <a:xfrm>
            <a:off x="10752095" y="-1255775"/>
            <a:ext cx="8544615" cy="77946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C0880E-AEAB-028A-C5C1-AF7FB77F6B11}"/>
                  </a:ext>
                </a:extLst>
              </p:cNvPr>
              <p:cNvSpPr txBox="1"/>
              <p:nvPr/>
            </p:nvSpPr>
            <p:spPr>
              <a:xfrm>
                <a:off x="-61143" y="1608813"/>
                <a:ext cx="3877651" cy="1755352"/>
              </a:xfrm>
              <a:prstGeom prst="rect">
                <a:avLst/>
              </a:prstGeom>
              <a:noFill/>
            </p:spPr>
            <p:txBody>
              <a:bodyPr wrap="square" rtlCol="0">
                <a:spAutoFit/>
              </a:bodyPr>
              <a:lstStyle/>
              <a:p>
                <a:r>
                  <a:rPr lang="en-US" sz="1351" dirty="0">
                    <a:solidFill>
                      <a:srgbClr val="7030A0"/>
                    </a:solidFill>
                    <a:latin typeface="Cambria" panose="02040503050406030204" pitchFamily="18" charset="0"/>
                  </a:rPr>
                  <a:t>E := </a:t>
                </a:r>
              </a:p>
              <a:p>
                <a:r>
                  <a:rPr lang="en-US" sz="1351" dirty="0">
                    <a:solidFill>
                      <a:srgbClr val="7030A0"/>
                    </a:solidFill>
                    <a:latin typeface="Cambria" panose="02040503050406030204" pitchFamily="18" charset="0"/>
                  </a:rPr>
                  <a:t>        </a:t>
                </a:r>
                <a14:m>
                  <m:oMath xmlns:m="http://schemas.openxmlformats.org/officeDocument/2006/math">
                    <m:r>
                      <a:rPr lang="en-US" sz="1351" i="1">
                        <a:solidFill>
                          <a:srgbClr val="7030A0"/>
                        </a:solidFill>
                        <a:latin typeface="Cambria Math" panose="02040503050406030204" pitchFamily="18" charset="0"/>
                      </a:rPr>
                      <m:t>𝑥</m:t>
                    </m:r>
                  </m:oMath>
                </a14:m>
                <a:r>
                  <a:rPr lang="en-US" sz="1351" dirty="0">
                    <a:solidFill>
                      <a:srgbClr val="7030A0"/>
                    </a:solidFill>
                    <a:latin typeface="Cambria" panose="02040503050406030204" pitchFamily="18" charset="0"/>
                  </a:rPr>
                  <a:t> | </a:t>
                </a:r>
                <a14:m>
                  <m:oMath xmlns:m="http://schemas.openxmlformats.org/officeDocument/2006/math">
                    <m:r>
                      <a:rPr lang="en-US" sz="1351" i="1">
                        <a:solidFill>
                          <a:srgbClr val="7030A0"/>
                        </a:solidFill>
                        <a:latin typeface="Cambria Math" panose="02040503050406030204" pitchFamily="18" charset="0"/>
                      </a:rPr>
                      <m:t>𝑦</m:t>
                    </m:r>
                  </m:oMath>
                </a14:m>
                <a:r>
                  <a:rPr lang="en-US" sz="1351" dirty="0">
                    <a:solidFill>
                      <a:srgbClr val="7030A0"/>
                    </a:solidFill>
                    <a:latin typeface="Cambria" panose="02040503050406030204" pitchFamily="18" charset="0"/>
                  </a:rPr>
                  <a:t> | 0x0000 | 0x00ff | 0x0008 | …</a:t>
                </a:r>
              </a:p>
              <a:p>
                <a:r>
                  <a:rPr lang="en-US" sz="1351" dirty="0">
                    <a:solidFill>
                      <a:srgbClr val="7030A0"/>
                    </a:solidFill>
                    <a:latin typeface="Cambria" panose="02040503050406030204" pitchFamily="18" charset="0"/>
                  </a:rPr>
                  <a:t>        | not E | E and E | E or E | E </a:t>
                </a:r>
                <a:r>
                  <a:rPr lang="en-US" sz="1351" dirty="0" err="1">
                    <a:solidFill>
                      <a:srgbClr val="7030A0"/>
                    </a:solidFill>
                    <a:latin typeface="Cambria" panose="02040503050406030204" pitchFamily="18" charset="0"/>
                  </a:rPr>
                  <a:t>xor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neg E | E add E | E </a:t>
                </a:r>
                <a:r>
                  <a:rPr lang="en-US" sz="1351" dirty="0" err="1">
                    <a:solidFill>
                      <a:srgbClr val="7030A0"/>
                    </a:solidFill>
                    <a:latin typeface="Cambria" panose="02040503050406030204" pitchFamily="18" charset="0"/>
                  </a:rPr>
                  <a:t>mul</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sub E | E </a:t>
                </a:r>
                <a:r>
                  <a:rPr lang="en-US" sz="1351" dirty="0" err="1">
                    <a:solidFill>
                      <a:srgbClr val="7030A0"/>
                    </a:solidFill>
                    <a:latin typeface="Cambria" panose="02040503050406030204" pitchFamily="18" charset="0"/>
                  </a:rPr>
                  <a:t>udiv</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sdiv</a:t>
                </a:r>
                <a:r>
                  <a:rPr lang="en-US" sz="1351" dirty="0">
                    <a:solidFill>
                      <a:srgbClr val="7030A0"/>
                    </a:solidFill>
                    <a:latin typeface="Cambria" panose="02040503050406030204" pitchFamily="18" charset="0"/>
                  </a:rPr>
                  <a:t> E | </a:t>
                </a:r>
              </a:p>
              <a:p>
                <a:r>
                  <a:rPr lang="en-US" sz="1351" dirty="0">
                    <a:solidFill>
                      <a:srgbClr val="7030A0"/>
                    </a:solidFill>
                    <a:latin typeface="Cambria" panose="02040503050406030204" pitchFamily="18" charset="0"/>
                  </a:rPr>
                  <a:t>        | E </a:t>
                </a:r>
                <a:r>
                  <a:rPr lang="en-US" sz="1351" dirty="0" err="1">
                    <a:solidFill>
                      <a:srgbClr val="7030A0"/>
                    </a:solidFill>
                    <a:latin typeface="Cambria" panose="02040503050406030204" pitchFamily="18" charset="0"/>
                  </a:rPr>
                  <a:t>urem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ashr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&lt;&lt; E | E &gt;&gt; E | ITE (E = 0, E, E) </a:t>
                </a:r>
              </a:p>
              <a:p>
                <a:endParaRPr lang="en-US" sz="1351" dirty="0">
                  <a:latin typeface="Cambria" panose="02040503050406030204" pitchFamily="18" charset="0"/>
                </a:endParaRPr>
              </a:p>
            </p:txBody>
          </p:sp>
        </mc:Choice>
        <mc:Fallback xmlns="">
          <p:sp>
            <p:nvSpPr>
              <p:cNvPr id="3" name="TextBox 2">
                <a:extLst>
                  <a:ext uri="{FF2B5EF4-FFF2-40B4-BE49-F238E27FC236}">
                    <a16:creationId xmlns:a16="http://schemas.microsoft.com/office/drawing/2014/main" id="{ABC0880E-AEAB-028A-C5C1-AF7FB77F6B11}"/>
                  </a:ext>
                </a:extLst>
              </p:cNvPr>
              <p:cNvSpPr txBox="1">
                <a:spLocks noRot="1" noChangeAspect="1" noMove="1" noResize="1" noEditPoints="1" noAdjustHandles="1" noChangeArrowheads="1" noChangeShapeType="1" noTextEdit="1"/>
              </p:cNvSpPr>
              <p:nvPr/>
            </p:nvSpPr>
            <p:spPr>
              <a:xfrm>
                <a:off x="-61143" y="1608813"/>
                <a:ext cx="3877651" cy="1755352"/>
              </a:xfrm>
              <a:prstGeom prst="rect">
                <a:avLst/>
              </a:prstGeom>
              <a:blipFill>
                <a:blip r:embed="rId5"/>
                <a:stretch>
                  <a:fillRect l="-327"/>
                </a:stretch>
              </a:blipFill>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977275D9-9B89-CFAA-F552-FA47258AF016}"/>
              </a:ext>
            </a:extLst>
          </p:cNvPr>
          <p:cNvGrpSpPr/>
          <p:nvPr/>
        </p:nvGrpSpPr>
        <p:grpSpPr>
          <a:xfrm>
            <a:off x="1727666" y="3580459"/>
            <a:ext cx="3661687" cy="2775892"/>
            <a:chOff x="1705175" y="1104201"/>
            <a:chExt cx="3033436" cy="2081919"/>
          </a:xfrm>
        </p:grpSpPr>
        <p:grpSp>
          <p:nvGrpSpPr>
            <p:cNvPr id="6" name="Group 5">
              <a:extLst>
                <a:ext uri="{FF2B5EF4-FFF2-40B4-BE49-F238E27FC236}">
                  <a16:creationId xmlns:a16="http://schemas.microsoft.com/office/drawing/2014/main" id="{A824BB1E-DD05-D3DC-C479-0832DE1E5003}"/>
                </a:ext>
              </a:extLst>
            </p:cNvPr>
            <p:cNvGrpSpPr/>
            <p:nvPr/>
          </p:nvGrpSpPr>
          <p:grpSpPr>
            <a:xfrm>
              <a:off x="1705175" y="1104201"/>
              <a:ext cx="3033436" cy="2081919"/>
              <a:chOff x="1807369" y="2500926"/>
              <a:chExt cx="1597819" cy="1325563"/>
            </a:xfrm>
          </p:grpSpPr>
          <p:sp>
            <p:nvSpPr>
              <p:cNvPr id="7" name="Oval 6">
                <a:extLst>
                  <a:ext uri="{FF2B5EF4-FFF2-40B4-BE49-F238E27FC236}">
                    <a16:creationId xmlns:a16="http://schemas.microsoft.com/office/drawing/2014/main" id="{FEDDD4DB-E88A-C95D-45B2-A9A363B1BFE3}"/>
                  </a:ext>
                </a:extLst>
              </p:cNvPr>
              <p:cNvSpPr/>
              <p:nvPr/>
            </p:nvSpPr>
            <p:spPr>
              <a:xfrm>
                <a:off x="1807369" y="2500926"/>
                <a:ext cx="1597819" cy="13255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E5BAAE1-F6AC-025F-7C22-582E889DCE08}"/>
                      </a:ext>
                    </a:extLst>
                  </p:cNvPr>
                  <p:cNvSpPr txBox="1"/>
                  <p:nvPr/>
                </p:nvSpPr>
                <p:spPr>
                  <a:xfrm>
                    <a:off x="2228996" y="2675314"/>
                    <a:ext cx="266544" cy="117577"/>
                  </a:xfrm>
                  <a:prstGeom prst="rect">
                    <a:avLst/>
                  </a:prstGeom>
                  <a:solidFill>
                    <a:schemeClr val="accent5">
                      <a:lumMod val="40000"/>
                      <a:lumOff val="60000"/>
                    </a:schemeClr>
                  </a:solidFill>
                </p:spPr>
                <p:txBody>
                  <a:bodyPr wrap="square" rtlCol="0">
                    <a:spAutoFit/>
                  </a:bodyPr>
                  <a:lstStyle/>
                  <a:p>
                    <a:r>
                      <a:rPr lang="en-US" sz="1000" dirty="0"/>
                      <a:t>not(</a:t>
                    </a:r>
                    <a14:m>
                      <m:oMath xmlns:m="http://schemas.openxmlformats.org/officeDocument/2006/math">
                        <m:r>
                          <a:rPr lang="en-US" sz="1000" i="1" dirty="0">
                            <a:latin typeface="Cambria Math" panose="02040503050406030204" pitchFamily="18" charset="0"/>
                          </a:rPr>
                          <m:t>𝑥</m:t>
                        </m:r>
                        <m:r>
                          <a:rPr lang="en-US" sz="1000" i="1" dirty="0">
                            <a:latin typeface="Cambria Math" panose="02040503050406030204" pitchFamily="18" charset="0"/>
                          </a:rPr>
                          <m:t>)</m:t>
                        </m:r>
                      </m:oMath>
                    </a14:m>
                    <a:endParaRPr lang="en-US" sz="1000" dirty="0"/>
                  </a:p>
                </p:txBody>
              </p:sp>
            </mc:Choice>
            <mc:Fallback xmlns="">
              <p:sp>
                <p:nvSpPr>
                  <p:cNvPr id="9" name="TextBox 8">
                    <a:extLst>
                      <a:ext uri="{FF2B5EF4-FFF2-40B4-BE49-F238E27FC236}">
                        <a16:creationId xmlns:a16="http://schemas.microsoft.com/office/drawing/2014/main" id="{9E5BAAE1-F6AC-025F-7C22-582E889DCE08}"/>
                      </a:ext>
                    </a:extLst>
                  </p:cNvPr>
                  <p:cNvSpPr txBox="1">
                    <a:spLocks noRot="1" noChangeAspect="1" noMove="1" noResize="1" noEditPoints="1" noAdjustHandles="1" noChangeArrowheads="1" noChangeShapeType="1" noTextEdit="1"/>
                  </p:cNvSpPr>
                  <p:nvPr/>
                </p:nvSpPr>
                <p:spPr>
                  <a:xfrm>
                    <a:off x="2228996" y="2675314"/>
                    <a:ext cx="266544" cy="117577"/>
                  </a:xfrm>
                  <a:prstGeom prst="rect">
                    <a:avLst/>
                  </a:prstGeom>
                  <a:blipFill>
                    <a:blip r:embed="rId6"/>
                    <a:stretch>
                      <a:fillRect b="-952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04BFB86-65CF-122D-EE89-2B5260E96584}"/>
                  </a:ext>
                </a:extLst>
              </p:cNvPr>
              <p:cNvSpPr txBox="1"/>
              <p:nvPr/>
            </p:nvSpPr>
            <p:spPr>
              <a:xfrm>
                <a:off x="1909891" y="3079559"/>
                <a:ext cx="383263" cy="117577"/>
              </a:xfrm>
              <a:prstGeom prst="rect">
                <a:avLst/>
              </a:prstGeom>
              <a:solidFill>
                <a:schemeClr val="accent5">
                  <a:lumMod val="40000"/>
                  <a:lumOff val="60000"/>
                </a:schemeClr>
              </a:solidFill>
            </p:spPr>
            <p:txBody>
              <a:bodyPr wrap="square" rtlCol="0">
                <a:spAutoFit/>
              </a:bodyPr>
              <a:lstStyle/>
              <a:p>
                <a:r>
                  <a:rPr lang="en-US" sz="1000" dirty="0"/>
                  <a:t>not(#x0000)</a:t>
                </a:r>
              </a:p>
            </p:txBody>
          </p:sp>
          <p:sp>
            <p:nvSpPr>
              <p:cNvPr id="11" name="TextBox 10">
                <a:extLst>
                  <a:ext uri="{FF2B5EF4-FFF2-40B4-BE49-F238E27FC236}">
                    <a16:creationId xmlns:a16="http://schemas.microsoft.com/office/drawing/2014/main" id="{0203D9F2-7536-807E-3DE4-18B237960874}"/>
                  </a:ext>
                </a:extLst>
              </p:cNvPr>
              <p:cNvSpPr txBox="1"/>
              <p:nvPr/>
            </p:nvSpPr>
            <p:spPr>
              <a:xfrm>
                <a:off x="2340431" y="2934527"/>
                <a:ext cx="401645" cy="117577"/>
              </a:xfrm>
              <a:prstGeom prst="rect">
                <a:avLst/>
              </a:prstGeom>
              <a:solidFill>
                <a:schemeClr val="accent5">
                  <a:lumMod val="40000"/>
                  <a:lumOff val="60000"/>
                </a:schemeClr>
              </a:solidFill>
            </p:spPr>
            <p:txBody>
              <a:bodyPr wrap="square" rtlCol="0">
                <a:spAutoFit/>
              </a:bodyPr>
              <a:lstStyle/>
              <a:p>
                <a:r>
                  <a:rPr lang="en-US" sz="1000" dirty="0"/>
                  <a:t>not(#x0008)</a:t>
                </a:r>
              </a:p>
            </p:txBody>
          </p:sp>
          <p:sp>
            <p:nvSpPr>
              <p:cNvPr id="12" name="TextBox 11">
                <a:extLst>
                  <a:ext uri="{FF2B5EF4-FFF2-40B4-BE49-F238E27FC236}">
                    <a16:creationId xmlns:a16="http://schemas.microsoft.com/office/drawing/2014/main" id="{B04ED846-C29F-973B-D467-E0CE64592BB7}"/>
                  </a:ext>
                </a:extLst>
              </p:cNvPr>
              <p:cNvSpPr txBox="1"/>
              <p:nvPr/>
            </p:nvSpPr>
            <p:spPr>
              <a:xfrm>
                <a:off x="2061417" y="3349604"/>
                <a:ext cx="357630" cy="117577"/>
              </a:xfrm>
              <a:prstGeom prst="rect">
                <a:avLst/>
              </a:prstGeom>
              <a:solidFill>
                <a:schemeClr val="accent5">
                  <a:lumMod val="40000"/>
                  <a:lumOff val="60000"/>
                </a:schemeClr>
              </a:solidFill>
            </p:spPr>
            <p:txBody>
              <a:bodyPr wrap="square" rtlCol="0">
                <a:spAutoFit/>
              </a:bodyPr>
              <a:lstStyle/>
              <a:p>
                <a:r>
                  <a:rPr lang="en-US" sz="1000" dirty="0"/>
                  <a:t>not(#x00ff)</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9218EF-3249-1A12-09EB-5C77F9078B23}"/>
                      </a:ext>
                    </a:extLst>
                  </p:cNvPr>
                  <p:cNvSpPr txBox="1"/>
                  <p:nvPr/>
                </p:nvSpPr>
                <p:spPr>
                  <a:xfrm>
                    <a:off x="2742076" y="2683465"/>
                    <a:ext cx="311814" cy="117577"/>
                  </a:xfrm>
                  <a:prstGeom prst="rect">
                    <a:avLst/>
                  </a:prstGeom>
                  <a:solidFill>
                    <a:schemeClr val="accent5">
                      <a:lumMod val="40000"/>
                      <a:lumOff val="60000"/>
                    </a:schemeClr>
                  </a:solidFill>
                </p:spPr>
                <p:txBody>
                  <a:bodyPr wrap="square" rtlCol="0">
                    <a:spAutoFit/>
                  </a:bodyPr>
                  <a:lstStyle/>
                  <a:p>
                    <a:r>
                      <a:rPr lang="en-US" sz="1000" dirty="0"/>
                      <a:t>not(</a:t>
                    </a:r>
                    <a14:m>
                      <m:oMath xmlns:m="http://schemas.openxmlformats.org/officeDocument/2006/math">
                        <m:r>
                          <a:rPr lang="en-US" sz="1000" i="1">
                            <a:latin typeface="Cambria Math" panose="02040503050406030204" pitchFamily="18" charset="0"/>
                          </a:rPr>
                          <m:t>𝑦</m:t>
                        </m:r>
                        <m:r>
                          <a:rPr lang="en-US" sz="1000" i="1">
                            <a:latin typeface="Cambria Math" panose="02040503050406030204" pitchFamily="18" charset="0"/>
                          </a:rPr>
                          <m:t>)</m:t>
                        </m:r>
                      </m:oMath>
                    </a14:m>
                    <a:endParaRPr lang="en-US" sz="1000" dirty="0"/>
                  </a:p>
                </p:txBody>
              </p:sp>
            </mc:Choice>
            <mc:Fallback xmlns="">
              <p:sp>
                <p:nvSpPr>
                  <p:cNvPr id="13" name="TextBox 12">
                    <a:extLst>
                      <a:ext uri="{FF2B5EF4-FFF2-40B4-BE49-F238E27FC236}">
                        <a16:creationId xmlns:a16="http://schemas.microsoft.com/office/drawing/2014/main" id="{F69218EF-3249-1A12-09EB-5C77F9078B23}"/>
                      </a:ext>
                    </a:extLst>
                  </p:cNvPr>
                  <p:cNvSpPr txBox="1">
                    <a:spLocks noRot="1" noChangeAspect="1" noMove="1" noResize="1" noEditPoints="1" noAdjustHandles="1" noChangeArrowheads="1" noChangeShapeType="1" noTextEdit="1"/>
                  </p:cNvSpPr>
                  <p:nvPr/>
                </p:nvSpPr>
                <p:spPr>
                  <a:xfrm>
                    <a:off x="2742076" y="2683465"/>
                    <a:ext cx="311814" cy="117577"/>
                  </a:xfrm>
                  <a:prstGeom prst="rect">
                    <a:avLst/>
                  </a:prstGeom>
                  <a:blipFill>
                    <a:blip r:embed="rId7"/>
                    <a:stretch>
                      <a:fillRect b="-1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276201B-AA40-D8BE-CDA0-36B304AF5B9B}"/>
                    </a:ext>
                  </a:extLst>
                </p:cNvPr>
                <p:cNvSpPr txBox="1"/>
                <p:nvPr/>
              </p:nvSpPr>
              <p:spPr>
                <a:xfrm>
                  <a:off x="3566976" y="2747539"/>
                  <a:ext cx="504701" cy="184666"/>
                </a:xfrm>
                <a:prstGeom prst="rect">
                  <a:avLst/>
                </a:prstGeom>
                <a:solidFill>
                  <a:schemeClr val="accent5">
                    <a:lumMod val="40000"/>
                    <a:lumOff val="60000"/>
                  </a:schemeClr>
                </a:solidFill>
              </p:spPr>
              <p:txBody>
                <a:bodyPr wrap="square" rtlCol="0">
                  <a:spAutoFit/>
                </a:bodyPr>
                <a:lstStyle/>
                <a:p>
                  <a:r>
                    <a:rPr lang="en-US" sz="1000" dirty="0"/>
                    <a:t>neg(</a:t>
                  </a:r>
                  <a14:m>
                    <m:oMath xmlns:m="http://schemas.openxmlformats.org/officeDocument/2006/math">
                      <m:r>
                        <a:rPr lang="en-US" sz="1000" i="1" dirty="0">
                          <a:latin typeface="Cambria Math" panose="02040503050406030204" pitchFamily="18" charset="0"/>
                        </a:rPr>
                        <m:t>𝑥</m:t>
                      </m:r>
                      <m:r>
                        <a:rPr lang="en-US" sz="1000" i="1" dirty="0">
                          <a:latin typeface="Cambria Math" panose="02040503050406030204" pitchFamily="18" charset="0"/>
                        </a:rPr>
                        <m:t>)</m:t>
                      </m:r>
                    </m:oMath>
                  </a14:m>
                  <a:endParaRPr lang="en-US" sz="1000" dirty="0"/>
                </a:p>
              </p:txBody>
            </p:sp>
          </mc:Choice>
          <mc:Fallback xmlns="">
            <p:sp>
              <p:nvSpPr>
                <p:cNvPr id="15" name="TextBox 14">
                  <a:extLst>
                    <a:ext uri="{FF2B5EF4-FFF2-40B4-BE49-F238E27FC236}">
                      <a16:creationId xmlns:a16="http://schemas.microsoft.com/office/drawing/2014/main" id="{D276201B-AA40-D8BE-CDA0-36B304AF5B9B}"/>
                    </a:ext>
                  </a:extLst>
                </p:cNvPr>
                <p:cNvSpPr txBox="1">
                  <a:spLocks noRot="1" noChangeAspect="1" noMove="1" noResize="1" noEditPoints="1" noAdjustHandles="1" noChangeArrowheads="1" noChangeShapeType="1" noTextEdit="1"/>
                </p:cNvSpPr>
                <p:nvPr/>
              </p:nvSpPr>
              <p:spPr>
                <a:xfrm>
                  <a:off x="3566976" y="2747539"/>
                  <a:ext cx="504701" cy="184666"/>
                </a:xfrm>
                <a:prstGeom prst="rect">
                  <a:avLst/>
                </a:prstGeom>
                <a:blipFill>
                  <a:blip r:embed="rId8"/>
                  <a:stretch>
                    <a:fillRect b="-1500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BC4EA502-BEE8-3382-F227-9B099038750A}"/>
                </a:ext>
              </a:extLst>
            </p:cNvPr>
            <p:cNvSpPr txBox="1"/>
            <p:nvPr/>
          </p:nvSpPr>
          <p:spPr>
            <a:xfrm>
              <a:off x="2724886" y="2768108"/>
              <a:ext cx="762517" cy="184666"/>
            </a:xfrm>
            <a:prstGeom prst="rect">
              <a:avLst/>
            </a:prstGeom>
            <a:solidFill>
              <a:schemeClr val="accent5">
                <a:lumMod val="40000"/>
                <a:lumOff val="60000"/>
              </a:schemeClr>
            </a:solidFill>
          </p:spPr>
          <p:txBody>
            <a:bodyPr wrap="square" rtlCol="0">
              <a:spAutoFit/>
            </a:bodyPr>
            <a:lstStyle/>
            <a:p>
              <a:r>
                <a:rPr lang="en-US" sz="1000" dirty="0"/>
                <a:t>neg(#x0000)</a:t>
              </a:r>
            </a:p>
          </p:txBody>
        </p:sp>
        <p:sp>
          <p:nvSpPr>
            <p:cNvPr id="19" name="TextBox 18">
              <a:extLst>
                <a:ext uri="{FF2B5EF4-FFF2-40B4-BE49-F238E27FC236}">
                  <a16:creationId xmlns:a16="http://schemas.microsoft.com/office/drawing/2014/main" id="{34983EB5-3B5C-8421-5DE5-6E6EBD1911AF}"/>
                </a:ext>
              </a:extLst>
            </p:cNvPr>
            <p:cNvSpPr txBox="1"/>
            <p:nvPr/>
          </p:nvSpPr>
          <p:spPr>
            <a:xfrm>
              <a:off x="3630516" y="1897055"/>
              <a:ext cx="796688" cy="184666"/>
            </a:xfrm>
            <a:prstGeom prst="rect">
              <a:avLst/>
            </a:prstGeom>
            <a:solidFill>
              <a:schemeClr val="accent5">
                <a:lumMod val="40000"/>
                <a:lumOff val="60000"/>
              </a:schemeClr>
            </a:solidFill>
          </p:spPr>
          <p:txBody>
            <a:bodyPr wrap="square" rtlCol="0">
              <a:spAutoFit/>
            </a:bodyPr>
            <a:lstStyle/>
            <a:p>
              <a:r>
                <a:rPr lang="en-US" sz="1000" dirty="0"/>
                <a:t>neg(#x0008)</a:t>
              </a:r>
            </a:p>
          </p:txBody>
        </p:sp>
        <p:sp>
          <p:nvSpPr>
            <p:cNvPr id="38" name="TextBox 37">
              <a:extLst>
                <a:ext uri="{FF2B5EF4-FFF2-40B4-BE49-F238E27FC236}">
                  <a16:creationId xmlns:a16="http://schemas.microsoft.com/office/drawing/2014/main" id="{4391935E-772B-2D50-3978-F286B646A380}"/>
                </a:ext>
              </a:extLst>
            </p:cNvPr>
            <p:cNvSpPr txBox="1"/>
            <p:nvPr/>
          </p:nvSpPr>
          <p:spPr>
            <a:xfrm>
              <a:off x="2934663" y="2260158"/>
              <a:ext cx="695855" cy="184666"/>
            </a:xfrm>
            <a:prstGeom prst="rect">
              <a:avLst/>
            </a:prstGeom>
            <a:solidFill>
              <a:schemeClr val="accent5">
                <a:lumMod val="40000"/>
                <a:lumOff val="60000"/>
              </a:schemeClr>
            </a:solidFill>
          </p:spPr>
          <p:txBody>
            <a:bodyPr wrap="square" rtlCol="0">
              <a:spAutoFit/>
            </a:bodyPr>
            <a:lstStyle/>
            <a:p>
              <a:r>
                <a:rPr lang="en-US" sz="1000" dirty="0"/>
                <a:t>neg(#x00ff)</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50AAC9F-62C2-2375-5755-4258D21A5F5C}"/>
                    </a:ext>
                  </a:extLst>
                </p:cNvPr>
                <p:cNvSpPr txBox="1"/>
                <p:nvPr/>
              </p:nvSpPr>
              <p:spPr>
                <a:xfrm>
                  <a:off x="3790110" y="2343806"/>
                  <a:ext cx="504701" cy="184666"/>
                </a:xfrm>
                <a:prstGeom prst="rect">
                  <a:avLst/>
                </a:prstGeom>
                <a:solidFill>
                  <a:schemeClr val="accent5">
                    <a:lumMod val="40000"/>
                    <a:lumOff val="60000"/>
                  </a:schemeClr>
                </a:solidFill>
              </p:spPr>
              <p:txBody>
                <a:bodyPr wrap="square" rtlCol="0">
                  <a:spAutoFit/>
                </a:bodyPr>
                <a:lstStyle/>
                <a:p>
                  <a:r>
                    <a:rPr lang="en-US" sz="1000" dirty="0"/>
                    <a:t>neg(</a:t>
                  </a:r>
                  <a14:m>
                    <m:oMath xmlns:m="http://schemas.openxmlformats.org/officeDocument/2006/math">
                      <m:r>
                        <a:rPr lang="en-US" sz="1000" i="1">
                          <a:latin typeface="Cambria Math" panose="02040503050406030204" pitchFamily="18" charset="0"/>
                        </a:rPr>
                        <m:t>𝑦</m:t>
                      </m:r>
                      <m:r>
                        <a:rPr lang="en-US" sz="1000" i="1">
                          <a:latin typeface="Cambria Math" panose="02040503050406030204" pitchFamily="18" charset="0"/>
                        </a:rPr>
                        <m:t>)</m:t>
                      </m:r>
                    </m:oMath>
                  </a14:m>
                  <a:endParaRPr lang="en-US" sz="1000" dirty="0"/>
                </a:p>
              </p:txBody>
            </p:sp>
          </mc:Choice>
          <mc:Fallback xmlns="">
            <p:sp>
              <p:nvSpPr>
                <p:cNvPr id="39" name="TextBox 38">
                  <a:extLst>
                    <a:ext uri="{FF2B5EF4-FFF2-40B4-BE49-F238E27FC236}">
                      <a16:creationId xmlns:a16="http://schemas.microsoft.com/office/drawing/2014/main" id="{D50AAC9F-62C2-2375-5755-4258D21A5F5C}"/>
                    </a:ext>
                  </a:extLst>
                </p:cNvPr>
                <p:cNvSpPr txBox="1">
                  <a:spLocks noRot="1" noChangeAspect="1" noMove="1" noResize="1" noEditPoints="1" noAdjustHandles="1" noChangeArrowheads="1" noChangeShapeType="1" noTextEdit="1"/>
                </p:cNvSpPr>
                <p:nvPr/>
              </p:nvSpPr>
              <p:spPr>
                <a:xfrm>
                  <a:off x="3790110" y="2343806"/>
                  <a:ext cx="504701" cy="184666"/>
                </a:xfrm>
                <a:prstGeom prst="rect">
                  <a:avLst/>
                </a:prstGeom>
                <a:blipFill>
                  <a:blip r:embed="rId9"/>
                  <a:stretch>
                    <a:fillRect b="-9524"/>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FB8B2FA3-F6CE-F8EF-321B-A79093896FFD}"/>
              </a:ext>
            </a:extLst>
          </p:cNvPr>
          <p:cNvGrpSpPr/>
          <p:nvPr/>
        </p:nvGrpSpPr>
        <p:grpSpPr>
          <a:xfrm>
            <a:off x="5401544" y="2005243"/>
            <a:ext cx="5487352" cy="4344671"/>
            <a:chOff x="4048804" y="1840976"/>
            <a:chExt cx="4115514" cy="3258503"/>
          </a:xfrm>
        </p:grpSpPr>
        <p:grpSp>
          <p:nvGrpSpPr>
            <p:cNvPr id="5" name="Group 4">
              <a:extLst>
                <a:ext uri="{FF2B5EF4-FFF2-40B4-BE49-F238E27FC236}">
                  <a16:creationId xmlns:a16="http://schemas.microsoft.com/office/drawing/2014/main" id="{2C398E19-4453-DCB7-E78D-4D792AB7BA7A}"/>
                </a:ext>
              </a:extLst>
            </p:cNvPr>
            <p:cNvGrpSpPr/>
            <p:nvPr/>
          </p:nvGrpSpPr>
          <p:grpSpPr>
            <a:xfrm>
              <a:off x="4048804" y="1840976"/>
              <a:ext cx="4115514" cy="3258503"/>
              <a:chOff x="3344429" y="1644087"/>
              <a:chExt cx="4053802" cy="3123176"/>
            </a:xfrm>
          </p:grpSpPr>
          <p:sp>
            <p:nvSpPr>
              <p:cNvPr id="24" name="Oval 23">
                <a:extLst>
                  <a:ext uri="{FF2B5EF4-FFF2-40B4-BE49-F238E27FC236}">
                    <a16:creationId xmlns:a16="http://schemas.microsoft.com/office/drawing/2014/main" id="{C4F278B7-D8E8-F84B-72E7-568020BB3246}"/>
                  </a:ext>
                </a:extLst>
              </p:cNvPr>
              <p:cNvSpPr/>
              <p:nvPr/>
            </p:nvSpPr>
            <p:spPr>
              <a:xfrm>
                <a:off x="3344429" y="1644087"/>
                <a:ext cx="4053802" cy="31231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CFBC508-1FD8-171C-7B6E-57CD3F7F545B}"/>
                      </a:ext>
                    </a:extLst>
                  </p:cNvPr>
                  <p:cNvSpPr txBox="1"/>
                  <p:nvPr/>
                </p:nvSpPr>
                <p:spPr>
                  <a:xfrm>
                    <a:off x="5196016" y="3937972"/>
                    <a:ext cx="514350" cy="376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rPr>
                            <m:t>…</m:t>
                          </m:r>
                        </m:oMath>
                      </m:oMathPara>
                    </a14:m>
                    <a:endParaRPr lang="en-US" sz="2800" dirty="0"/>
                  </a:p>
                </p:txBody>
              </p:sp>
            </mc:Choice>
            <mc:Fallback xmlns="">
              <p:sp>
                <p:nvSpPr>
                  <p:cNvPr id="25" name="TextBox 24">
                    <a:extLst>
                      <a:ext uri="{FF2B5EF4-FFF2-40B4-BE49-F238E27FC236}">
                        <a16:creationId xmlns:a16="http://schemas.microsoft.com/office/drawing/2014/main" id="{7CFBC508-1FD8-171C-7B6E-57CD3F7F545B}"/>
                      </a:ext>
                    </a:extLst>
                  </p:cNvPr>
                  <p:cNvSpPr txBox="1">
                    <a:spLocks noRot="1" noChangeAspect="1" noMove="1" noResize="1" noEditPoints="1" noAdjustHandles="1" noChangeArrowheads="1" noChangeShapeType="1" noTextEdit="1"/>
                  </p:cNvSpPr>
                  <p:nvPr/>
                </p:nvSpPr>
                <p:spPr>
                  <a:xfrm>
                    <a:off x="5196016" y="3937972"/>
                    <a:ext cx="514350" cy="37611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D12754-C279-3075-41CA-363B683C97EF}"/>
                      </a:ext>
                    </a:extLst>
                  </p:cNvPr>
                  <p:cNvSpPr txBox="1"/>
                  <p:nvPr/>
                </p:nvSpPr>
                <p:spPr>
                  <a:xfrm>
                    <a:off x="4735672" y="2527763"/>
                    <a:ext cx="641392" cy="199121"/>
                  </a:xfrm>
                  <a:prstGeom prst="rect">
                    <a:avLst/>
                  </a:prstGeom>
                  <a:solidFill>
                    <a:schemeClr val="accent5">
                      <a:lumMod val="40000"/>
                      <a:lumOff val="60000"/>
                    </a:schemeClr>
                  </a:solidFill>
                </p:spPr>
                <p:txBody>
                  <a:bodyPr wrap="square" rtlCol="0">
                    <a:spAutoFit/>
                  </a:bodyPr>
                  <a:lstStyle/>
                  <a:p>
                    <a:r>
                      <a:rPr lang="en-US" sz="1200" dirty="0"/>
                      <a:t>add(</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r>
                          <a:rPr lang="en-US" sz="1200" i="1" dirty="0">
                            <a:latin typeface="Cambria Math" panose="02040503050406030204" pitchFamily="18" charset="0"/>
                          </a:rPr>
                          <m:t>𝑦</m:t>
                        </m:r>
                      </m:oMath>
                    </a14:m>
                    <a:r>
                      <a:rPr lang="en-US" sz="1200" dirty="0"/>
                      <a:t>)</a:t>
                    </a:r>
                  </a:p>
                </p:txBody>
              </p:sp>
            </mc:Choice>
            <mc:Fallback xmlns="">
              <p:sp>
                <p:nvSpPr>
                  <p:cNvPr id="27" name="TextBox 26">
                    <a:extLst>
                      <a:ext uri="{FF2B5EF4-FFF2-40B4-BE49-F238E27FC236}">
                        <a16:creationId xmlns:a16="http://schemas.microsoft.com/office/drawing/2014/main" id="{CED12754-C279-3075-41CA-363B683C97EF}"/>
                      </a:ext>
                    </a:extLst>
                  </p:cNvPr>
                  <p:cNvSpPr txBox="1">
                    <a:spLocks noRot="1" noChangeAspect="1" noMove="1" noResize="1" noEditPoints="1" noAdjustHandles="1" noChangeArrowheads="1" noChangeShapeType="1" noTextEdit="1"/>
                  </p:cNvSpPr>
                  <p:nvPr/>
                </p:nvSpPr>
                <p:spPr>
                  <a:xfrm>
                    <a:off x="4735672" y="2527763"/>
                    <a:ext cx="641392" cy="199121"/>
                  </a:xfrm>
                  <a:prstGeom prst="rect">
                    <a:avLst/>
                  </a:prstGeom>
                  <a:blipFill>
                    <a:blip r:embed="rId11"/>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996A0D6-9482-2509-A29F-19E0C8C59F38}"/>
                      </a:ext>
                    </a:extLst>
                  </p:cNvPr>
                  <p:cNvSpPr txBox="1"/>
                  <p:nvPr/>
                </p:nvSpPr>
                <p:spPr>
                  <a:xfrm>
                    <a:off x="3886073" y="2971562"/>
                    <a:ext cx="849598" cy="199121"/>
                  </a:xfrm>
                  <a:prstGeom prst="rect">
                    <a:avLst/>
                  </a:prstGeom>
                  <a:solidFill>
                    <a:schemeClr val="accent5">
                      <a:lumMod val="40000"/>
                      <a:lumOff val="60000"/>
                    </a:schemeClr>
                  </a:solidFill>
                </p:spPr>
                <p:txBody>
                  <a:bodyPr wrap="square" rtlCol="0">
                    <a:spAutoFit/>
                  </a:bodyPr>
                  <a:lstStyle/>
                  <a:p>
                    <a:r>
                      <a:rPr lang="en-US" sz="1200" dirty="0" err="1"/>
                      <a:t>xor</a:t>
                    </a:r>
                    <a:r>
                      <a:rPr lang="en-US" sz="1200" dirty="0"/>
                      <a:t>(</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oMath>
                    </a14:m>
                    <a:r>
                      <a:rPr lang="en-US" sz="1200" dirty="0"/>
                      <a:t> #x0000)</a:t>
                    </a:r>
                  </a:p>
                </p:txBody>
              </p:sp>
            </mc:Choice>
            <mc:Fallback xmlns="">
              <p:sp>
                <p:nvSpPr>
                  <p:cNvPr id="28" name="TextBox 27">
                    <a:extLst>
                      <a:ext uri="{FF2B5EF4-FFF2-40B4-BE49-F238E27FC236}">
                        <a16:creationId xmlns:a16="http://schemas.microsoft.com/office/drawing/2014/main" id="{4996A0D6-9482-2509-A29F-19E0C8C59F38}"/>
                      </a:ext>
                    </a:extLst>
                  </p:cNvPr>
                  <p:cNvSpPr txBox="1">
                    <a:spLocks noRot="1" noChangeAspect="1" noMove="1" noResize="1" noEditPoints="1" noAdjustHandles="1" noChangeArrowheads="1" noChangeShapeType="1" noTextEdit="1"/>
                  </p:cNvSpPr>
                  <p:nvPr/>
                </p:nvSpPr>
                <p:spPr>
                  <a:xfrm>
                    <a:off x="3886073" y="2971562"/>
                    <a:ext cx="849598" cy="199121"/>
                  </a:xfrm>
                  <a:prstGeom prst="rect">
                    <a:avLst/>
                  </a:prstGeom>
                  <a:blipFill>
                    <a:blip r:embed="rId12"/>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DB33FB8-F3BD-86CE-A1D0-1A54022CA0F1}"/>
                      </a:ext>
                    </a:extLst>
                  </p:cNvPr>
                  <p:cNvSpPr txBox="1"/>
                  <p:nvPr/>
                </p:nvSpPr>
                <p:spPr>
                  <a:xfrm>
                    <a:off x="5364747" y="2914096"/>
                    <a:ext cx="818279" cy="199121"/>
                  </a:xfrm>
                  <a:prstGeom prst="rect">
                    <a:avLst/>
                  </a:prstGeom>
                  <a:solidFill>
                    <a:schemeClr val="accent5">
                      <a:lumMod val="40000"/>
                      <a:lumOff val="60000"/>
                    </a:schemeClr>
                  </a:solidFill>
                </p:spPr>
                <p:txBody>
                  <a:bodyPr wrap="square" rtlCol="0">
                    <a:spAutoFit/>
                  </a:bodyPr>
                  <a:lstStyle/>
                  <a:p>
                    <a:r>
                      <a:rPr lang="en-US" sz="1200" dirty="0" err="1"/>
                      <a:t>mul</a:t>
                    </a:r>
                    <a:r>
                      <a:rPr lang="en-US" sz="1200" dirty="0"/>
                      <a:t>(#</a:t>
                    </a:r>
                    <a:r>
                      <a:rPr lang="en-US" sz="1200" dirty="0" err="1"/>
                      <a:t>xffff</a:t>
                    </a:r>
                    <a14:m>
                      <m:oMath xmlns:m="http://schemas.openxmlformats.org/officeDocument/2006/math">
                        <m:r>
                          <a:rPr lang="en-US" sz="1200" i="1" dirty="0">
                            <a:latin typeface="Cambria Math" panose="02040503050406030204" pitchFamily="18" charset="0"/>
                          </a:rPr>
                          <m:t>,</m:t>
                        </m:r>
                        <m:r>
                          <a:rPr lang="en-US" sz="1200" i="1" dirty="0">
                            <a:latin typeface="Cambria Math" panose="02040503050406030204" pitchFamily="18" charset="0"/>
                          </a:rPr>
                          <m:t>𝑦</m:t>
                        </m:r>
                      </m:oMath>
                    </a14:m>
                    <a:r>
                      <a:rPr lang="en-US" sz="1200" dirty="0"/>
                      <a:t>)</a:t>
                    </a:r>
                  </a:p>
                </p:txBody>
              </p:sp>
            </mc:Choice>
            <mc:Fallback xmlns="">
              <p:sp>
                <p:nvSpPr>
                  <p:cNvPr id="29" name="TextBox 28">
                    <a:extLst>
                      <a:ext uri="{FF2B5EF4-FFF2-40B4-BE49-F238E27FC236}">
                        <a16:creationId xmlns:a16="http://schemas.microsoft.com/office/drawing/2014/main" id="{0DB33FB8-F3BD-86CE-A1D0-1A54022CA0F1}"/>
                      </a:ext>
                    </a:extLst>
                  </p:cNvPr>
                  <p:cNvSpPr txBox="1">
                    <a:spLocks noRot="1" noChangeAspect="1" noMove="1" noResize="1" noEditPoints="1" noAdjustHandles="1" noChangeArrowheads="1" noChangeShapeType="1" noTextEdit="1"/>
                  </p:cNvSpPr>
                  <p:nvPr/>
                </p:nvSpPr>
                <p:spPr>
                  <a:xfrm>
                    <a:off x="5364747" y="2914096"/>
                    <a:ext cx="818279" cy="199121"/>
                  </a:xfrm>
                  <a:prstGeom prst="rect">
                    <a:avLst/>
                  </a:prstGeom>
                  <a:blipFill>
                    <a:blip r:embed="rId13"/>
                    <a:stretch>
                      <a:fillRect t="-454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D239500-9420-697C-DF7D-FF99080BDAA7}"/>
                      </a:ext>
                    </a:extLst>
                  </p:cNvPr>
                  <p:cNvSpPr txBox="1"/>
                  <p:nvPr/>
                </p:nvSpPr>
                <p:spPr>
                  <a:xfrm>
                    <a:off x="5453191" y="2269975"/>
                    <a:ext cx="641392" cy="199121"/>
                  </a:xfrm>
                  <a:prstGeom prst="rect">
                    <a:avLst/>
                  </a:prstGeom>
                  <a:solidFill>
                    <a:schemeClr val="accent5">
                      <a:lumMod val="40000"/>
                      <a:lumOff val="60000"/>
                    </a:schemeClr>
                  </a:solidFill>
                </p:spPr>
                <p:txBody>
                  <a:bodyPr wrap="square" rtlCol="0">
                    <a:spAutoFit/>
                  </a:bodyPr>
                  <a:lstStyle/>
                  <a:p>
                    <a:r>
                      <a:rPr lang="en-US" sz="1200" dirty="0"/>
                      <a:t>and(</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r>
                          <a:rPr lang="en-US" sz="1200" i="1" dirty="0">
                            <a:latin typeface="Cambria Math" panose="02040503050406030204" pitchFamily="18" charset="0"/>
                          </a:rPr>
                          <m:t>𝑦</m:t>
                        </m:r>
                      </m:oMath>
                    </a14:m>
                    <a:r>
                      <a:rPr lang="en-US" sz="1200" dirty="0"/>
                      <a:t>)</a:t>
                    </a:r>
                  </a:p>
                </p:txBody>
              </p:sp>
            </mc:Choice>
            <mc:Fallback xmlns="">
              <p:sp>
                <p:nvSpPr>
                  <p:cNvPr id="30" name="TextBox 29">
                    <a:extLst>
                      <a:ext uri="{FF2B5EF4-FFF2-40B4-BE49-F238E27FC236}">
                        <a16:creationId xmlns:a16="http://schemas.microsoft.com/office/drawing/2014/main" id="{AD239500-9420-697C-DF7D-FF99080BDAA7}"/>
                      </a:ext>
                    </a:extLst>
                  </p:cNvPr>
                  <p:cNvSpPr txBox="1">
                    <a:spLocks noRot="1" noChangeAspect="1" noMove="1" noResize="1" noEditPoints="1" noAdjustHandles="1" noChangeArrowheads="1" noChangeShapeType="1" noTextEdit="1"/>
                  </p:cNvSpPr>
                  <p:nvPr/>
                </p:nvSpPr>
                <p:spPr>
                  <a:xfrm>
                    <a:off x="5453191" y="2269975"/>
                    <a:ext cx="641392" cy="199121"/>
                  </a:xfrm>
                  <a:prstGeom prst="rect">
                    <a:avLst/>
                  </a:prstGeom>
                  <a:blipFill>
                    <a:blip r:embed="rId14"/>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8BBD298-856E-01A2-DB72-114CDC23AD2F}"/>
                      </a:ext>
                    </a:extLst>
                  </p:cNvPr>
                  <p:cNvSpPr txBox="1"/>
                  <p:nvPr/>
                </p:nvSpPr>
                <p:spPr>
                  <a:xfrm>
                    <a:off x="5044051" y="3564768"/>
                    <a:ext cx="641391" cy="199121"/>
                  </a:xfrm>
                  <a:prstGeom prst="rect">
                    <a:avLst/>
                  </a:prstGeom>
                  <a:solidFill>
                    <a:schemeClr val="accent5">
                      <a:lumMod val="40000"/>
                      <a:lumOff val="60000"/>
                    </a:schemeClr>
                  </a:solidFill>
                </p:spPr>
                <p:txBody>
                  <a:bodyPr wrap="square" rtlCol="0">
                    <a:spAutoFit/>
                  </a:bodyPr>
                  <a:lstStyle/>
                  <a:p>
                    <a:r>
                      <a:rPr lang="en-US" sz="1200" dirty="0"/>
                      <a:t>sdiv(</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r>
                          <a:rPr lang="en-US" sz="1200" i="1" dirty="0">
                            <a:latin typeface="Cambria Math" panose="02040503050406030204" pitchFamily="18" charset="0"/>
                          </a:rPr>
                          <m:t>𝑦</m:t>
                        </m:r>
                      </m:oMath>
                    </a14:m>
                    <a:r>
                      <a:rPr lang="en-US" sz="1200" dirty="0"/>
                      <a:t>)</a:t>
                    </a:r>
                  </a:p>
                </p:txBody>
              </p:sp>
            </mc:Choice>
            <mc:Fallback xmlns="">
              <p:sp>
                <p:nvSpPr>
                  <p:cNvPr id="32" name="TextBox 31">
                    <a:extLst>
                      <a:ext uri="{FF2B5EF4-FFF2-40B4-BE49-F238E27FC236}">
                        <a16:creationId xmlns:a16="http://schemas.microsoft.com/office/drawing/2014/main" id="{08BBD298-856E-01A2-DB72-114CDC23AD2F}"/>
                      </a:ext>
                    </a:extLst>
                  </p:cNvPr>
                  <p:cNvSpPr txBox="1">
                    <a:spLocks noRot="1" noChangeAspect="1" noMove="1" noResize="1" noEditPoints="1" noAdjustHandles="1" noChangeArrowheads="1" noChangeShapeType="1" noTextEdit="1"/>
                  </p:cNvSpPr>
                  <p:nvPr/>
                </p:nvSpPr>
                <p:spPr>
                  <a:xfrm>
                    <a:off x="5044051" y="3564768"/>
                    <a:ext cx="641391" cy="199121"/>
                  </a:xfrm>
                  <a:prstGeom prst="rect">
                    <a:avLst/>
                  </a:prstGeom>
                  <a:blipFill>
                    <a:blip r:embed="rId15"/>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645F1BE-C053-53F7-EC43-61EFCE57B716}"/>
                      </a:ext>
                    </a:extLst>
                  </p:cNvPr>
                  <p:cNvSpPr txBox="1"/>
                  <p:nvPr/>
                </p:nvSpPr>
                <p:spPr>
                  <a:xfrm>
                    <a:off x="6385380" y="2668928"/>
                    <a:ext cx="513993" cy="199121"/>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r>
                            <a:rPr lang="en-US" sz="1200" i="1" dirty="0">
                              <a:latin typeface="Cambria Math" panose="02040503050406030204" pitchFamily="18" charset="0"/>
                            </a:rPr>
                            <m:t>𝑦</m:t>
                          </m:r>
                        </m:oMath>
                      </m:oMathPara>
                    </a14:m>
                    <a:endParaRPr lang="en-US" sz="1200" dirty="0"/>
                  </a:p>
                </p:txBody>
              </p:sp>
            </mc:Choice>
            <mc:Fallback xmlns="">
              <p:sp>
                <p:nvSpPr>
                  <p:cNvPr id="33" name="TextBox 32">
                    <a:extLst>
                      <a:ext uri="{FF2B5EF4-FFF2-40B4-BE49-F238E27FC236}">
                        <a16:creationId xmlns:a16="http://schemas.microsoft.com/office/drawing/2014/main" id="{9645F1BE-C053-53F7-EC43-61EFCE57B716}"/>
                      </a:ext>
                    </a:extLst>
                  </p:cNvPr>
                  <p:cNvSpPr txBox="1">
                    <a:spLocks noRot="1" noChangeAspect="1" noMove="1" noResize="1" noEditPoints="1" noAdjustHandles="1" noChangeArrowheads="1" noChangeShapeType="1" noTextEdit="1"/>
                  </p:cNvSpPr>
                  <p:nvPr/>
                </p:nvSpPr>
                <p:spPr>
                  <a:xfrm>
                    <a:off x="6385380" y="2668928"/>
                    <a:ext cx="513993" cy="199121"/>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6B6EECF-B5AC-2092-5750-D7312C0DBFA6}"/>
                      </a:ext>
                    </a:extLst>
                  </p:cNvPr>
                  <p:cNvSpPr txBox="1"/>
                  <p:nvPr/>
                </p:nvSpPr>
                <p:spPr>
                  <a:xfrm>
                    <a:off x="6291729" y="3175505"/>
                    <a:ext cx="891423" cy="199121"/>
                  </a:xfrm>
                  <a:prstGeom prst="rect">
                    <a:avLst/>
                  </a:prstGeom>
                  <a:solidFill>
                    <a:schemeClr val="accent5">
                      <a:lumMod val="40000"/>
                      <a:lumOff val="60000"/>
                    </a:schemeClr>
                  </a:solidFill>
                </p:spPr>
                <p:txBody>
                  <a:bodyPr wrap="square" rtlCol="0">
                    <a:spAutoFit/>
                  </a:bodyPr>
                  <a:lstStyle/>
                  <a:p>
                    <a:r>
                      <a:rPr lang="en-US" sz="1200" dirty="0"/>
                      <a:t>ashr(</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oMath>
                    </a14:m>
                    <a:r>
                      <a:rPr lang="en-US" sz="1200" dirty="0"/>
                      <a:t> #x0001)</a:t>
                    </a:r>
                  </a:p>
                </p:txBody>
              </p:sp>
            </mc:Choice>
            <mc:Fallback xmlns="">
              <p:sp>
                <p:nvSpPr>
                  <p:cNvPr id="34" name="TextBox 33">
                    <a:extLst>
                      <a:ext uri="{FF2B5EF4-FFF2-40B4-BE49-F238E27FC236}">
                        <a16:creationId xmlns:a16="http://schemas.microsoft.com/office/drawing/2014/main" id="{66B6EECF-B5AC-2092-5750-D7312C0DBFA6}"/>
                      </a:ext>
                    </a:extLst>
                  </p:cNvPr>
                  <p:cNvSpPr txBox="1">
                    <a:spLocks noRot="1" noChangeAspect="1" noMove="1" noResize="1" noEditPoints="1" noAdjustHandles="1" noChangeArrowheads="1" noChangeShapeType="1" noTextEdit="1"/>
                  </p:cNvSpPr>
                  <p:nvPr/>
                </p:nvSpPr>
                <p:spPr>
                  <a:xfrm>
                    <a:off x="6291729" y="3175505"/>
                    <a:ext cx="891423" cy="199121"/>
                  </a:xfrm>
                  <a:prstGeom prst="rect">
                    <a:avLst/>
                  </a:prstGeom>
                  <a:blipFill>
                    <a:blip r:embed="rId17"/>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0CEF797-67C0-09D6-0CD2-92FBA58ECAB0}"/>
                      </a:ext>
                    </a:extLst>
                  </p:cNvPr>
                  <p:cNvSpPr txBox="1"/>
                  <p:nvPr/>
                </p:nvSpPr>
                <p:spPr>
                  <a:xfrm>
                    <a:off x="3986995" y="3521852"/>
                    <a:ext cx="706398" cy="199121"/>
                  </a:xfrm>
                  <a:prstGeom prst="rect">
                    <a:avLst/>
                  </a:prstGeom>
                  <a:solidFill>
                    <a:schemeClr val="accent5">
                      <a:lumMod val="40000"/>
                      <a:lumOff val="60000"/>
                    </a:schemeClr>
                  </a:solidFill>
                </p:spPr>
                <p:txBody>
                  <a:bodyPr wrap="square" rtlCol="0">
                    <a:spAutoFit/>
                  </a:bodyPr>
                  <a:lstStyle/>
                  <a:p>
                    <a:r>
                      <a:rPr lang="en-US" sz="1200" dirty="0"/>
                      <a:t>u</a:t>
                    </a:r>
                    <a:r>
                      <a:rPr lang="en-US" sz="1200" dirty="0" err="1"/>
                      <a:t>div</a:t>
                    </a:r>
                    <a:r>
                      <a:rPr lang="en-US" sz="1200" dirty="0"/>
                      <a:t>(</a:t>
                    </a:r>
                    <a14:m>
                      <m:oMath xmlns:m="http://schemas.openxmlformats.org/officeDocument/2006/math">
                        <m:r>
                          <a:rPr lang="en-US" sz="1200" i="1" dirty="0">
                            <a:latin typeface="Cambria Math" panose="02040503050406030204" pitchFamily="18" charset="0"/>
                          </a:rPr>
                          <m:t>𝑦</m:t>
                        </m:r>
                        <m:r>
                          <a:rPr lang="en-US" sz="1200" i="1" dirty="0">
                            <a:latin typeface="Cambria Math" panose="02040503050406030204" pitchFamily="18" charset="0"/>
                          </a:rPr>
                          <m:t>,</m:t>
                        </m:r>
                        <m:r>
                          <a:rPr lang="en-US" sz="1200" i="1" dirty="0">
                            <a:latin typeface="Cambria Math" panose="02040503050406030204" pitchFamily="18" charset="0"/>
                          </a:rPr>
                          <m:t>𝑥</m:t>
                        </m:r>
                      </m:oMath>
                    </a14:m>
                    <a:r>
                      <a:rPr lang="en-US" sz="1200" dirty="0"/>
                      <a:t>)</a:t>
                    </a:r>
                  </a:p>
                </p:txBody>
              </p:sp>
            </mc:Choice>
            <mc:Fallback xmlns="">
              <p:sp>
                <p:nvSpPr>
                  <p:cNvPr id="35" name="TextBox 34">
                    <a:extLst>
                      <a:ext uri="{FF2B5EF4-FFF2-40B4-BE49-F238E27FC236}">
                        <a16:creationId xmlns:a16="http://schemas.microsoft.com/office/drawing/2014/main" id="{A0CEF797-67C0-09D6-0CD2-92FBA58ECAB0}"/>
                      </a:ext>
                    </a:extLst>
                  </p:cNvPr>
                  <p:cNvSpPr txBox="1">
                    <a:spLocks noRot="1" noChangeAspect="1" noMove="1" noResize="1" noEditPoints="1" noAdjustHandles="1" noChangeArrowheads="1" noChangeShapeType="1" noTextEdit="1"/>
                  </p:cNvSpPr>
                  <p:nvPr/>
                </p:nvSpPr>
                <p:spPr>
                  <a:xfrm>
                    <a:off x="3986995" y="3521852"/>
                    <a:ext cx="706398" cy="199121"/>
                  </a:xfrm>
                  <a:prstGeom prst="rect">
                    <a:avLst/>
                  </a:prstGeom>
                  <a:blipFill>
                    <a:blip r:embed="rId18"/>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D3F9650-E151-BEA7-B256-E0ABA460EFAF}"/>
                      </a:ext>
                    </a:extLst>
                  </p:cNvPr>
                  <p:cNvSpPr txBox="1"/>
                  <p:nvPr/>
                </p:nvSpPr>
                <p:spPr>
                  <a:xfrm>
                    <a:off x="5939668" y="3825034"/>
                    <a:ext cx="911011" cy="199121"/>
                  </a:xfrm>
                  <a:prstGeom prst="rect">
                    <a:avLst/>
                  </a:prstGeom>
                  <a:solidFill>
                    <a:schemeClr val="accent5">
                      <a:lumMod val="40000"/>
                      <a:lumOff val="60000"/>
                    </a:schemeClr>
                  </a:solidFill>
                </p:spPr>
                <p:txBody>
                  <a:bodyPr wrap="square" rtlCol="0">
                    <a:spAutoFit/>
                  </a:bodyPr>
                  <a:lstStyle/>
                  <a:p>
                    <a:r>
                      <a:rPr lang="en-US" sz="1200" dirty="0" err="1"/>
                      <a:t>urem</a:t>
                    </a:r>
                    <a:r>
                      <a:rPr lang="en-US" sz="1200" dirty="0"/>
                      <a:t>(</a:t>
                    </a:r>
                    <a14:m>
                      <m:oMath xmlns:m="http://schemas.openxmlformats.org/officeDocument/2006/math">
                        <m:r>
                          <a:rPr lang="en-US" sz="1200" i="1" dirty="0">
                            <a:latin typeface="Cambria Math" panose="02040503050406030204" pitchFamily="18" charset="0"/>
                          </a:rPr>
                          <m:t>𝑦</m:t>
                        </m:r>
                        <m:r>
                          <a:rPr lang="en-US" sz="1200" i="1" dirty="0">
                            <a:latin typeface="Cambria Math" panose="02040503050406030204" pitchFamily="18" charset="0"/>
                          </a:rPr>
                          <m:t>,</m:t>
                        </m:r>
                      </m:oMath>
                    </a14:m>
                    <a:r>
                      <a:rPr lang="en-US" sz="1200" dirty="0"/>
                      <a:t> #x00ff)</a:t>
                    </a:r>
                  </a:p>
                </p:txBody>
              </p:sp>
            </mc:Choice>
            <mc:Fallback xmlns="">
              <p:sp>
                <p:nvSpPr>
                  <p:cNvPr id="36" name="TextBox 35">
                    <a:extLst>
                      <a:ext uri="{FF2B5EF4-FFF2-40B4-BE49-F238E27FC236}">
                        <a16:creationId xmlns:a16="http://schemas.microsoft.com/office/drawing/2014/main" id="{ED3F9650-E151-BEA7-B256-E0ABA460EFAF}"/>
                      </a:ext>
                    </a:extLst>
                  </p:cNvPr>
                  <p:cNvSpPr txBox="1">
                    <a:spLocks noRot="1" noChangeAspect="1" noMove="1" noResize="1" noEditPoints="1" noAdjustHandles="1" noChangeArrowheads="1" noChangeShapeType="1" noTextEdit="1"/>
                  </p:cNvSpPr>
                  <p:nvPr/>
                </p:nvSpPr>
                <p:spPr>
                  <a:xfrm>
                    <a:off x="5939668" y="3825034"/>
                    <a:ext cx="911011" cy="199121"/>
                  </a:xfrm>
                  <a:prstGeom prst="rect">
                    <a:avLst/>
                  </a:prstGeom>
                  <a:blipFill>
                    <a:blip r:embed="rId19"/>
                    <a:stretch>
                      <a:fillRect b="-1304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0E32F98-1311-1226-E498-E16C3E44F016}"/>
                    </a:ext>
                  </a:extLst>
                </p:cNvPr>
                <p:cNvSpPr txBox="1"/>
                <p:nvPr/>
              </p:nvSpPr>
              <p:spPr>
                <a:xfrm>
                  <a:off x="5185483" y="2104620"/>
                  <a:ext cx="811473" cy="207749"/>
                </a:xfrm>
                <a:prstGeom prst="rect">
                  <a:avLst/>
                </a:prstGeom>
                <a:solidFill>
                  <a:schemeClr val="accent5">
                    <a:lumMod val="40000"/>
                    <a:lumOff val="60000"/>
                  </a:schemeClr>
                </a:solidFill>
              </p:spPr>
              <p:txBody>
                <a:bodyPr wrap="square" rtlCol="0">
                  <a:spAutoFit/>
                </a:bodyPr>
                <a:lstStyle/>
                <a:p>
                  <a:r>
                    <a:rPr lang="en-US" sz="1200" dirty="0"/>
                    <a:t>not</a:t>
                  </a:r>
                  <a14:m>
                    <m:oMath xmlns:m="http://schemas.openxmlformats.org/officeDocument/2006/math">
                      <m:r>
                        <a:rPr lang="en-US" sz="1200" i="1">
                          <a:latin typeface="Cambria Math" panose="02040503050406030204" pitchFamily="18" charset="0"/>
                        </a:rPr>
                        <m:t>(</m:t>
                      </m:r>
                    </m:oMath>
                  </a14:m>
                  <a:r>
                    <a:rPr lang="en-US" sz="1200" dirty="0"/>
                    <a:t>neg(</a:t>
                  </a:r>
                  <a14:m>
                    <m:oMath xmlns:m="http://schemas.openxmlformats.org/officeDocument/2006/math">
                      <m:r>
                        <a:rPr lang="en-US" sz="1200" i="1" dirty="0">
                          <a:latin typeface="Cambria Math" panose="02040503050406030204" pitchFamily="18" charset="0"/>
                        </a:rPr>
                        <m:t>𝑦</m:t>
                      </m:r>
                      <m:r>
                        <a:rPr lang="en-US" sz="1200" i="1" dirty="0">
                          <a:latin typeface="Cambria Math" panose="02040503050406030204" pitchFamily="18" charset="0"/>
                        </a:rPr>
                        <m:t>))</m:t>
                      </m:r>
                    </m:oMath>
                  </a14:m>
                  <a:endParaRPr lang="en-US" sz="1200" dirty="0"/>
                </a:p>
              </p:txBody>
            </p:sp>
          </mc:Choice>
          <mc:Fallback xmlns="">
            <p:sp>
              <p:nvSpPr>
                <p:cNvPr id="41" name="TextBox 40">
                  <a:extLst>
                    <a:ext uri="{FF2B5EF4-FFF2-40B4-BE49-F238E27FC236}">
                      <a16:creationId xmlns:a16="http://schemas.microsoft.com/office/drawing/2014/main" id="{00E32F98-1311-1226-E498-E16C3E44F016}"/>
                    </a:ext>
                  </a:extLst>
                </p:cNvPr>
                <p:cNvSpPr txBox="1">
                  <a:spLocks noRot="1" noChangeAspect="1" noMove="1" noResize="1" noEditPoints="1" noAdjustHandles="1" noChangeArrowheads="1" noChangeShapeType="1" noTextEdit="1"/>
                </p:cNvSpPr>
                <p:nvPr/>
              </p:nvSpPr>
              <p:spPr>
                <a:xfrm>
                  <a:off x="5185483" y="2104620"/>
                  <a:ext cx="811473" cy="207749"/>
                </a:xfrm>
                <a:prstGeom prst="rect">
                  <a:avLst/>
                </a:prstGeom>
                <a:blipFill>
                  <a:blip r:embed="rId20"/>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830AA17-BB47-1C32-003D-25730AA1A891}"/>
                    </a:ext>
                  </a:extLst>
                </p:cNvPr>
                <p:cNvSpPr txBox="1"/>
                <p:nvPr/>
              </p:nvSpPr>
              <p:spPr>
                <a:xfrm>
                  <a:off x="4574478" y="2494447"/>
                  <a:ext cx="811473" cy="207749"/>
                </a:xfrm>
                <a:prstGeom prst="rect">
                  <a:avLst/>
                </a:prstGeom>
                <a:solidFill>
                  <a:schemeClr val="accent5">
                    <a:lumMod val="40000"/>
                    <a:lumOff val="60000"/>
                  </a:schemeClr>
                </a:solidFill>
              </p:spPr>
              <p:txBody>
                <a:bodyPr wrap="square" rtlCol="0">
                  <a:spAutoFit/>
                </a:bodyPr>
                <a:lstStyle/>
                <a:p>
                  <a:r>
                    <a:rPr lang="en-US" sz="1200" dirty="0"/>
                    <a:t>neg</a:t>
                  </a:r>
                  <a14:m>
                    <m:oMath xmlns:m="http://schemas.openxmlformats.org/officeDocument/2006/math">
                      <m:r>
                        <a:rPr lang="en-US" sz="1200" i="1">
                          <a:latin typeface="Cambria Math" panose="02040503050406030204" pitchFamily="18" charset="0"/>
                        </a:rPr>
                        <m:t>(</m:t>
                      </m:r>
                    </m:oMath>
                  </a14:m>
                  <a:r>
                    <a:rPr lang="en-US" sz="1200" dirty="0"/>
                    <a:t>not(</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oMath>
                  </a14:m>
                  <a:endParaRPr lang="en-US" sz="1200" dirty="0"/>
                </a:p>
              </p:txBody>
            </p:sp>
          </mc:Choice>
          <mc:Fallback xmlns="">
            <p:sp>
              <p:nvSpPr>
                <p:cNvPr id="43" name="TextBox 42">
                  <a:extLst>
                    <a:ext uri="{FF2B5EF4-FFF2-40B4-BE49-F238E27FC236}">
                      <a16:creationId xmlns:a16="http://schemas.microsoft.com/office/drawing/2014/main" id="{4830AA17-BB47-1C32-003D-25730AA1A891}"/>
                    </a:ext>
                  </a:extLst>
                </p:cNvPr>
                <p:cNvSpPr txBox="1">
                  <a:spLocks noRot="1" noChangeAspect="1" noMove="1" noResize="1" noEditPoints="1" noAdjustHandles="1" noChangeArrowheads="1" noChangeShapeType="1" noTextEdit="1"/>
                </p:cNvSpPr>
                <p:nvPr/>
              </p:nvSpPr>
              <p:spPr>
                <a:xfrm>
                  <a:off x="4574478" y="2494447"/>
                  <a:ext cx="811473" cy="207749"/>
                </a:xfrm>
                <a:prstGeom prst="rect">
                  <a:avLst/>
                </a:prstGeom>
                <a:blipFill>
                  <a:blip r:embed="rId21"/>
                  <a:stretch>
                    <a:fillRect b="-13043"/>
                  </a:stretch>
                </a:blipFill>
              </p:spPr>
              <p:txBody>
                <a:bodyPr/>
                <a:lstStyle/>
                <a:p>
                  <a:r>
                    <a:rPr lang="en-US">
                      <a:noFill/>
                    </a:rPr>
                    <a:t> </a:t>
                  </a:r>
                </a:p>
              </p:txBody>
            </p:sp>
          </mc:Fallback>
        </mc:AlternateContent>
      </p:grpSp>
    </p:spTree>
    <p:extLst>
      <p:ext uri="{BB962C8B-B14F-4D97-AF65-F5344CB8AC3E}">
        <p14:creationId xmlns:p14="http://schemas.microsoft.com/office/powerpoint/2010/main" val="13237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38AA5AB-9414-4DCE-32A2-E807EC78B41C}"/>
              </a:ext>
            </a:extLst>
          </p:cNvPr>
          <p:cNvGrpSpPr/>
          <p:nvPr/>
        </p:nvGrpSpPr>
        <p:grpSpPr>
          <a:xfrm>
            <a:off x="1364412" y="3103095"/>
            <a:ext cx="2645361" cy="1640152"/>
            <a:chOff x="1880824" y="2368834"/>
            <a:chExt cx="1984021" cy="1230114"/>
          </a:xfrm>
        </p:grpSpPr>
        <p:sp>
          <p:nvSpPr>
            <p:cNvPr id="46" name="Oval 45">
              <a:extLst>
                <a:ext uri="{FF2B5EF4-FFF2-40B4-BE49-F238E27FC236}">
                  <a16:creationId xmlns:a16="http://schemas.microsoft.com/office/drawing/2014/main" id="{ACE1C76A-1124-04C8-22FD-22F66158FE7C}"/>
                </a:ext>
              </a:extLst>
            </p:cNvPr>
            <p:cNvSpPr/>
            <p:nvPr/>
          </p:nvSpPr>
          <p:spPr>
            <a:xfrm>
              <a:off x="2456325" y="3019930"/>
              <a:ext cx="1408520" cy="5790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47" name="Group 46">
              <a:extLst>
                <a:ext uri="{FF2B5EF4-FFF2-40B4-BE49-F238E27FC236}">
                  <a16:creationId xmlns:a16="http://schemas.microsoft.com/office/drawing/2014/main" id="{10D73E52-BDA4-4D12-1A6B-0039AC229EFC}"/>
                </a:ext>
              </a:extLst>
            </p:cNvPr>
            <p:cNvGrpSpPr/>
            <p:nvPr/>
          </p:nvGrpSpPr>
          <p:grpSpPr>
            <a:xfrm>
              <a:off x="1880824" y="2368834"/>
              <a:ext cx="1112242" cy="1218007"/>
              <a:chOff x="1391554" y="1819273"/>
              <a:chExt cx="1112242" cy="1218007"/>
            </a:xfrm>
          </p:grpSpPr>
          <p:cxnSp>
            <p:nvCxnSpPr>
              <p:cNvPr id="48" name="Straight Connector 47">
                <a:extLst>
                  <a:ext uri="{FF2B5EF4-FFF2-40B4-BE49-F238E27FC236}">
                    <a16:creationId xmlns:a16="http://schemas.microsoft.com/office/drawing/2014/main" id="{A7415185-902A-A895-9E87-1CABFBB0E517}"/>
                  </a:ext>
                </a:extLst>
              </p:cNvPr>
              <p:cNvCxnSpPr>
                <a:cxnSpLocks/>
              </p:cNvCxnSpPr>
              <p:nvPr/>
            </p:nvCxnSpPr>
            <p:spPr>
              <a:xfrm flipH="1">
                <a:off x="1504700" y="2172526"/>
                <a:ext cx="235177" cy="257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ED56CE-4B92-8580-1632-52A7A20C3441}"/>
                  </a:ext>
                </a:extLst>
              </p:cNvPr>
              <p:cNvCxnSpPr>
                <a:cxnSpLocks/>
              </p:cNvCxnSpPr>
              <p:nvPr/>
            </p:nvCxnSpPr>
            <p:spPr>
              <a:xfrm>
                <a:off x="2219992" y="2168493"/>
                <a:ext cx="283804" cy="276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51192A6-F9E5-E2D6-11FF-B809BE43FD15}"/>
                      </a:ext>
                    </a:extLst>
                  </p:cNvPr>
                  <p:cNvSpPr txBox="1"/>
                  <p:nvPr/>
                </p:nvSpPr>
                <p:spPr>
                  <a:xfrm>
                    <a:off x="1687207" y="1819273"/>
                    <a:ext cx="603772" cy="454019"/>
                  </a:xfrm>
                  <a:prstGeom prst="rect">
                    <a:avLst/>
                  </a:prstGeom>
                  <a:noFill/>
                </p:spPr>
                <p:txBody>
                  <a:bodyPr wrap="none" rtlCol="0">
                    <a:spAutoFit/>
                  </a:bodyPr>
                  <a:lstStyle/>
                  <a:p>
                    <a:pPr defTabSz="652256">
                      <a:spcAft>
                        <a:spcPts val="800"/>
                      </a:spcAft>
                    </a:pPr>
                    <a14:m>
                      <m:oMathPara xmlns:m="http://schemas.openxmlformats.org/officeDocument/2006/math">
                        <m:oMathParaPr>
                          <m:jc m:val="centerGroup"/>
                        </m:oMathParaPr>
                        <m:oMath xmlns:m="http://schemas.openxmlformats.org/officeDocument/2006/math">
                          <m:r>
                            <a:rPr lang="en-US" sz="2667" b="1">
                              <a:solidFill>
                                <a:schemeClr val="accent2"/>
                              </a:solidFill>
                              <a:latin typeface="Cambria Math" panose="02040503050406030204" pitchFamily="18" charset="0"/>
                            </a:rPr>
                            <m:t>𝐱𝐨𝐫</m:t>
                          </m:r>
                        </m:oMath>
                      </m:oMathPara>
                    </a14:m>
                    <a:endParaRPr lang="en-US" sz="2667" dirty="0"/>
                  </a:p>
                </p:txBody>
              </p:sp>
            </mc:Choice>
            <mc:Fallback xmlns="">
              <p:sp>
                <p:nvSpPr>
                  <p:cNvPr id="50" name="TextBox 49">
                    <a:extLst>
                      <a:ext uri="{FF2B5EF4-FFF2-40B4-BE49-F238E27FC236}">
                        <a16:creationId xmlns:a16="http://schemas.microsoft.com/office/drawing/2014/main" id="{A51192A6-F9E5-E2D6-11FF-B809BE43FD15}"/>
                      </a:ext>
                    </a:extLst>
                  </p:cNvPr>
                  <p:cNvSpPr txBox="1">
                    <a:spLocks noRot="1" noChangeAspect="1" noMove="1" noResize="1" noEditPoints="1" noAdjustHandles="1" noChangeArrowheads="1" noChangeShapeType="1" noTextEdit="1"/>
                  </p:cNvSpPr>
                  <p:nvPr/>
                </p:nvSpPr>
                <p:spPr>
                  <a:xfrm>
                    <a:off x="1687207" y="1819273"/>
                    <a:ext cx="603772" cy="4540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4AE197C-79FB-0AA5-D2CE-C2CF296CFDA6}"/>
                      </a:ext>
                    </a:extLst>
                  </p:cNvPr>
                  <p:cNvSpPr txBox="1"/>
                  <p:nvPr/>
                </p:nvSpPr>
                <p:spPr>
                  <a:xfrm>
                    <a:off x="1391554" y="2565132"/>
                    <a:ext cx="214001" cy="472148"/>
                  </a:xfrm>
                  <a:prstGeom prst="rect">
                    <a:avLst/>
                  </a:prstGeom>
                  <a:noFill/>
                </p:spPr>
                <p:txBody>
                  <a:bodyPr wrap="none" lIns="0" tIns="0" rIns="0" bIns="0" rtlCol="0">
                    <a:spAutoFit/>
                  </a:bodyPr>
                  <a:lstStyle/>
                  <a:p>
                    <a:pPr defTabSz="652256">
                      <a:spcAft>
                        <a:spcPts val="800"/>
                      </a:spcAft>
                    </a:pPr>
                    <a14:m>
                      <m:oMathPara xmlns:m="http://schemas.openxmlformats.org/officeDocument/2006/math">
                        <m:oMathParaPr>
                          <m:jc m:val="centerGroup"/>
                        </m:oMathParaPr>
                        <m:oMath xmlns:m="http://schemas.openxmlformats.org/officeDocument/2006/math">
                          <m:r>
                            <a:rPr lang="en-US" sz="3424" i="1">
                              <a:solidFill>
                                <a:schemeClr val="accent2"/>
                              </a:solidFill>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E4AE197C-79FB-0AA5-D2CE-C2CF296CFDA6}"/>
                      </a:ext>
                    </a:extLst>
                  </p:cNvPr>
                  <p:cNvSpPr txBox="1">
                    <a:spLocks noRot="1" noChangeAspect="1" noMove="1" noResize="1" noEditPoints="1" noAdjustHandles="1" noChangeArrowheads="1" noChangeShapeType="1" noTextEdit="1"/>
                  </p:cNvSpPr>
                  <p:nvPr/>
                </p:nvSpPr>
                <p:spPr>
                  <a:xfrm>
                    <a:off x="1391554" y="2565132"/>
                    <a:ext cx="214001" cy="472148"/>
                  </a:xfrm>
                  <a:prstGeom prst="rect">
                    <a:avLst/>
                  </a:prstGeom>
                  <a:blipFill>
                    <a:blip r:embed="rId3"/>
                    <a:stretch>
                      <a:fillRect l="-33333" r="-29167"/>
                    </a:stretch>
                  </a:blipFill>
                </p:spPr>
                <p:txBody>
                  <a:bodyPr/>
                  <a:lstStyle/>
                  <a:p>
                    <a:r>
                      <a:rPr lang="en-US">
                        <a:noFill/>
                      </a:rPr>
                      <a:t> </a:t>
                    </a:r>
                  </a:p>
                </p:txBody>
              </p:sp>
            </mc:Fallback>
          </mc:AlternateContent>
        </p:grpSp>
      </p:grpSp>
      <p:grpSp>
        <p:nvGrpSpPr>
          <p:cNvPr id="40" name="Group 39">
            <a:extLst>
              <a:ext uri="{FF2B5EF4-FFF2-40B4-BE49-F238E27FC236}">
                <a16:creationId xmlns:a16="http://schemas.microsoft.com/office/drawing/2014/main" id="{7A8C2725-D4A8-BE18-5E1F-6CCDFAC61DA6}"/>
              </a:ext>
            </a:extLst>
          </p:cNvPr>
          <p:cNvGrpSpPr/>
          <p:nvPr/>
        </p:nvGrpSpPr>
        <p:grpSpPr>
          <a:xfrm>
            <a:off x="5768442" y="3071770"/>
            <a:ext cx="2476057" cy="1655378"/>
            <a:chOff x="1307737" y="2368834"/>
            <a:chExt cx="1857043" cy="1241533"/>
          </a:xfrm>
        </p:grpSpPr>
        <p:sp>
          <p:nvSpPr>
            <p:cNvPr id="35" name="Oval 34">
              <a:extLst>
                <a:ext uri="{FF2B5EF4-FFF2-40B4-BE49-F238E27FC236}">
                  <a16:creationId xmlns:a16="http://schemas.microsoft.com/office/drawing/2014/main" id="{86A6F467-DA3A-238F-7EF8-64E9C78E5593}"/>
                </a:ext>
              </a:extLst>
            </p:cNvPr>
            <p:cNvSpPr/>
            <p:nvPr/>
          </p:nvSpPr>
          <p:spPr>
            <a:xfrm>
              <a:off x="1307737" y="3031349"/>
              <a:ext cx="1408520" cy="5790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9" name="Group 18">
              <a:extLst>
                <a:ext uri="{FF2B5EF4-FFF2-40B4-BE49-F238E27FC236}">
                  <a16:creationId xmlns:a16="http://schemas.microsoft.com/office/drawing/2014/main" id="{5F04EABE-2F2A-5024-7500-E943C448E2C6}"/>
                </a:ext>
              </a:extLst>
            </p:cNvPr>
            <p:cNvGrpSpPr/>
            <p:nvPr/>
          </p:nvGrpSpPr>
          <p:grpSpPr>
            <a:xfrm>
              <a:off x="1993970" y="2368834"/>
              <a:ext cx="1170810" cy="1225607"/>
              <a:chOff x="1504700" y="1819273"/>
              <a:chExt cx="1170810" cy="1225607"/>
            </a:xfrm>
          </p:grpSpPr>
          <p:cxnSp>
            <p:nvCxnSpPr>
              <p:cNvPr id="2" name="Straight Connector 1">
                <a:extLst>
                  <a:ext uri="{FF2B5EF4-FFF2-40B4-BE49-F238E27FC236}">
                    <a16:creationId xmlns:a16="http://schemas.microsoft.com/office/drawing/2014/main" id="{3F73D076-7ED9-EC4D-D5AE-C7E1E602FAD6}"/>
                  </a:ext>
                </a:extLst>
              </p:cNvPr>
              <p:cNvCxnSpPr>
                <a:cxnSpLocks/>
              </p:cNvCxnSpPr>
              <p:nvPr/>
            </p:nvCxnSpPr>
            <p:spPr>
              <a:xfrm flipH="1">
                <a:off x="1504700" y="2172526"/>
                <a:ext cx="235177" cy="257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F02889-1BB3-AFA8-3EC0-D1D40E04DFAE}"/>
                  </a:ext>
                </a:extLst>
              </p:cNvPr>
              <p:cNvCxnSpPr>
                <a:cxnSpLocks/>
              </p:cNvCxnSpPr>
              <p:nvPr/>
            </p:nvCxnSpPr>
            <p:spPr>
              <a:xfrm>
                <a:off x="2219992" y="2168493"/>
                <a:ext cx="283804" cy="276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101510-AAFA-FBF0-882D-F952F734D1ED}"/>
                      </a:ext>
                    </a:extLst>
                  </p:cNvPr>
                  <p:cNvSpPr txBox="1"/>
                  <p:nvPr/>
                </p:nvSpPr>
                <p:spPr>
                  <a:xfrm>
                    <a:off x="1678063" y="1819273"/>
                    <a:ext cx="603772" cy="454019"/>
                  </a:xfrm>
                  <a:prstGeom prst="rect">
                    <a:avLst/>
                  </a:prstGeom>
                  <a:noFill/>
                </p:spPr>
                <p:txBody>
                  <a:bodyPr wrap="none" rtlCol="0">
                    <a:spAutoFit/>
                  </a:bodyPr>
                  <a:lstStyle/>
                  <a:p>
                    <a:pPr defTabSz="652256">
                      <a:spcAft>
                        <a:spcPts val="800"/>
                      </a:spcAft>
                    </a:pPr>
                    <a14:m>
                      <m:oMathPara xmlns:m="http://schemas.openxmlformats.org/officeDocument/2006/math">
                        <m:oMathParaPr>
                          <m:jc m:val="centerGroup"/>
                        </m:oMathParaPr>
                        <m:oMath xmlns:m="http://schemas.openxmlformats.org/officeDocument/2006/math">
                          <m:r>
                            <a:rPr lang="en-US" sz="2667" b="1">
                              <a:solidFill>
                                <a:schemeClr val="accent2"/>
                              </a:solidFill>
                              <a:latin typeface="Cambria Math" panose="02040503050406030204" pitchFamily="18" charset="0"/>
                            </a:rPr>
                            <m:t>𝐱𝐨𝐫</m:t>
                          </m:r>
                        </m:oMath>
                      </m:oMathPara>
                    </a14:m>
                    <a:endParaRPr lang="en-US" sz="2667" dirty="0"/>
                  </a:p>
                </p:txBody>
              </p:sp>
            </mc:Choice>
            <mc:Fallback xmlns="">
              <p:sp>
                <p:nvSpPr>
                  <p:cNvPr id="4" name="TextBox 3">
                    <a:extLst>
                      <a:ext uri="{FF2B5EF4-FFF2-40B4-BE49-F238E27FC236}">
                        <a16:creationId xmlns:a16="http://schemas.microsoft.com/office/drawing/2014/main" id="{B0101510-AAFA-FBF0-882D-F952F734D1ED}"/>
                      </a:ext>
                    </a:extLst>
                  </p:cNvPr>
                  <p:cNvSpPr txBox="1">
                    <a:spLocks noRot="1" noChangeAspect="1" noMove="1" noResize="1" noEditPoints="1" noAdjustHandles="1" noChangeArrowheads="1" noChangeShapeType="1" noTextEdit="1"/>
                  </p:cNvSpPr>
                  <p:nvPr/>
                </p:nvSpPr>
                <p:spPr>
                  <a:xfrm>
                    <a:off x="1678063" y="1819273"/>
                    <a:ext cx="603772" cy="4540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2FD1EC9-3AB1-FD2E-56B1-4BF5714E4E62}"/>
                      </a:ext>
                    </a:extLst>
                  </p:cNvPr>
                  <p:cNvSpPr txBox="1"/>
                  <p:nvPr/>
                </p:nvSpPr>
                <p:spPr>
                  <a:xfrm>
                    <a:off x="2461509" y="2572732"/>
                    <a:ext cx="214001" cy="472148"/>
                  </a:xfrm>
                  <a:prstGeom prst="rect">
                    <a:avLst/>
                  </a:prstGeom>
                  <a:noFill/>
                </p:spPr>
                <p:txBody>
                  <a:bodyPr wrap="none" lIns="0" tIns="0" rIns="0" bIns="0" rtlCol="0">
                    <a:spAutoFit/>
                  </a:bodyPr>
                  <a:lstStyle/>
                  <a:p>
                    <a:pPr defTabSz="652256">
                      <a:spcAft>
                        <a:spcPts val="800"/>
                      </a:spcAft>
                    </a:pPr>
                    <a14:m>
                      <m:oMathPara xmlns:m="http://schemas.openxmlformats.org/officeDocument/2006/math">
                        <m:oMathParaPr>
                          <m:jc m:val="centerGroup"/>
                        </m:oMathParaPr>
                        <m:oMath xmlns:m="http://schemas.openxmlformats.org/officeDocument/2006/math">
                          <m:r>
                            <a:rPr lang="en-US" sz="3424" i="1">
                              <a:solidFill>
                                <a:schemeClr val="accent2"/>
                              </a:solidFill>
                              <a:latin typeface="Cambria Math" panose="02040503050406030204" pitchFamily="18" charset="0"/>
                            </a:rPr>
                            <m:t>?</m:t>
                          </m:r>
                        </m:oMath>
                      </m:oMathPara>
                    </a14:m>
                    <a:endParaRPr lang="en-US" sz="2400" dirty="0"/>
                  </a:p>
                </p:txBody>
              </p:sp>
            </mc:Choice>
            <mc:Fallback xmlns="">
              <p:sp>
                <p:nvSpPr>
                  <p:cNvPr id="18" name="TextBox 17">
                    <a:extLst>
                      <a:ext uri="{FF2B5EF4-FFF2-40B4-BE49-F238E27FC236}">
                        <a16:creationId xmlns:a16="http://schemas.microsoft.com/office/drawing/2014/main" id="{92FD1EC9-3AB1-FD2E-56B1-4BF5714E4E62}"/>
                      </a:ext>
                    </a:extLst>
                  </p:cNvPr>
                  <p:cNvSpPr txBox="1">
                    <a:spLocks noRot="1" noChangeAspect="1" noMove="1" noResize="1" noEditPoints="1" noAdjustHandles="1" noChangeArrowheads="1" noChangeShapeType="1" noTextEdit="1"/>
                  </p:cNvSpPr>
                  <p:nvPr/>
                </p:nvSpPr>
                <p:spPr>
                  <a:xfrm>
                    <a:off x="2461509" y="2572732"/>
                    <a:ext cx="214001" cy="472148"/>
                  </a:xfrm>
                  <a:prstGeom prst="rect">
                    <a:avLst/>
                  </a:prstGeom>
                  <a:blipFill>
                    <a:blip r:embed="rId5"/>
                    <a:stretch>
                      <a:fillRect l="-34783" r="-39130"/>
                    </a:stretch>
                  </a:blipFill>
                </p:spPr>
                <p:txBody>
                  <a:bodyPr/>
                  <a:lstStyle/>
                  <a:p>
                    <a:r>
                      <a:rPr lang="en-US">
                        <a:noFill/>
                      </a:rPr>
                      <a:t> </a:t>
                    </a:r>
                  </a:p>
                </p:txBody>
              </p:sp>
            </mc:Fallback>
          </mc:AlternateContent>
        </p:grpSp>
      </p:grpSp>
      <p:cxnSp>
        <p:nvCxnSpPr>
          <p:cNvPr id="5" name="Straight Arrow Connector 4">
            <a:extLst>
              <a:ext uri="{FF2B5EF4-FFF2-40B4-BE49-F238E27FC236}">
                <a16:creationId xmlns:a16="http://schemas.microsoft.com/office/drawing/2014/main" id="{4B3A72D6-6C61-A314-D415-5EC689173F4D}"/>
              </a:ext>
            </a:extLst>
          </p:cNvPr>
          <p:cNvCxnSpPr>
            <a:cxnSpLocks/>
          </p:cNvCxnSpPr>
          <p:nvPr/>
        </p:nvCxnSpPr>
        <p:spPr>
          <a:xfrm>
            <a:off x="1209823" y="5918821"/>
            <a:ext cx="9678573" cy="5996"/>
          </a:xfrm>
          <a:prstGeom prst="straightConnector1">
            <a:avLst/>
          </a:prstGeom>
          <a:ln w="76200">
            <a:tailEnd type="triangle" w="sm"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1AB6BF-BAB8-A00A-FBC1-6684030EBAEB}"/>
              </a:ext>
            </a:extLst>
          </p:cNvPr>
          <p:cNvGrpSpPr/>
          <p:nvPr/>
        </p:nvGrpSpPr>
        <p:grpSpPr>
          <a:xfrm>
            <a:off x="1307069" y="5491069"/>
            <a:ext cx="298971" cy="481715"/>
            <a:chOff x="1307069" y="5491069"/>
            <a:chExt cx="298971" cy="481715"/>
          </a:xfrm>
        </p:grpSpPr>
        <p:sp>
          <p:nvSpPr>
            <p:cNvPr id="6" name="Connector 5">
              <a:extLst>
                <a:ext uri="{FF2B5EF4-FFF2-40B4-BE49-F238E27FC236}">
                  <a16:creationId xmlns:a16="http://schemas.microsoft.com/office/drawing/2014/main" id="{F3CF5DE9-328C-E38D-7652-C30C14DBAC10}"/>
                </a:ext>
              </a:extLst>
            </p:cNvPr>
            <p:cNvSpPr/>
            <p:nvPr/>
          </p:nvSpPr>
          <p:spPr>
            <a:xfrm>
              <a:off x="1415691" y="5865637"/>
              <a:ext cx="109728" cy="1071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Droid Serif" panose="02020600060500020200" pitchFamily="18" charset="0"/>
                <a:ea typeface="Droid Serif" panose="02020600060500020200" pitchFamily="18" charset="0"/>
                <a:cs typeface="Droid Serif" panose="02020600060500020200"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492FFAE-F66C-949A-698B-622EFC1A3395}"/>
                    </a:ext>
                  </a:extLst>
                </p:cNvPr>
                <p:cNvSpPr txBox="1"/>
                <p:nvPr/>
              </p:nvSpPr>
              <p:spPr>
                <a:xfrm>
                  <a:off x="1307069" y="5491069"/>
                  <a:ext cx="298971" cy="300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1" i="1">
                            <a:latin typeface="Cambria Math" panose="02040503050406030204" pitchFamily="18" charset="0"/>
                          </a:rPr>
                          <m:t>1</m:t>
                        </m:r>
                      </m:oMath>
                    </m:oMathPara>
                  </a14:m>
                  <a:endParaRPr lang="en-US" sz="1351"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10" name="TextBox 9">
                  <a:extLst>
                    <a:ext uri="{FF2B5EF4-FFF2-40B4-BE49-F238E27FC236}">
                      <a16:creationId xmlns:a16="http://schemas.microsoft.com/office/drawing/2014/main" id="{1492FFAE-F66C-949A-698B-622EFC1A3395}"/>
                    </a:ext>
                  </a:extLst>
                </p:cNvPr>
                <p:cNvSpPr txBox="1">
                  <a:spLocks noRot="1" noChangeAspect="1" noMove="1" noResize="1" noEditPoints="1" noAdjustHandles="1" noChangeArrowheads="1" noChangeShapeType="1" noTextEdit="1"/>
                </p:cNvSpPr>
                <p:nvPr/>
              </p:nvSpPr>
              <p:spPr>
                <a:xfrm>
                  <a:off x="1307069" y="5491069"/>
                  <a:ext cx="298971" cy="300210"/>
                </a:xfrm>
                <a:prstGeom prst="rect">
                  <a:avLst/>
                </a:prstGeom>
                <a:blipFill>
                  <a:blip r:embed="rId6"/>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824783A1-815F-7E43-6A0C-EEB710386426}"/>
              </a:ext>
            </a:extLst>
          </p:cNvPr>
          <p:cNvGrpSpPr/>
          <p:nvPr/>
        </p:nvGrpSpPr>
        <p:grpSpPr>
          <a:xfrm>
            <a:off x="1644577" y="5477249"/>
            <a:ext cx="298971" cy="495147"/>
            <a:chOff x="1644576" y="5477250"/>
            <a:chExt cx="298971" cy="495146"/>
          </a:xfrm>
        </p:grpSpPr>
        <p:sp>
          <p:nvSpPr>
            <p:cNvPr id="7" name="Connector 6">
              <a:extLst>
                <a:ext uri="{FF2B5EF4-FFF2-40B4-BE49-F238E27FC236}">
                  <a16:creationId xmlns:a16="http://schemas.microsoft.com/office/drawing/2014/main" id="{64F05719-2F4F-CD13-DE25-9C6A91E44CE4}"/>
                </a:ext>
              </a:extLst>
            </p:cNvPr>
            <p:cNvSpPr/>
            <p:nvPr/>
          </p:nvSpPr>
          <p:spPr>
            <a:xfrm>
              <a:off x="1743648" y="5865249"/>
              <a:ext cx="109728" cy="1071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Droid Serif" panose="02020600060500020200" pitchFamily="18" charset="0"/>
                <a:ea typeface="Droid Serif" panose="02020600060500020200" pitchFamily="18" charset="0"/>
                <a:cs typeface="Droid Serif" panose="02020600060500020200"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18C37A-8C31-FADA-A9A3-1D2345E36D5B}"/>
                    </a:ext>
                  </a:extLst>
                </p:cNvPr>
                <p:cNvSpPr txBox="1"/>
                <p:nvPr/>
              </p:nvSpPr>
              <p:spPr>
                <a:xfrm>
                  <a:off x="1644576" y="5477250"/>
                  <a:ext cx="298971" cy="3002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1" i="1">
                            <a:latin typeface="Cambria Math" panose="02040503050406030204" pitchFamily="18" charset="0"/>
                          </a:rPr>
                          <m:t>𝑥</m:t>
                        </m:r>
                      </m:oMath>
                    </m:oMathPara>
                  </a14:m>
                  <a:endParaRPr lang="en-US" sz="1351"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11" name="TextBox 10">
                  <a:extLst>
                    <a:ext uri="{FF2B5EF4-FFF2-40B4-BE49-F238E27FC236}">
                      <a16:creationId xmlns:a16="http://schemas.microsoft.com/office/drawing/2014/main" id="{D118C37A-8C31-FADA-A9A3-1D2345E36D5B}"/>
                    </a:ext>
                  </a:extLst>
                </p:cNvPr>
                <p:cNvSpPr txBox="1">
                  <a:spLocks noRot="1" noChangeAspect="1" noMove="1" noResize="1" noEditPoints="1" noAdjustHandles="1" noChangeArrowheads="1" noChangeShapeType="1" noTextEdit="1"/>
                </p:cNvSpPr>
                <p:nvPr/>
              </p:nvSpPr>
              <p:spPr>
                <a:xfrm>
                  <a:off x="1644576" y="5477250"/>
                  <a:ext cx="298971" cy="300209"/>
                </a:xfrm>
                <a:prstGeom prst="rect">
                  <a:avLst/>
                </a:prstGeom>
                <a:blipFill>
                  <a:blip r:embed="rId7"/>
                  <a:stretch>
                    <a:fillRect/>
                  </a:stretch>
                </a:blipFill>
              </p:spPr>
              <p:txBody>
                <a:bodyPr/>
                <a:lstStyle/>
                <a:p>
                  <a:r>
                    <a:rPr lang="en-US">
                      <a:noFill/>
                    </a:rPr>
                    <a:t> </a:t>
                  </a:r>
                </a:p>
              </p:txBody>
            </p:sp>
          </mc:Fallback>
        </mc:AlternateContent>
      </p:grpSp>
      <p:sp>
        <p:nvSpPr>
          <p:cNvPr id="8" name="Connector 7">
            <a:extLst>
              <a:ext uri="{FF2B5EF4-FFF2-40B4-BE49-F238E27FC236}">
                <a16:creationId xmlns:a16="http://schemas.microsoft.com/office/drawing/2014/main" id="{BEF8AE21-0918-CF8F-4624-32ACA6ECCB23}"/>
              </a:ext>
            </a:extLst>
          </p:cNvPr>
          <p:cNvSpPr/>
          <p:nvPr/>
        </p:nvSpPr>
        <p:spPr>
          <a:xfrm>
            <a:off x="4306311" y="5865248"/>
            <a:ext cx="109728" cy="1071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Droid Serif" panose="02020600060500020200" pitchFamily="18" charset="0"/>
              <a:ea typeface="Droid Serif" panose="02020600060500020200" pitchFamily="18" charset="0"/>
              <a:cs typeface="Droid Serif" panose="02020600060500020200" pitchFamily="18" charset="0"/>
            </a:endParaRPr>
          </a:p>
        </p:txBody>
      </p:sp>
      <p:sp>
        <p:nvSpPr>
          <p:cNvPr id="15" name="TextBox 14">
            <a:extLst>
              <a:ext uri="{FF2B5EF4-FFF2-40B4-BE49-F238E27FC236}">
                <a16:creationId xmlns:a16="http://schemas.microsoft.com/office/drawing/2014/main" id="{0C4F1F89-AB2B-D8CE-58F7-2F17E9FC1E4E}"/>
              </a:ext>
            </a:extLst>
          </p:cNvPr>
          <p:cNvSpPr txBox="1"/>
          <p:nvPr/>
        </p:nvSpPr>
        <p:spPr>
          <a:xfrm>
            <a:off x="3864870" y="6063395"/>
            <a:ext cx="1135417" cy="307777"/>
          </a:xfrm>
          <a:prstGeom prst="rect">
            <a:avLst/>
          </a:prstGeom>
          <a:noFill/>
        </p:spPr>
        <p:txBody>
          <a:bodyPr wrap="square" rtlCol="0">
            <a:spAutoFit/>
          </a:bodyPr>
          <a:lstStyle/>
          <a:p>
            <a:r>
              <a:rPr lang="en-US" sz="1400" dirty="0">
                <a:solidFill>
                  <a:schemeClr val="accent5"/>
                </a:solidFill>
                <a:latin typeface="Droid Serif" panose="02020600060500020200" pitchFamily="18" charset="0"/>
                <a:ea typeface="Droid Serif" panose="02020600060500020200" pitchFamily="18" charset="0"/>
                <a:cs typeface="Droid Serif" panose="02020600060500020200" pitchFamily="18" charset="0"/>
              </a:rPr>
              <a:t>1264524th</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9E9C40C-9B24-41A8-A500-52D9394D3965}"/>
                  </a:ext>
                </a:extLst>
              </p:cNvPr>
              <p:cNvSpPr txBox="1"/>
              <p:nvPr/>
            </p:nvSpPr>
            <p:spPr>
              <a:xfrm>
                <a:off x="140359" y="5475563"/>
                <a:ext cx="888544" cy="300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1" b="1" i="1">
                          <a:latin typeface="Cambria Math" panose="02040503050406030204" pitchFamily="18" charset="0"/>
                          <a:ea typeface="Droid Serif" panose="02020600060500020200" pitchFamily="18" charset="0"/>
                          <a:cs typeface="Droid Serif" panose="02020600060500020200" pitchFamily="18" charset="0"/>
                        </a:rPr>
                        <m:t>𝑬</m:t>
                      </m:r>
                      <m:r>
                        <a:rPr lang="en-US" sz="1351" i="1">
                          <a:latin typeface="Cambria Math" panose="02040503050406030204" pitchFamily="18" charset="0"/>
                          <a:ea typeface="Droid Serif" panose="02020600060500020200" pitchFamily="18" charset="0"/>
                          <a:cs typeface="Droid Serif" panose="02020600060500020200" pitchFamily="18" charset="0"/>
                        </a:rPr>
                        <m:t>=</m:t>
                      </m:r>
                    </m:oMath>
                  </m:oMathPara>
                </a14:m>
                <a:endParaRPr lang="en-US" sz="1351"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16" name="TextBox 15">
                <a:extLst>
                  <a:ext uri="{FF2B5EF4-FFF2-40B4-BE49-F238E27FC236}">
                    <a16:creationId xmlns:a16="http://schemas.microsoft.com/office/drawing/2014/main" id="{B9E9C40C-9B24-41A8-A500-52D9394D3965}"/>
                  </a:ext>
                </a:extLst>
              </p:cNvPr>
              <p:cNvSpPr txBox="1">
                <a:spLocks noRot="1" noChangeAspect="1" noMove="1" noResize="1" noEditPoints="1" noAdjustHandles="1" noChangeArrowheads="1" noChangeShapeType="1" noTextEdit="1"/>
              </p:cNvSpPr>
              <p:nvPr/>
            </p:nvSpPr>
            <p:spPr>
              <a:xfrm>
                <a:off x="140359" y="5475563"/>
                <a:ext cx="888544" cy="300210"/>
              </a:xfrm>
              <a:prstGeom prst="rect">
                <a:avLst/>
              </a:prstGeom>
              <a:blipFill>
                <a:blip r:embed="rId8"/>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C163006-6711-AE4D-BD1B-74AEC47DAC96}"/>
              </a:ext>
            </a:extLst>
          </p:cNvPr>
          <p:cNvSpPr txBox="1"/>
          <p:nvPr/>
        </p:nvSpPr>
        <p:spPr>
          <a:xfrm>
            <a:off x="10891140" y="5491069"/>
            <a:ext cx="888544" cy="300210"/>
          </a:xfrm>
          <a:prstGeom prst="rect">
            <a:avLst/>
          </a:prstGeom>
          <a:noFill/>
        </p:spPr>
        <p:txBody>
          <a:bodyPr wrap="square" rtlCol="0">
            <a:spAutoFit/>
          </a:bodyPr>
          <a:lstStyle/>
          <a:p>
            <a:r>
              <a:rPr lang="en-US" sz="1351" dirty="0">
                <a:latin typeface="Droid Serif" panose="02020600060500020200" pitchFamily="18" charset="0"/>
                <a:ea typeface="Droid Serif" panose="02020600060500020200" pitchFamily="18" charset="0"/>
                <a:cs typeface="Droid Serif" panose="02020600060500020200" pitchFamily="18" charset="0"/>
              </a:rPr>
              <a:t>Larger</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F168C68-46C4-CA24-131B-F4259381124D}"/>
                  </a:ext>
                </a:extLst>
              </p:cNvPr>
              <p:cNvSpPr txBox="1"/>
              <p:nvPr/>
            </p:nvSpPr>
            <p:spPr>
              <a:xfrm>
                <a:off x="834164" y="636749"/>
                <a:ext cx="10364104" cy="1377172"/>
              </a:xfrm>
              <a:prstGeom prst="rect">
                <a:avLst/>
              </a:prstGeom>
              <a:noFill/>
            </p:spPr>
            <p:txBody>
              <a:bodyPr wrap="square" rtlCol="0">
                <a:spAutoFit/>
              </a:bodyPr>
              <a:lstStyle/>
              <a:p>
                <a:pPr>
                  <a:lnSpc>
                    <a:spcPct val="130000"/>
                  </a:lnSpc>
                </a:pPr>
                <a:r>
                  <a:rPr lang="en-US" sz="2200" b="1" i="1" dirty="0">
                    <a:latin typeface="Droid Serif" panose="02020600060500020200" pitchFamily="18" charset="0"/>
                    <a:ea typeface="Droid Serif" panose="02020600060500020200" pitchFamily="18" charset="0"/>
                    <a:cs typeface="Droid Serif" panose="02020600060500020200" pitchFamily="18" charset="0"/>
                  </a:rPr>
                  <a:t>Example (Hacker’s delight 19, difficulty 5): </a:t>
                </a:r>
                <a:r>
                  <a:rPr lang="en-US" sz="2200" dirty="0">
                    <a:latin typeface="Droid Serif" panose="02020600060500020200" pitchFamily="18" charset="0"/>
                    <a:ea typeface="Droid Serif" panose="02020600060500020200" pitchFamily="18" charset="0"/>
                    <a:cs typeface="Droid Serif" panose="02020600060500020200" pitchFamily="18" charset="0"/>
                  </a:rPr>
                  <a:t>Given a register </a:t>
                </a:r>
                <a14:m>
                  <m:oMath xmlns:m="http://schemas.openxmlformats.org/officeDocument/2006/math">
                    <m:r>
                      <a:rPr lang="en-US" sz="2200" i="1">
                        <a:latin typeface="Cambria Math" panose="02040503050406030204" pitchFamily="18" charset="0"/>
                        <a:ea typeface="Droid Serif" panose="02020600060500020200" pitchFamily="18" charset="0"/>
                        <a:cs typeface="Droid Serif" panose="02020600060500020200" pitchFamily="18" charset="0"/>
                      </a:rPr>
                      <m:t>𝑥</m:t>
                    </m:r>
                  </m:oMath>
                </a14:m>
                <a:r>
                  <a:rPr lang="en-US" sz="2200" dirty="0">
                    <a:latin typeface="Droid Serif" panose="02020600060500020200" pitchFamily="18" charset="0"/>
                    <a:ea typeface="Droid Serif" panose="02020600060500020200" pitchFamily="18" charset="0"/>
                    <a:cs typeface="Droid Serif" panose="02020600060500020200" pitchFamily="18" charset="0"/>
                  </a:rPr>
                  <a:t> with two fields A (indicated by mask </a:t>
                </a:r>
                <a14:m>
                  <m:oMath xmlns:m="http://schemas.openxmlformats.org/officeDocument/2006/math">
                    <m:r>
                      <a:rPr lang="en-US" sz="2200" i="1">
                        <a:latin typeface="Cambria Math" panose="02040503050406030204" pitchFamily="18" charset="0"/>
                        <a:ea typeface="Droid Serif" panose="02020600060500020200" pitchFamily="18" charset="0"/>
                        <a:cs typeface="Droid Serif" panose="02020600060500020200" pitchFamily="18" charset="0"/>
                      </a:rPr>
                      <m:t>𝑚</m:t>
                    </m:r>
                  </m:oMath>
                </a14:m>
                <a:r>
                  <a:rPr lang="en-US" sz="2200" dirty="0">
                    <a:latin typeface="Droid Serif" panose="02020600060500020200" pitchFamily="18" charset="0"/>
                    <a:ea typeface="Droid Serif" panose="02020600060500020200" pitchFamily="18" charset="0"/>
                    <a:cs typeface="Droid Serif" panose="02020600060500020200" pitchFamily="18" charset="0"/>
                  </a:rPr>
                  <a:t>) and B (indicated by distance </a:t>
                </a:r>
                <a14:m>
                  <m:oMath xmlns:m="http://schemas.openxmlformats.org/officeDocument/2006/math">
                    <m:r>
                      <a:rPr lang="en-US" sz="2200" i="1">
                        <a:latin typeface="Cambria Math" panose="02040503050406030204" pitchFamily="18" charset="0"/>
                        <a:ea typeface="Droid Serif" panose="02020600060500020200" pitchFamily="18" charset="0"/>
                        <a:cs typeface="Droid Serif" panose="02020600060500020200" pitchFamily="18" charset="0"/>
                      </a:rPr>
                      <m:t>𝑘</m:t>
                    </m:r>
                  </m:oMath>
                </a14:m>
                <a:r>
                  <a:rPr lang="en-US" sz="2200" dirty="0">
                    <a:latin typeface="Droid Serif" panose="02020600060500020200" pitchFamily="18" charset="0"/>
                    <a:ea typeface="Droid Serif" panose="02020600060500020200" pitchFamily="18" charset="0"/>
                    <a:cs typeface="Droid Serif" panose="02020600060500020200" pitchFamily="18" charset="0"/>
                  </a:rPr>
                  <a:t> from A), exchange A and B.</a:t>
                </a:r>
              </a:p>
              <a:p>
                <a:pPr marL="342891" indent="-342891">
                  <a:lnSpc>
                    <a:spcPct val="130000"/>
                  </a:lnSpc>
                  <a:buFont typeface="Arial" panose="020B0604020202020204" pitchFamily="34" charset="0"/>
                  <a:buChar char="•"/>
                </a:pPr>
                <a:r>
                  <a:rPr lang="en-US" sz="2200" dirty="0">
                    <a:latin typeface="Droid Serif" panose="02020600060500020200" pitchFamily="18" charset="0"/>
                    <a:ea typeface="Droid Serif" panose="02020600060500020200" pitchFamily="18" charset="0"/>
                    <a:cs typeface="Droid Serif" panose="02020600060500020200" pitchFamily="18" charset="0"/>
                  </a:rPr>
                  <a:t>E.g., </a:t>
                </a:r>
                <a14:m>
                  <m:oMath xmlns:m="http://schemas.openxmlformats.org/officeDocument/2006/math">
                    <m:r>
                      <a:rPr lang="en-US" sz="1351" i="1">
                        <a:latin typeface="Cambria Math" panose="02040503050406030204" pitchFamily="18" charset="0"/>
                        <a:ea typeface="Droid Serif" panose="02020600060500020200" pitchFamily="18" charset="0"/>
                        <a:cs typeface="Droid Serif" panose="02020600060500020200" pitchFamily="18" charset="0"/>
                      </a:rPr>
                      <m:t>𝑓</m:t>
                    </m:r>
                    <m:d>
                      <m:dPr>
                        <m:ctrlPr>
                          <a:rPr lang="en-US" sz="1351" i="1">
                            <a:latin typeface="Cambria Math" panose="02040503050406030204" pitchFamily="18" charset="0"/>
                            <a:ea typeface="Droid Serif" panose="02020600060500020200" pitchFamily="18" charset="0"/>
                            <a:cs typeface="Droid Serif" panose="02020600060500020200" pitchFamily="18" charset="0"/>
                          </a:rPr>
                        </m:ctrlPr>
                      </m:dPr>
                      <m:e>
                        <m:r>
                          <a:rPr lang="en-US" sz="1351">
                            <a:latin typeface="Cambria Math" panose="02040503050406030204" pitchFamily="18" charset="0"/>
                            <a:ea typeface="Droid Serif" panose="02020600060500020200" pitchFamily="18" charset="0"/>
                            <a:cs typeface="Droid Serif" panose="02020600060500020200" pitchFamily="18" charset="0"/>
                          </a:rPr>
                          <m:t>#</m:t>
                        </m:r>
                        <m:r>
                          <m:rPr>
                            <m:sty m:val="p"/>
                          </m:rPr>
                          <a:rPr lang="en-US" sz="1351">
                            <a:latin typeface="Cambria Math" panose="02040503050406030204" pitchFamily="18" charset="0"/>
                            <a:ea typeface="Droid Serif" panose="02020600060500020200" pitchFamily="18" charset="0"/>
                            <a:cs typeface="Droid Serif" panose="02020600060500020200" pitchFamily="18" charset="0"/>
                          </a:rPr>
                          <m:t>xAFB</m:t>
                        </m:r>
                        <m:r>
                          <a:rPr lang="en-US" sz="1351">
                            <a:latin typeface="Cambria Math" panose="02040503050406030204" pitchFamily="18" charset="0"/>
                            <a:ea typeface="Droid Serif" panose="02020600060500020200" pitchFamily="18" charset="0"/>
                            <a:cs typeface="Droid Serif" panose="02020600060500020200" pitchFamily="18" charset="0"/>
                          </a:rPr>
                          <m:t>1</m:t>
                        </m:r>
                        <m:r>
                          <a:rPr lang="en-US" sz="1351" i="1">
                            <a:latin typeface="Cambria Math" panose="02040503050406030204" pitchFamily="18" charset="0"/>
                            <a:ea typeface="Droid Serif" panose="02020600060500020200" pitchFamily="18" charset="0"/>
                            <a:cs typeface="Droid Serif" panose="02020600060500020200" pitchFamily="18" charset="0"/>
                          </a:rPr>
                          <m:t>, </m:t>
                        </m:r>
                        <m:r>
                          <a:rPr lang="en-US" sz="1351">
                            <a:latin typeface="Cambria Math" panose="02040503050406030204" pitchFamily="18" charset="0"/>
                            <a:ea typeface="Droid Serif" panose="02020600060500020200" pitchFamily="18" charset="0"/>
                            <a:cs typeface="Droid Serif" panose="02020600060500020200" pitchFamily="18" charset="0"/>
                          </a:rPr>
                          <m:t>#</m:t>
                        </m:r>
                        <m:r>
                          <m:rPr>
                            <m:sty m:val="p"/>
                          </m:rPr>
                          <a:rPr lang="en-US" sz="1351">
                            <a:latin typeface="Cambria Math" panose="02040503050406030204" pitchFamily="18" charset="0"/>
                            <a:ea typeface="Droid Serif" panose="02020600060500020200" pitchFamily="18" charset="0"/>
                            <a:cs typeface="Droid Serif" panose="02020600060500020200" pitchFamily="18" charset="0"/>
                          </a:rPr>
                          <m:t>xFF</m:t>
                        </m:r>
                        <m:r>
                          <a:rPr lang="en-US" sz="1351" i="1">
                            <a:latin typeface="Cambria Math" panose="02040503050406030204" pitchFamily="18" charset="0"/>
                            <a:ea typeface="Droid Serif" panose="02020600060500020200" pitchFamily="18" charset="0"/>
                            <a:cs typeface="Droid Serif" panose="02020600060500020200" pitchFamily="18" charset="0"/>
                          </a:rPr>
                          <m:t>,</m:t>
                        </m:r>
                        <m:r>
                          <a:rPr lang="en-US" sz="1351">
                            <a:latin typeface="Cambria Math" panose="02040503050406030204" pitchFamily="18" charset="0"/>
                            <a:ea typeface="Droid Serif" panose="02020600060500020200" pitchFamily="18" charset="0"/>
                            <a:cs typeface="Droid Serif" panose="02020600060500020200" pitchFamily="18" charset="0"/>
                          </a:rPr>
                          <m:t>#</m:t>
                        </m:r>
                        <m:r>
                          <m:rPr>
                            <m:sty m:val="p"/>
                          </m:rPr>
                          <a:rPr lang="en-US" sz="1351">
                            <a:latin typeface="Cambria Math" panose="02040503050406030204" pitchFamily="18" charset="0"/>
                            <a:ea typeface="Droid Serif" panose="02020600060500020200" pitchFamily="18" charset="0"/>
                            <a:cs typeface="Droid Serif" panose="02020600060500020200" pitchFamily="18" charset="0"/>
                          </a:rPr>
                          <m:t>x</m:t>
                        </m:r>
                        <m:r>
                          <a:rPr lang="en-US" sz="1351">
                            <a:latin typeface="Cambria Math" panose="02040503050406030204" pitchFamily="18" charset="0"/>
                            <a:ea typeface="Droid Serif" panose="02020600060500020200" pitchFamily="18" charset="0"/>
                            <a:cs typeface="Droid Serif" panose="02020600060500020200" pitchFamily="18" charset="0"/>
                          </a:rPr>
                          <m:t>08</m:t>
                        </m:r>
                      </m:e>
                    </m:d>
                    <m:r>
                      <a:rPr lang="en-US" sz="1351" i="1">
                        <a:latin typeface="Cambria Math" panose="02040503050406030204" pitchFamily="18" charset="0"/>
                        <a:ea typeface="Droid Serif" panose="02020600060500020200" pitchFamily="18" charset="0"/>
                        <a:cs typeface="Droid Serif" panose="02020600060500020200" pitchFamily="18" charset="0"/>
                      </a:rPr>
                      <m:t>=</m:t>
                    </m:r>
                    <m:r>
                      <a:rPr lang="en-US" sz="1351">
                        <a:latin typeface="Cambria Math" panose="02040503050406030204" pitchFamily="18" charset="0"/>
                        <a:ea typeface="Droid Serif" panose="02020600060500020200" pitchFamily="18" charset="0"/>
                        <a:cs typeface="Droid Serif" panose="02020600060500020200" pitchFamily="18" charset="0"/>
                      </a:rPr>
                      <m:t>$</m:t>
                    </m:r>
                    <m:r>
                      <m:rPr>
                        <m:sty m:val="p"/>
                      </m:rPr>
                      <a:rPr lang="en-US" sz="1351">
                        <a:latin typeface="Cambria Math" panose="02040503050406030204" pitchFamily="18" charset="0"/>
                        <a:ea typeface="Droid Serif" panose="02020600060500020200" pitchFamily="18" charset="0"/>
                        <a:cs typeface="Droid Serif" panose="02020600060500020200" pitchFamily="18" charset="0"/>
                      </a:rPr>
                      <m:t>xB</m:t>
                    </m:r>
                    <m:r>
                      <a:rPr lang="en-US" sz="1351">
                        <a:latin typeface="Cambria Math" panose="02040503050406030204" pitchFamily="18" charset="0"/>
                        <a:ea typeface="Droid Serif" panose="02020600060500020200" pitchFamily="18" charset="0"/>
                        <a:cs typeface="Droid Serif" panose="02020600060500020200" pitchFamily="18" charset="0"/>
                      </a:rPr>
                      <m:t>1</m:t>
                    </m:r>
                    <m:r>
                      <m:rPr>
                        <m:sty m:val="p"/>
                      </m:rPr>
                      <a:rPr lang="en-US" sz="1351">
                        <a:latin typeface="Cambria Math" panose="02040503050406030204" pitchFamily="18" charset="0"/>
                        <a:ea typeface="Droid Serif" panose="02020600060500020200" pitchFamily="18" charset="0"/>
                        <a:cs typeface="Droid Serif" panose="02020600060500020200" pitchFamily="18" charset="0"/>
                      </a:rPr>
                      <m:t>AF</m:t>
                    </m:r>
                  </m:oMath>
                </a14:m>
                <a:endParaRPr lang="en-US" sz="2200"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20" name="TextBox 19">
                <a:extLst>
                  <a:ext uri="{FF2B5EF4-FFF2-40B4-BE49-F238E27FC236}">
                    <a16:creationId xmlns:a16="http://schemas.microsoft.com/office/drawing/2014/main" id="{FF168C68-46C4-CA24-131B-F4259381124D}"/>
                  </a:ext>
                </a:extLst>
              </p:cNvPr>
              <p:cNvSpPr txBox="1">
                <a:spLocks noRot="1" noChangeAspect="1" noMove="1" noResize="1" noEditPoints="1" noAdjustHandles="1" noChangeArrowheads="1" noChangeShapeType="1" noTextEdit="1"/>
              </p:cNvSpPr>
              <p:nvPr/>
            </p:nvSpPr>
            <p:spPr>
              <a:xfrm>
                <a:off x="834164" y="636749"/>
                <a:ext cx="10364104" cy="1377172"/>
              </a:xfrm>
              <a:prstGeom prst="rect">
                <a:avLst/>
              </a:prstGeom>
              <a:blipFill>
                <a:blip r:embed="rId9"/>
                <a:stretch>
                  <a:fillRect l="-734" r="-367" b="-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F87D1E-8BEF-2136-402D-B1C057C29096}"/>
                  </a:ext>
                </a:extLst>
              </p:cNvPr>
              <p:cNvSpPr txBox="1"/>
              <p:nvPr/>
            </p:nvSpPr>
            <p:spPr>
              <a:xfrm>
                <a:off x="8665381" y="6460083"/>
                <a:ext cx="3399772" cy="300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1" i="1">
                          <a:latin typeface="Cambria Math" panose="02040503050406030204" pitchFamily="18" charset="0"/>
                        </a:rPr>
                        <m:t>𝜉</m:t>
                      </m:r>
                      <m:r>
                        <a:rPr lang="en-US" sz="1351" i="1">
                          <a:latin typeface="Cambria Math" panose="02040503050406030204" pitchFamily="18" charset="0"/>
                          <a:ea typeface="Droid Serif" panose="02020600060500020200" pitchFamily="18" charset="0"/>
                          <a:cs typeface="Droid Serif" panose="02020600060500020200" pitchFamily="18" charset="0"/>
                        </a:rPr>
                        <m:t>≝</m:t>
                      </m:r>
                      <m:r>
                        <a:rPr lang="en-US" sz="1351" i="1">
                          <a:latin typeface="Cambria Math" panose="02040503050406030204" pitchFamily="18" charset="0"/>
                        </a:rPr>
                        <m:t>(</m:t>
                      </m:r>
                      <m:r>
                        <a:rPr lang="en-US" sz="1351" i="1">
                          <a:latin typeface="Cambria Math" panose="02040503050406030204" pitchFamily="18" charset="0"/>
                        </a:rPr>
                        <m:t>𝑚</m:t>
                      </m:r>
                      <m:r>
                        <a:rPr lang="en-US" sz="1351" i="1">
                          <a:latin typeface="Cambria Math" panose="02040503050406030204" pitchFamily="18" charset="0"/>
                        </a:rPr>
                        <m:t> </m:t>
                      </m:r>
                      <m:r>
                        <a:rPr lang="en-US" sz="1351" b="1">
                          <a:latin typeface="Cambria Math" panose="02040503050406030204" pitchFamily="18" charset="0"/>
                        </a:rPr>
                        <m:t>𝐚𝐧𝐝</m:t>
                      </m:r>
                      <m:r>
                        <a:rPr lang="en-US" sz="1351" i="1">
                          <a:latin typeface="Cambria Math" panose="02040503050406030204" pitchFamily="18" charset="0"/>
                        </a:rPr>
                        <m:t> (</m:t>
                      </m:r>
                      <m:r>
                        <a:rPr lang="en-US" sz="1351" i="1">
                          <a:latin typeface="Cambria Math" panose="02040503050406030204" pitchFamily="18" charset="0"/>
                        </a:rPr>
                        <m:t>𝑥</m:t>
                      </m:r>
                      <m:r>
                        <a:rPr lang="en-US" sz="1351" i="1">
                          <a:latin typeface="Cambria Math" panose="02040503050406030204" pitchFamily="18" charset="0"/>
                        </a:rPr>
                        <m:t> </m:t>
                      </m:r>
                      <m:r>
                        <a:rPr lang="en-US" sz="1351" b="1">
                          <a:latin typeface="Cambria Math" panose="02040503050406030204" pitchFamily="18" charset="0"/>
                        </a:rPr>
                        <m:t>𝐱𝐨𝐫</m:t>
                      </m:r>
                      <m:r>
                        <a:rPr lang="en-US" sz="1351" i="1">
                          <a:latin typeface="Cambria Math" panose="02040503050406030204" pitchFamily="18" charset="0"/>
                        </a:rPr>
                        <m:t> (</m:t>
                      </m:r>
                      <m:r>
                        <a:rPr lang="en-US" sz="1351" i="1">
                          <a:latin typeface="Cambria Math" panose="02040503050406030204" pitchFamily="18" charset="0"/>
                        </a:rPr>
                        <m:t>𝑥</m:t>
                      </m:r>
                      <m:r>
                        <a:rPr lang="en-US" sz="1351" b="1" i="1">
                          <a:latin typeface="Cambria Math" panose="02040503050406030204" pitchFamily="18" charset="0"/>
                        </a:rPr>
                        <m:t>≫</m:t>
                      </m:r>
                      <m:r>
                        <a:rPr lang="en-US" sz="1351" i="1">
                          <a:latin typeface="Cambria Math" panose="02040503050406030204" pitchFamily="18" charset="0"/>
                        </a:rPr>
                        <m:t>𝑘</m:t>
                      </m:r>
                      <m:r>
                        <a:rPr lang="en-US" sz="1351" i="1">
                          <a:latin typeface="Cambria Math" panose="02040503050406030204" pitchFamily="18" charset="0"/>
                        </a:rPr>
                        <m:t>)))</m:t>
                      </m:r>
                    </m:oMath>
                  </m:oMathPara>
                </a14:m>
                <a:endParaRPr lang="en-US" sz="1351"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21" name="TextBox 20">
                <a:extLst>
                  <a:ext uri="{FF2B5EF4-FFF2-40B4-BE49-F238E27FC236}">
                    <a16:creationId xmlns:a16="http://schemas.microsoft.com/office/drawing/2014/main" id="{A5F87D1E-8BEF-2136-402D-B1C057C29096}"/>
                  </a:ext>
                </a:extLst>
              </p:cNvPr>
              <p:cNvSpPr txBox="1">
                <a:spLocks noRot="1" noChangeAspect="1" noMove="1" noResize="1" noEditPoints="1" noAdjustHandles="1" noChangeArrowheads="1" noChangeShapeType="1" noTextEdit="1"/>
              </p:cNvSpPr>
              <p:nvPr/>
            </p:nvSpPr>
            <p:spPr>
              <a:xfrm>
                <a:off x="8665381" y="6460083"/>
                <a:ext cx="3399772" cy="300210"/>
              </a:xfrm>
              <a:prstGeom prst="rect">
                <a:avLst/>
              </a:prstGeom>
              <a:blipFill>
                <a:blip r:embed="rId10"/>
                <a:stretch>
                  <a:fillRect b="-12000"/>
                </a:stretch>
              </a:blipFill>
            </p:spPr>
            <p:txBody>
              <a:bodyPr/>
              <a:lstStyle/>
              <a:p>
                <a:r>
                  <a:rPr lang="en-US">
                    <a:noFill/>
                  </a:rPr>
                  <a:t> </a:t>
                </a:r>
              </a:p>
            </p:txBody>
          </p:sp>
        </mc:Fallback>
      </mc:AlternateContent>
      <p:sp>
        <p:nvSpPr>
          <p:cNvPr id="9" name="Connector 8">
            <a:extLst>
              <a:ext uri="{FF2B5EF4-FFF2-40B4-BE49-F238E27FC236}">
                <a16:creationId xmlns:a16="http://schemas.microsoft.com/office/drawing/2014/main" id="{610302D8-854A-DF78-3AE1-CBE4888DE629}"/>
              </a:ext>
            </a:extLst>
          </p:cNvPr>
          <p:cNvSpPr/>
          <p:nvPr/>
        </p:nvSpPr>
        <p:spPr>
          <a:xfrm>
            <a:off x="6325587" y="5865249"/>
            <a:ext cx="109728" cy="1071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Droid Serif" panose="02020600060500020200" pitchFamily="18" charset="0"/>
              <a:ea typeface="Droid Serif" panose="02020600060500020200" pitchFamily="18" charset="0"/>
              <a:cs typeface="Droid Serif" panose="02020600060500020200" pitchFamily="18" charset="0"/>
            </a:endParaRPr>
          </a:p>
        </p:txBody>
      </p:sp>
      <p:sp>
        <p:nvSpPr>
          <p:cNvPr id="25" name="TextBox 24">
            <a:extLst>
              <a:ext uri="{FF2B5EF4-FFF2-40B4-BE49-F238E27FC236}">
                <a16:creationId xmlns:a16="http://schemas.microsoft.com/office/drawing/2014/main" id="{145DAE04-155C-33B9-D5DC-32ACA3260887}"/>
              </a:ext>
            </a:extLst>
          </p:cNvPr>
          <p:cNvSpPr txBox="1"/>
          <p:nvPr/>
        </p:nvSpPr>
        <p:spPr>
          <a:xfrm>
            <a:off x="5900933" y="6063395"/>
            <a:ext cx="1135417" cy="307777"/>
          </a:xfrm>
          <a:prstGeom prst="rect">
            <a:avLst/>
          </a:prstGeom>
          <a:noFill/>
        </p:spPr>
        <p:txBody>
          <a:bodyPr wrap="square" rtlCol="0">
            <a:spAutoFit/>
          </a:bodyPr>
          <a:lstStyle/>
          <a:p>
            <a:r>
              <a:rPr lang="en-US" sz="1400" dirty="0">
                <a:solidFill>
                  <a:schemeClr val="accent6"/>
                </a:solidFill>
                <a:latin typeface="Droid Serif" panose="02020600060500020200" pitchFamily="18" charset="0"/>
                <a:ea typeface="Droid Serif" panose="02020600060500020200" pitchFamily="18" charset="0"/>
                <a:cs typeface="Droid Serif" panose="02020600060500020200" pitchFamily="18" charset="0"/>
              </a:rPr>
              <a:t>3828868th</a:t>
            </a:r>
          </a:p>
        </p:txBody>
      </p:sp>
      <p:grpSp>
        <p:nvGrpSpPr>
          <p:cNvPr id="32" name="Group 31">
            <a:extLst>
              <a:ext uri="{FF2B5EF4-FFF2-40B4-BE49-F238E27FC236}">
                <a16:creationId xmlns:a16="http://schemas.microsoft.com/office/drawing/2014/main" id="{31E2C22A-ADEA-16DF-6AB2-4E955BA95A17}"/>
              </a:ext>
            </a:extLst>
          </p:cNvPr>
          <p:cNvGrpSpPr/>
          <p:nvPr/>
        </p:nvGrpSpPr>
        <p:grpSpPr>
          <a:xfrm>
            <a:off x="8281493" y="5426426"/>
            <a:ext cx="2549767" cy="944742"/>
            <a:chOff x="8281492" y="5426428"/>
            <a:chExt cx="2549766" cy="944743"/>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C73EE42-D128-82AF-2EBC-169DE9C1036B}"/>
                    </a:ext>
                  </a:extLst>
                </p:cNvPr>
                <p:cNvSpPr txBox="1"/>
                <p:nvPr/>
              </p:nvSpPr>
              <p:spPr>
                <a:xfrm>
                  <a:off x="8281492" y="5426428"/>
                  <a:ext cx="254976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i="1">
                                <a:solidFill>
                                  <a:schemeClr val="accent2"/>
                                </a:solidFill>
                                <a:latin typeface="Cambria Math" panose="02040503050406030204" pitchFamily="18" charset="0"/>
                              </a:rPr>
                            </m:ctrlPr>
                          </m:dPr>
                          <m:e>
                            <m:r>
                              <a:rPr lang="en-US" sz="1600" i="1">
                                <a:solidFill>
                                  <a:schemeClr val="accent2"/>
                                </a:solidFill>
                                <a:latin typeface="Cambria Math" panose="02040503050406030204" pitchFamily="18" charset="0"/>
                              </a:rPr>
                              <m:t>𝑥</m:t>
                            </m:r>
                            <m:r>
                              <a:rPr lang="en-US" sz="1600" i="1">
                                <a:solidFill>
                                  <a:schemeClr val="accent2"/>
                                </a:solidFill>
                                <a:latin typeface="Cambria Math" panose="02040503050406030204" pitchFamily="18" charset="0"/>
                              </a:rPr>
                              <m:t> </m:t>
                            </m:r>
                            <m:r>
                              <a:rPr lang="en-US" sz="1600" b="1">
                                <a:solidFill>
                                  <a:schemeClr val="accent2"/>
                                </a:solidFill>
                                <a:latin typeface="Cambria Math" panose="02040503050406030204" pitchFamily="18" charset="0"/>
                              </a:rPr>
                              <m:t>𝐱𝐨𝐫</m:t>
                            </m:r>
                            <m:r>
                              <a:rPr lang="en-US" sz="1600" i="1">
                                <a:solidFill>
                                  <a:schemeClr val="accent2"/>
                                </a:solidFill>
                                <a:latin typeface="Cambria Math" panose="02040503050406030204" pitchFamily="18" charset="0"/>
                              </a:rPr>
                              <m:t> </m:t>
                            </m:r>
                            <m:r>
                              <a:rPr lang="en-US" sz="1600" i="1">
                                <a:solidFill>
                                  <a:schemeClr val="accent2"/>
                                </a:solidFill>
                                <a:latin typeface="Cambria Math" panose="02040503050406030204" pitchFamily="18" charset="0"/>
                              </a:rPr>
                              <m:t>𝜉</m:t>
                            </m:r>
                          </m:e>
                        </m:d>
                        <m:r>
                          <a:rPr lang="en-US" sz="1600" i="1">
                            <a:solidFill>
                              <a:schemeClr val="accent2"/>
                            </a:solidFill>
                            <a:latin typeface="Cambria Math" panose="02040503050406030204" pitchFamily="18" charset="0"/>
                          </a:rPr>
                          <m:t> </m:t>
                        </m:r>
                        <m:r>
                          <a:rPr lang="en-US" sz="1600" b="1">
                            <a:solidFill>
                              <a:schemeClr val="accent2"/>
                            </a:solidFill>
                            <a:latin typeface="Cambria Math" panose="02040503050406030204" pitchFamily="18" charset="0"/>
                          </a:rPr>
                          <m:t>𝐱𝐨𝐫</m:t>
                        </m:r>
                        <m:r>
                          <a:rPr lang="en-US" sz="1600" i="1">
                            <a:solidFill>
                              <a:schemeClr val="accent2"/>
                            </a:solidFill>
                            <a:latin typeface="Cambria Math" panose="02040503050406030204" pitchFamily="18" charset="0"/>
                          </a:rPr>
                          <m:t> (</m:t>
                        </m:r>
                        <m:r>
                          <a:rPr lang="en-US" sz="1600" i="1">
                            <a:solidFill>
                              <a:schemeClr val="accent2"/>
                            </a:solidFill>
                            <a:latin typeface="Cambria Math" panose="02040503050406030204" pitchFamily="18" charset="0"/>
                          </a:rPr>
                          <m:t>𝜉</m:t>
                        </m:r>
                        <m:r>
                          <a:rPr lang="en-US" sz="1600" b="1" i="1">
                            <a:solidFill>
                              <a:schemeClr val="accent2"/>
                            </a:solidFill>
                            <a:latin typeface="Cambria Math" panose="02040503050406030204" pitchFamily="18" charset="0"/>
                          </a:rPr>
                          <m:t>≪</m:t>
                        </m:r>
                        <m:r>
                          <a:rPr lang="en-US" sz="1600" i="1">
                            <a:solidFill>
                              <a:schemeClr val="accent2"/>
                            </a:solidFill>
                            <a:latin typeface="Cambria Math" panose="02040503050406030204" pitchFamily="18" charset="0"/>
                          </a:rPr>
                          <m:t>𝑘</m:t>
                        </m:r>
                        <m:r>
                          <a:rPr lang="en-US" sz="1600" i="1">
                            <a:solidFill>
                              <a:schemeClr val="accent2"/>
                            </a:solidFill>
                            <a:latin typeface="Cambria Math" panose="02040503050406030204" pitchFamily="18" charset="0"/>
                          </a:rPr>
                          <m:t>)</m:t>
                        </m:r>
                      </m:oMath>
                    </m:oMathPara>
                  </a14:m>
                  <a:endParaRPr lang="en-US" sz="1600" dirty="0">
                    <a:solidFill>
                      <a:schemeClr val="accent2"/>
                    </a:solidFill>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29" name="TextBox 28">
                  <a:extLst>
                    <a:ext uri="{FF2B5EF4-FFF2-40B4-BE49-F238E27FC236}">
                      <a16:creationId xmlns:a16="http://schemas.microsoft.com/office/drawing/2014/main" id="{0C73EE42-D128-82AF-2EBC-169DE9C1036B}"/>
                    </a:ext>
                  </a:extLst>
                </p:cNvPr>
                <p:cNvSpPr txBox="1">
                  <a:spLocks noRot="1" noChangeAspect="1" noMove="1" noResize="1" noEditPoints="1" noAdjustHandles="1" noChangeArrowheads="1" noChangeShapeType="1" noTextEdit="1"/>
                </p:cNvSpPr>
                <p:nvPr/>
              </p:nvSpPr>
              <p:spPr>
                <a:xfrm>
                  <a:off x="8281492" y="5426428"/>
                  <a:ext cx="2549766" cy="338554"/>
                </a:xfrm>
                <a:prstGeom prst="rect">
                  <a:avLst/>
                </a:prstGeom>
                <a:blipFill>
                  <a:blip r:embed="rId11"/>
                  <a:stretch>
                    <a:fillRect b="-10714"/>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78394F2E-D299-3746-01AF-C53FF7E79D68}"/>
                </a:ext>
              </a:extLst>
            </p:cNvPr>
            <p:cNvSpPr txBox="1"/>
            <p:nvPr/>
          </p:nvSpPr>
          <p:spPr>
            <a:xfrm>
              <a:off x="9048657" y="6063394"/>
              <a:ext cx="892578" cy="307777"/>
            </a:xfrm>
            <a:prstGeom prst="rect">
              <a:avLst/>
            </a:prstGeom>
            <a:noFill/>
          </p:spPr>
          <p:txBody>
            <a:bodyPr wrap="square" rtlCol="0">
              <a:spAutoFit/>
            </a:bodyPr>
            <a:lstStyle/>
            <a:p>
              <a:r>
                <a:rPr lang="en-US" sz="1400" dirty="0">
                  <a:solidFill>
                    <a:schemeClr val="accent2"/>
                  </a:solidFill>
                  <a:latin typeface="Google Sans"/>
                </a:rPr>
                <a:t>≈</a:t>
              </a:r>
              <a:r>
                <a:rPr lang="en-US" sz="1400" dirty="0">
                  <a:solidFill>
                    <a:schemeClr val="accent2"/>
                  </a:solidFill>
                  <a:latin typeface="Droid Serif" panose="02020600060500020200" pitchFamily="18" charset="0"/>
                </a:rPr>
                <a:t> </a:t>
              </a:r>
              <a:r>
                <a:rPr lang="en-US" sz="1400" dirty="0">
                  <a:solidFill>
                    <a:schemeClr val="accent2"/>
                  </a:solidFill>
                  <a:latin typeface="Droid Serif" panose="02020600060500020200" pitchFamily="18" charset="0"/>
                  <a:ea typeface="Droid Serif" panose="02020600060500020200" pitchFamily="18" charset="0"/>
                  <a:cs typeface="Droid Serif" panose="02020600060500020200" pitchFamily="18" charset="0"/>
                </a:rPr>
                <a:t>10</a:t>
              </a:r>
              <a:r>
                <a:rPr lang="en-US" sz="1400" baseline="30000" dirty="0">
                  <a:solidFill>
                    <a:schemeClr val="accent2"/>
                  </a:solidFill>
                  <a:latin typeface="Droid Serif" panose="02020600060500020200" pitchFamily="18" charset="0"/>
                  <a:ea typeface="Droid Serif" panose="02020600060500020200" pitchFamily="18" charset="0"/>
                  <a:cs typeface="Droid Serif" panose="02020600060500020200" pitchFamily="18" charset="0"/>
                </a:rPr>
                <a:t>14 </a:t>
              </a:r>
              <a:r>
                <a:rPr lang="en-US" sz="1400" dirty="0" err="1">
                  <a:solidFill>
                    <a:schemeClr val="accent2"/>
                  </a:solidFill>
                  <a:latin typeface="Droid Serif" panose="02020600060500020200" pitchFamily="18" charset="0"/>
                  <a:ea typeface="Droid Serif" panose="02020600060500020200" pitchFamily="18" charset="0"/>
                  <a:cs typeface="Droid Serif" panose="02020600060500020200" pitchFamily="18" charset="0"/>
                </a:rPr>
                <a:t>th</a:t>
              </a:r>
              <a:endParaRPr lang="en-US" sz="1400" baseline="30000" dirty="0">
                <a:solidFill>
                  <a:schemeClr val="accent2"/>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31" name="Connector 30">
              <a:extLst>
                <a:ext uri="{FF2B5EF4-FFF2-40B4-BE49-F238E27FC236}">
                  <a16:creationId xmlns:a16="http://schemas.microsoft.com/office/drawing/2014/main" id="{178D7E47-D1C3-553D-E82C-C8EDCE81CC9C}"/>
                </a:ext>
              </a:extLst>
            </p:cNvPr>
            <p:cNvSpPr/>
            <p:nvPr/>
          </p:nvSpPr>
          <p:spPr>
            <a:xfrm>
              <a:off x="9446648" y="5867336"/>
              <a:ext cx="109728" cy="1071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Droid Serif" panose="02020600060500020200" pitchFamily="18" charset="0"/>
                <a:ea typeface="Droid Serif" panose="02020600060500020200" pitchFamily="18" charset="0"/>
                <a:cs typeface="Droid Serif" panose="02020600060500020200" pitchFamily="18" charset="0"/>
              </a:endParaRP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D041A22-0B71-6371-626B-CD2D554063CE}"/>
                  </a:ext>
                </a:extLst>
              </p:cNvPr>
              <p:cNvSpPr txBox="1"/>
              <p:nvPr/>
            </p:nvSpPr>
            <p:spPr>
              <a:xfrm>
                <a:off x="3745368" y="2458359"/>
                <a:ext cx="33092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Droid Serif" panose="02020600060500020200" pitchFamily="18" charset="0"/>
                          <a:cs typeface="Droid Serif" panose="02020600060500020200" pitchFamily="18" charset="0"/>
                        </a:rPr>
                        <m:t>𝑓</m:t>
                      </m:r>
                      <m:d>
                        <m:dPr>
                          <m:ctrlPr>
                            <a:rPr lang="en-US" sz="1600" i="1">
                              <a:latin typeface="Cambria Math" panose="02040503050406030204" pitchFamily="18" charset="0"/>
                              <a:ea typeface="Droid Serif" panose="02020600060500020200" pitchFamily="18" charset="0"/>
                              <a:cs typeface="Droid Serif" panose="02020600060500020200" pitchFamily="18" charset="0"/>
                            </a:rPr>
                          </m:ctrlPr>
                        </m:dPr>
                        <m:e>
                          <m:r>
                            <a:rPr lang="en-US" sz="1600" i="1">
                              <a:latin typeface="Cambria Math" panose="02040503050406030204" pitchFamily="18" charset="0"/>
                              <a:ea typeface="Droid Serif" panose="02020600060500020200" pitchFamily="18" charset="0"/>
                              <a:cs typeface="Droid Serif" panose="02020600060500020200" pitchFamily="18" charset="0"/>
                            </a:rPr>
                            <m:t>𝑥</m:t>
                          </m:r>
                          <m:r>
                            <a:rPr lang="en-US" sz="1600" i="1">
                              <a:latin typeface="Cambria Math" panose="02040503050406030204" pitchFamily="18" charset="0"/>
                              <a:ea typeface="Droid Serif" panose="02020600060500020200" pitchFamily="18" charset="0"/>
                              <a:cs typeface="Droid Serif" panose="02020600060500020200" pitchFamily="18" charset="0"/>
                            </a:rPr>
                            <m:t>,</m:t>
                          </m:r>
                          <m:r>
                            <a:rPr lang="en-US" sz="1600" i="1">
                              <a:latin typeface="Cambria Math" panose="02040503050406030204" pitchFamily="18" charset="0"/>
                              <a:ea typeface="Droid Serif" panose="02020600060500020200" pitchFamily="18" charset="0"/>
                              <a:cs typeface="Droid Serif" panose="02020600060500020200" pitchFamily="18" charset="0"/>
                            </a:rPr>
                            <m:t>𝑚</m:t>
                          </m:r>
                          <m:r>
                            <a:rPr lang="en-US" sz="1600" i="1">
                              <a:latin typeface="Cambria Math" panose="02040503050406030204" pitchFamily="18" charset="0"/>
                              <a:ea typeface="Droid Serif" panose="02020600060500020200" pitchFamily="18" charset="0"/>
                              <a:cs typeface="Droid Serif" panose="02020600060500020200" pitchFamily="18" charset="0"/>
                            </a:rPr>
                            <m:t>,</m:t>
                          </m:r>
                          <m:r>
                            <a:rPr lang="en-US" sz="1600" i="1">
                              <a:latin typeface="Cambria Math" panose="02040503050406030204" pitchFamily="18" charset="0"/>
                              <a:ea typeface="Droid Serif" panose="02020600060500020200" pitchFamily="18" charset="0"/>
                              <a:cs typeface="Droid Serif" panose="02020600060500020200" pitchFamily="18" charset="0"/>
                            </a:rPr>
                            <m:t>𝑘</m:t>
                          </m:r>
                        </m:e>
                      </m:d>
                      <m:r>
                        <a:rPr lang="en-US" sz="1600" i="1">
                          <a:latin typeface="Cambria Math" panose="02040503050406030204" pitchFamily="18" charset="0"/>
                          <a:ea typeface="Droid Serif" panose="02020600060500020200" pitchFamily="18" charset="0"/>
                          <a:cs typeface="Droid Serif" panose="02020600060500020200" pitchFamily="18" charset="0"/>
                        </a:rPr>
                        <m:t> ⊨</m:t>
                      </m:r>
                      <m:r>
                        <a:rPr lang="en-US" sz="1600" i="1">
                          <a:latin typeface="Cambria Math" panose="02040503050406030204" pitchFamily="18" charset="0"/>
                          <a:ea typeface="Droid Serif" panose="02020600060500020200" pitchFamily="18" charset="0"/>
                          <a:cs typeface="Droid Serif" panose="02020600060500020200" pitchFamily="18" charset="0"/>
                        </a:rPr>
                        <m:t>𝑠𝑝𝑒𝑐</m:t>
                      </m:r>
                      <m:r>
                        <a:rPr lang="en-US" sz="1600" i="1">
                          <a:latin typeface="Cambria Math" panose="02040503050406030204" pitchFamily="18" charset="0"/>
                          <a:ea typeface="Droid Serif" panose="02020600060500020200" pitchFamily="18" charset="0"/>
                          <a:cs typeface="Droid Serif" panose="02020600060500020200" pitchFamily="18" charset="0"/>
                        </a:rPr>
                        <m:t> ?</m:t>
                      </m:r>
                    </m:oMath>
                  </m:oMathPara>
                </a14:m>
                <a:endParaRPr lang="en-US" sz="1600"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33" name="TextBox 32">
                <a:extLst>
                  <a:ext uri="{FF2B5EF4-FFF2-40B4-BE49-F238E27FC236}">
                    <a16:creationId xmlns:a16="http://schemas.microsoft.com/office/drawing/2014/main" id="{AD041A22-0B71-6371-626B-CD2D554063CE}"/>
                  </a:ext>
                </a:extLst>
              </p:cNvPr>
              <p:cNvSpPr txBox="1">
                <a:spLocks noRot="1" noChangeAspect="1" noMove="1" noResize="1" noEditPoints="1" noAdjustHandles="1" noChangeArrowheads="1" noChangeShapeType="1" noTextEdit="1"/>
              </p:cNvSpPr>
              <p:nvPr/>
            </p:nvSpPr>
            <p:spPr>
              <a:xfrm>
                <a:off x="3745368" y="2458359"/>
                <a:ext cx="3309241" cy="338554"/>
              </a:xfrm>
              <a:prstGeom prst="rect">
                <a:avLst/>
              </a:prstGeom>
              <a:blipFill>
                <a:blip r:embed="rId12"/>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9A2C7B-ADAB-B7A2-DFD3-510FF65CEFA6}"/>
                  </a:ext>
                </a:extLst>
              </p:cNvPr>
              <p:cNvSpPr txBox="1"/>
              <p:nvPr/>
            </p:nvSpPr>
            <p:spPr>
              <a:xfrm>
                <a:off x="3884442" y="5475564"/>
                <a:ext cx="96807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solidFill>
                            <a:schemeClr val="accent5"/>
                          </a:solidFill>
                          <a:latin typeface="Cambria Math" panose="02040503050406030204" pitchFamily="18" charset="0"/>
                        </a:rPr>
                        <m:t>(</m:t>
                      </m:r>
                      <m:r>
                        <a:rPr lang="en-US" sz="1600" i="1">
                          <a:solidFill>
                            <a:schemeClr val="accent5"/>
                          </a:solidFill>
                          <a:latin typeface="Cambria Math" panose="02040503050406030204" pitchFamily="18" charset="0"/>
                        </a:rPr>
                        <m:t>𝜉</m:t>
                      </m:r>
                      <m:r>
                        <a:rPr lang="en-US" sz="1600" b="1" i="1">
                          <a:solidFill>
                            <a:schemeClr val="accent5"/>
                          </a:solidFill>
                          <a:latin typeface="Cambria Math" panose="02040503050406030204" pitchFamily="18" charset="0"/>
                        </a:rPr>
                        <m:t>≪</m:t>
                      </m:r>
                      <m:r>
                        <a:rPr lang="en-US" sz="1600" i="1">
                          <a:solidFill>
                            <a:schemeClr val="accent5"/>
                          </a:solidFill>
                          <a:latin typeface="Cambria Math" panose="02040503050406030204" pitchFamily="18" charset="0"/>
                        </a:rPr>
                        <m:t>𝑘</m:t>
                      </m:r>
                      <m:r>
                        <a:rPr lang="en-US" sz="1600" i="1">
                          <a:solidFill>
                            <a:schemeClr val="accent5"/>
                          </a:solidFill>
                          <a:latin typeface="Cambria Math" panose="02040503050406030204" pitchFamily="18" charset="0"/>
                        </a:rPr>
                        <m:t>)</m:t>
                      </m:r>
                    </m:oMath>
                  </m:oMathPara>
                </a14:m>
                <a:endParaRPr lang="en-US" sz="1600" dirty="0">
                  <a:solidFill>
                    <a:schemeClr val="accent5"/>
                  </a:solidFill>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12" name="TextBox 11">
                <a:extLst>
                  <a:ext uri="{FF2B5EF4-FFF2-40B4-BE49-F238E27FC236}">
                    <a16:creationId xmlns:a16="http://schemas.microsoft.com/office/drawing/2014/main" id="{D69A2C7B-ADAB-B7A2-DFD3-510FF65CEFA6}"/>
                  </a:ext>
                </a:extLst>
              </p:cNvPr>
              <p:cNvSpPr txBox="1">
                <a:spLocks noRot="1" noChangeAspect="1" noMove="1" noResize="1" noEditPoints="1" noAdjustHandles="1" noChangeArrowheads="1" noChangeShapeType="1" noTextEdit="1"/>
              </p:cNvSpPr>
              <p:nvPr/>
            </p:nvSpPr>
            <p:spPr>
              <a:xfrm>
                <a:off x="3884442" y="5475564"/>
                <a:ext cx="968077" cy="338554"/>
              </a:xfrm>
              <a:prstGeom prst="rect">
                <a:avLst/>
              </a:prstGeom>
              <a:blipFill>
                <a:blip r:embed="rId13"/>
                <a:stretch>
                  <a:fillRect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F86232-3D26-582B-8861-D624569AA0FE}"/>
                  </a:ext>
                </a:extLst>
              </p:cNvPr>
              <p:cNvSpPr txBox="1"/>
              <p:nvPr/>
            </p:nvSpPr>
            <p:spPr>
              <a:xfrm>
                <a:off x="5844873" y="5487687"/>
                <a:ext cx="10240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solidFill>
                            <a:schemeClr val="accent6"/>
                          </a:solidFill>
                          <a:latin typeface="Cambria Math" panose="02040503050406030204" pitchFamily="18" charset="0"/>
                        </a:rPr>
                        <m:t>(</m:t>
                      </m:r>
                      <m:r>
                        <a:rPr lang="en-US" sz="1600" i="1">
                          <a:solidFill>
                            <a:schemeClr val="accent6"/>
                          </a:solidFill>
                          <a:latin typeface="Cambria Math" panose="02040503050406030204" pitchFamily="18" charset="0"/>
                        </a:rPr>
                        <m:t>𝑥</m:t>
                      </m:r>
                      <m:r>
                        <a:rPr lang="en-US" sz="1600" i="1">
                          <a:solidFill>
                            <a:schemeClr val="accent6"/>
                          </a:solidFill>
                          <a:latin typeface="Cambria Math" panose="02040503050406030204" pitchFamily="18" charset="0"/>
                        </a:rPr>
                        <m:t> </m:t>
                      </m:r>
                      <m:r>
                        <a:rPr lang="en-US" sz="1600" b="1">
                          <a:solidFill>
                            <a:schemeClr val="accent6"/>
                          </a:solidFill>
                          <a:latin typeface="Cambria Math" panose="02040503050406030204" pitchFamily="18" charset="0"/>
                        </a:rPr>
                        <m:t>𝐱𝐨𝐫</m:t>
                      </m:r>
                      <m:r>
                        <a:rPr lang="en-US" sz="1600" i="1">
                          <a:solidFill>
                            <a:schemeClr val="accent6"/>
                          </a:solidFill>
                          <a:latin typeface="Cambria Math" panose="02040503050406030204" pitchFamily="18" charset="0"/>
                        </a:rPr>
                        <m:t> </m:t>
                      </m:r>
                      <m:r>
                        <a:rPr lang="en-US" sz="1600" i="1">
                          <a:solidFill>
                            <a:schemeClr val="accent6"/>
                          </a:solidFill>
                          <a:latin typeface="Cambria Math" panose="02040503050406030204" pitchFamily="18" charset="0"/>
                        </a:rPr>
                        <m:t>𝜉</m:t>
                      </m:r>
                      <m:r>
                        <a:rPr lang="en-US" sz="1600" i="1">
                          <a:solidFill>
                            <a:schemeClr val="accent6"/>
                          </a:solidFill>
                          <a:latin typeface="Cambria Math" panose="02040503050406030204" pitchFamily="18" charset="0"/>
                        </a:rPr>
                        <m:t>)</m:t>
                      </m:r>
                    </m:oMath>
                  </m:oMathPara>
                </a14:m>
                <a:endParaRPr lang="en-US" sz="1600" dirty="0">
                  <a:solidFill>
                    <a:schemeClr val="accent6"/>
                  </a:solidFill>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13" name="TextBox 12">
                <a:extLst>
                  <a:ext uri="{FF2B5EF4-FFF2-40B4-BE49-F238E27FC236}">
                    <a16:creationId xmlns:a16="http://schemas.microsoft.com/office/drawing/2014/main" id="{A5F86232-3D26-582B-8861-D624569AA0FE}"/>
                  </a:ext>
                </a:extLst>
              </p:cNvPr>
              <p:cNvSpPr txBox="1">
                <a:spLocks noRot="1" noChangeAspect="1" noMove="1" noResize="1" noEditPoints="1" noAdjustHandles="1" noChangeArrowheads="1" noChangeShapeType="1" noTextEdit="1"/>
              </p:cNvSpPr>
              <p:nvPr/>
            </p:nvSpPr>
            <p:spPr>
              <a:xfrm>
                <a:off x="5844873" y="5487687"/>
                <a:ext cx="1024099" cy="338554"/>
              </a:xfrm>
              <a:prstGeom prst="rect">
                <a:avLst/>
              </a:prstGeom>
              <a:blipFill>
                <a:blip r:embed="rId14"/>
                <a:stretch>
                  <a:fillRect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3237A27-0B38-9CF6-FE59-D839B875C458}"/>
                  </a:ext>
                </a:extLst>
              </p:cNvPr>
              <p:cNvSpPr txBox="1"/>
              <p:nvPr/>
            </p:nvSpPr>
            <p:spPr>
              <a:xfrm>
                <a:off x="4180083" y="2458360"/>
                <a:ext cx="56270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1">
                          <a:solidFill>
                            <a:schemeClr val="accent2"/>
                          </a:solidFill>
                          <a:latin typeface="Cambria Math" panose="02040503050406030204" pitchFamily="18" charset="0"/>
                        </a:rPr>
                        <m:t>𝐱𝐨𝐫</m:t>
                      </m:r>
                    </m:oMath>
                  </m:oMathPara>
                </a14:m>
                <a:endParaRPr lang="en-US" sz="1600" dirty="0"/>
              </a:p>
            </p:txBody>
          </p:sp>
        </mc:Choice>
        <mc:Fallback xmlns="">
          <p:sp>
            <p:nvSpPr>
              <p:cNvPr id="41" name="TextBox 40">
                <a:extLst>
                  <a:ext uri="{FF2B5EF4-FFF2-40B4-BE49-F238E27FC236}">
                    <a16:creationId xmlns:a16="http://schemas.microsoft.com/office/drawing/2014/main" id="{63237A27-0B38-9CF6-FE59-D839B875C458}"/>
                  </a:ext>
                </a:extLst>
              </p:cNvPr>
              <p:cNvSpPr txBox="1">
                <a:spLocks noRot="1" noChangeAspect="1" noMove="1" noResize="1" noEditPoints="1" noAdjustHandles="1" noChangeArrowheads="1" noChangeShapeType="1" noTextEdit="1"/>
              </p:cNvSpPr>
              <p:nvPr/>
            </p:nvSpPr>
            <p:spPr>
              <a:xfrm>
                <a:off x="4180083" y="2458360"/>
                <a:ext cx="562708" cy="338554"/>
              </a:xfrm>
              <a:prstGeom prst="rect">
                <a:avLst/>
              </a:prstGeom>
              <a:blipFill>
                <a:blip r:embed="rId15"/>
                <a:stretch>
                  <a:fillRect/>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63E95E63-8741-E582-8EB7-BC5B761F333B}"/>
              </a:ext>
            </a:extLst>
          </p:cNvPr>
          <p:cNvGrpSpPr/>
          <p:nvPr/>
        </p:nvGrpSpPr>
        <p:grpSpPr>
          <a:xfrm>
            <a:off x="8281493" y="2976896"/>
            <a:ext cx="3969825" cy="651915"/>
            <a:chOff x="8742555" y="2976894"/>
            <a:chExt cx="3508761" cy="651914"/>
          </a:xfrm>
        </p:grpSpPr>
        <p:sp>
          <p:nvSpPr>
            <p:cNvPr id="43" name="TextBox 42">
              <a:extLst>
                <a:ext uri="{FF2B5EF4-FFF2-40B4-BE49-F238E27FC236}">
                  <a16:creationId xmlns:a16="http://schemas.microsoft.com/office/drawing/2014/main" id="{63CDBCB1-7407-6BF4-5D12-C329FD4B4B63}"/>
                </a:ext>
              </a:extLst>
            </p:cNvPr>
            <p:cNvSpPr txBox="1"/>
            <p:nvPr/>
          </p:nvSpPr>
          <p:spPr>
            <a:xfrm>
              <a:off x="9501512" y="3155553"/>
              <a:ext cx="2749804" cy="400110"/>
            </a:xfrm>
            <a:prstGeom prst="rect">
              <a:avLst/>
            </a:prstGeom>
            <a:noFill/>
          </p:spPr>
          <p:txBody>
            <a:bodyPr wrap="square" rtlCol="0">
              <a:spAutoFit/>
            </a:bodyPr>
            <a:lstStyle/>
            <a:p>
              <a:r>
                <a:rPr lang="en-US" sz="2000" b="1" dirty="0"/>
                <a:t>#1:</a:t>
              </a:r>
              <a:r>
                <a:rPr lang="en-US" sz="2000" b="1" dirty="0">
                  <a:solidFill>
                    <a:schemeClr val="accent5"/>
                  </a:solidFill>
                </a:rPr>
                <a:t> Bottom-up</a:t>
              </a:r>
              <a:r>
                <a:rPr lang="en-US" sz="2000" b="1" dirty="0">
                  <a:solidFill>
                    <a:schemeClr val="accent1"/>
                  </a:solidFill>
                </a:rPr>
                <a:t> </a:t>
              </a:r>
              <a:r>
                <a:rPr lang="en-US" sz="2000" b="1" dirty="0">
                  <a:solidFill>
                    <a:schemeClr val="accent2"/>
                  </a:solidFill>
                </a:rPr>
                <a:t>deduction</a:t>
              </a:r>
            </a:p>
          </p:txBody>
        </p:sp>
        <p:pic>
          <p:nvPicPr>
            <p:cNvPr id="44" name="Picture 43" descr="Icon&#10;&#10;Description automatically generated">
              <a:extLst>
                <a:ext uri="{FF2B5EF4-FFF2-40B4-BE49-F238E27FC236}">
                  <a16:creationId xmlns:a16="http://schemas.microsoft.com/office/drawing/2014/main" id="{AFA51711-799A-0ACA-E04A-3487FC3B5E6B}"/>
                </a:ext>
              </a:extLst>
            </p:cNvPr>
            <p:cNvPicPr>
              <a:picLocks noChangeAspect="1"/>
            </p:cNvPicPr>
            <p:nvPr/>
          </p:nvPicPr>
          <p:blipFill rotWithShape="1">
            <a:blip r:embed="rId16"/>
            <a:srcRect b="11143"/>
            <a:stretch/>
          </p:blipFill>
          <p:spPr>
            <a:xfrm>
              <a:off x="8742555" y="2976894"/>
              <a:ext cx="704093" cy="651914"/>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CC7F304-AF28-7337-A947-D70526E90CD1}"/>
                  </a:ext>
                </a:extLst>
              </p:cNvPr>
              <p:cNvSpPr txBox="1"/>
              <p:nvPr/>
            </p:nvSpPr>
            <p:spPr>
              <a:xfrm>
                <a:off x="5164585" y="2453756"/>
                <a:ext cx="14181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Droid Serif" panose="02020600060500020200" pitchFamily="18" charset="0"/>
                          <a:cs typeface="Droid Serif" panose="02020600060500020200" pitchFamily="18" charset="0"/>
                        </a:rPr>
                        <m:t>⊨</m:t>
                      </m:r>
                      <m:r>
                        <a:rPr lang="en-US" sz="1600" i="1">
                          <a:latin typeface="Cambria Math" panose="02040503050406030204" pitchFamily="18" charset="0"/>
                          <a:ea typeface="Droid Serif" panose="02020600060500020200" pitchFamily="18" charset="0"/>
                          <a:cs typeface="Droid Serif" panose="02020600060500020200" pitchFamily="18" charset="0"/>
                        </a:rPr>
                        <m:t>𝑠𝑝𝑒𝑐</m:t>
                      </m:r>
                      <m:r>
                        <a:rPr lang="en-US" sz="1600" i="1">
                          <a:latin typeface="Cambria Math" panose="02040503050406030204" pitchFamily="18" charset="0"/>
                          <a:ea typeface="Droid Serif" panose="02020600060500020200" pitchFamily="18" charset="0"/>
                          <a:cs typeface="Droid Serif" panose="02020600060500020200" pitchFamily="18" charset="0"/>
                        </a:rPr>
                        <m:t> ?</m:t>
                      </m:r>
                    </m:oMath>
                  </m:oMathPara>
                </a14:m>
                <a:endParaRPr lang="en-US" sz="1600"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14" name="TextBox 13">
                <a:extLst>
                  <a:ext uri="{FF2B5EF4-FFF2-40B4-BE49-F238E27FC236}">
                    <a16:creationId xmlns:a16="http://schemas.microsoft.com/office/drawing/2014/main" id="{6CC7F304-AF28-7337-A947-D70526E90CD1}"/>
                  </a:ext>
                </a:extLst>
              </p:cNvPr>
              <p:cNvSpPr txBox="1">
                <a:spLocks noRot="1" noChangeAspect="1" noMove="1" noResize="1" noEditPoints="1" noAdjustHandles="1" noChangeArrowheads="1" noChangeShapeType="1" noTextEdit="1"/>
              </p:cNvSpPr>
              <p:nvPr/>
            </p:nvSpPr>
            <p:spPr>
              <a:xfrm>
                <a:off x="5164585" y="2453756"/>
                <a:ext cx="1418176" cy="338554"/>
              </a:xfrm>
              <a:prstGeom prst="rect">
                <a:avLst/>
              </a:prstGeom>
              <a:blipFill>
                <a:blip r:embed="rId17"/>
                <a:stretch>
                  <a:fillRect b="-14815"/>
                </a:stretch>
              </a:blipFill>
            </p:spPr>
            <p:txBody>
              <a:bodyPr/>
              <a:lstStyle/>
              <a:p>
                <a:r>
                  <a:rPr lang="en-US">
                    <a:noFill/>
                  </a:rPr>
                  <a:t> </a:t>
                </a:r>
              </a:p>
            </p:txBody>
          </p:sp>
        </mc:Fallback>
      </mc:AlternateContent>
    </p:spTree>
    <p:extLst>
      <p:ext uri="{BB962C8B-B14F-4D97-AF65-F5344CB8AC3E}">
        <p14:creationId xmlns:p14="http://schemas.microsoft.com/office/powerpoint/2010/main" val="21540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dissolve">
                                      <p:cBhvr>
                                        <p:cTn id="38" dur="500"/>
                                        <p:tgtEl>
                                          <p:spTgt spid="3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par>
                                <p:cTn id="47" presetID="9"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dissolv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childTnLst>
                                    <p:animMotion origin="layout" path="M -3.33333E-6 1.35802E-6 L -0.12135 -0.19815 " pathEditMode="relative" rAng="0" ptsTypes="AA">
                                      <p:cBhvr>
                                        <p:cTn id="64" dur="2000" fill="hold"/>
                                        <p:tgtEl>
                                          <p:spTgt spid="12"/>
                                        </p:tgtEl>
                                        <p:attrNameLst>
                                          <p:attrName>ppt_x</p:attrName>
                                          <p:attrName>ppt_y</p:attrName>
                                        </p:attrNameLst>
                                      </p:cBhvr>
                                      <p:rCtr x="-6076" y="-9907"/>
                                    </p:animMotion>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dissolve">
                                      <p:cBhvr>
                                        <p:cTn id="69" dur="500"/>
                                        <p:tgtEl>
                                          <p:spTgt spid="1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dissolve">
                                      <p:cBhvr>
                                        <p:cTn id="72" dur="500"/>
                                        <p:tgtEl>
                                          <p:spTgt spid="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1" nodeType="clickEffect">
                                  <p:stCondLst>
                                    <p:cond delay="0"/>
                                  </p:stCondLst>
                                  <p:childTnLst>
                                    <p:animMotion origin="layout" path="M -4.16667E-6 -4.93827E-7 L 0.00973 -0.20586 " pathEditMode="relative" rAng="0" ptsTypes="AA">
                                      <p:cBhvr>
                                        <p:cTn id="79" dur="2000" fill="hold"/>
                                        <p:tgtEl>
                                          <p:spTgt spid="13"/>
                                        </p:tgtEl>
                                        <p:attrNameLst>
                                          <p:attrName>ppt_x</p:attrName>
                                          <p:attrName>ppt_y</p:attrName>
                                        </p:attrNameLst>
                                      </p:cBhvr>
                                      <p:rCtr x="486" y="-10309"/>
                                    </p:animMotion>
                                  </p:childTnLst>
                                </p:cTn>
                              </p:par>
                            </p:childTnLst>
                          </p:cTn>
                        </p:par>
                      </p:childTnLst>
                    </p:cTn>
                  </p:par>
                  <p:par>
                    <p:cTn id="80" fill="hold">
                      <p:stCondLst>
                        <p:cond delay="indefinite"/>
                      </p:stCondLst>
                      <p:childTnLst>
                        <p:par>
                          <p:cTn id="81" fill="hold">
                            <p:stCondLst>
                              <p:cond delay="0"/>
                            </p:stCondLst>
                            <p:childTnLst>
                              <p:par>
                                <p:cTn id="82" presetID="0" presetClass="path" presetSubtype="0" accel="50000" decel="50000" fill="hold" grpId="2" nodeType="clickEffect">
                                  <p:stCondLst>
                                    <p:cond delay="0"/>
                                  </p:stCondLst>
                                  <p:childTnLst>
                                    <p:animMotion origin="layout" path="M -0.12448 -0.20093 L 0.05521 -0.43796 " pathEditMode="fixed" rAng="0" ptsTypes="AA">
                                      <p:cBhvr>
                                        <p:cTn id="83" dur="2000" fill="hold"/>
                                        <p:tgtEl>
                                          <p:spTgt spid="12"/>
                                        </p:tgtEl>
                                        <p:attrNameLst>
                                          <p:attrName>ppt_x</p:attrName>
                                          <p:attrName>ppt_y</p:attrName>
                                        </p:attrNameLst>
                                      </p:cBhvr>
                                      <p:rCtr x="8976" y="-11852"/>
                                    </p:animMotion>
                                  </p:childTnLst>
                                </p:cTn>
                              </p:par>
                              <p:par>
                                <p:cTn id="84" presetID="0" presetClass="path" presetSubtype="0" accel="50000" decel="50000" fill="hold" grpId="2" nodeType="withEffect">
                                  <p:stCondLst>
                                    <p:cond delay="0"/>
                                  </p:stCondLst>
                                  <p:childTnLst>
                                    <p:animMotion origin="layout" path="M 0.00973 -0.20586 L -0.20659 -0.44167 " pathEditMode="relative" rAng="0" ptsTypes="AA">
                                      <p:cBhvr>
                                        <p:cTn id="85" dur="2000" fill="hold"/>
                                        <p:tgtEl>
                                          <p:spTgt spid="13"/>
                                        </p:tgtEl>
                                        <p:attrNameLst>
                                          <p:attrName>ppt_x</p:attrName>
                                          <p:attrName>ppt_y</p:attrName>
                                        </p:attrNameLst>
                                      </p:cBhvr>
                                      <p:rCtr x="-10816" y="-11790"/>
                                    </p:animMotion>
                                  </p:childTnLst>
                                </p:cTn>
                              </p:par>
                              <p:par>
                                <p:cTn id="86" presetID="1" presetClass="exit" presetSubtype="0" fill="hold" grpId="1" nodeType="withEffect">
                                  <p:stCondLst>
                                    <p:cond delay="0"/>
                                  </p:stCondLst>
                                  <p:childTnLst>
                                    <p:set>
                                      <p:cBhvr>
                                        <p:cTn id="87" dur="1" fill="hold">
                                          <p:stCondLst>
                                            <p:cond delay="0"/>
                                          </p:stCondLst>
                                        </p:cTn>
                                        <p:tgtEl>
                                          <p:spTgt spid="33"/>
                                        </p:tgtEl>
                                        <p:attrNameLst>
                                          <p:attrName>style.visibility</p:attrName>
                                        </p:attrNameLst>
                                      </p:cBhvr>
                                      <p:to>
                                        <p:strVal val="hidden"/>
                                      </p:to>
                                    </p:set>
                                  </p:childTnLst>
                                </p:cTn>
                              </p:par>
                              <p:par>
                                <p:cTn id="88" presetID="9" presetClass="entr" presetSubtype="0" fill="hold" grpId="0" nodeType="withEffect">
                                  <p:stCondLst>
                                    <p:cond delay="1500"/>
                                  </p:stCondLst>
                                  <p:childTnLst>
                                    <p:set>
                                      <p:cBhvr>
                                        <p:cTn id="89" dur="1" fill="hold">
                                          <p:stCondLst>
                                            <p:cond delay="0"/>
                                          </p:stCondLst>
                                        </p:cTn>
                                        <p:tgtEl>
                                          <p:spTgt spid="41"/>
                                        </p:tgtEl>
                                        <p:attrNameLst>
                                          <p:attrName>style.visibility</p:attrName>
                                        </p:attrNameLst>
                                      </p:cBhvr>
                                      <p:to>
                                        <p:strVal val="visible"/>
                                      </p:to>
                                    </p:set>
                                    <p:animEffect transition="in" filter="dissolve">
                                      <p:cBhvr>
                                        <p:cTn id="90" dur="500"/>
                                        <p:tgtEl>
                                          <p:spTgt spid="41"/>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P spid="20" grpId="0"/>
      <p:bldP spid="21" grpId="0"/>
      <p:bldP spid="9" grpId="0" animBg="1"/>
      <p:bldP spid="25" grpId="0"/>
      <p:bldP spid="33" grpId="0"/>
      <p:bldP spid="33" grpId="1"/>
      <p:bldP spid="12" grpId="0" animBg="1"/>
      <p:bldP spid="12" grpId="1" animBg="1"/>
      <p:bldP spid="12" grpId="2" animBg="1"/>
      <p:bldP spid="13" grpId="0" animBg="1"/>
      <p:bldP spid="13" grpId="1" animBg="1"/>
      <p:bldP spid="13" grpId="2" animBg="1"/>
      <p:bldP spid="4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9EC3A40-F9AB-412B-C928-1C13347B5B9D}"/>
              </a:ext>
            </a:extLst>
          </p:cNvPr>
          <p:cNvSpPr>
            <a:spLocks noGrp="1"/>
          </p:cNvSpPr>
          <p:nvPr>
            <p:ph type="title" idx="4294967295"/>
          </p:nvPr>
        </p:nvSpPr>
        <p:spPr>
          <a:xfrm>
            <a:off x="0" y="255588"/>
            <a:ext cx="10506075" cy="1016000"/>
          </a:xfrm>
        </p:spPr>
        <p:txBody>
          <a:bodyPr vert="horz" lIns="91440" tIns="45720" rIns="91440" bIns="45720" rtlCol="0" anchor="b">
            <a:normAutofit/>
          </a:bodyPr>
          <a:lstStyle/>
          <a:p>
            <a:r>
              <a:rPr lang="en-US" kern="1200" dirty="0">
                <a:solidFill>
                  <a:schemeClr val="accent4"/>
                </a:solidFill>
                <a:latin typeface="+mj-lt"/>
                <a:ea typeface="+mj-ea"/>
                <a:cs typeface="+mj-cs"/>
              </a:rPr>
              <a:t>          #2: Term-graph-based </a:t>
            </a:r>
            <a:r>
              <a:rPr lang="en-US" dirty="0">
                <a:solidFill>
                  <a:schemeClr val="accent4"/>
                </a:solidFill>
              </a:rPr>
              <a:t>e</a:t>
            </a:r>
            <a:r>
              <a:rPr lang="en-US" kern="1200" dirty="0">
                <a:solidFill>
                  <a:schemeClr val="accent4"/>
                </a:solidFill>
                <a:latin typeface="+mj-lt"/>
                <a:ea typeface="+mj-ea"/>
                <a:cs typeface="+mj-cs"/>
              </a:rPr>
              <a:t>numeration</a:t>
            </a:r>
          </a:p>
        </p:txBody>
      </p:sp>
      <p:pic>
        <p:nvPicPr>
          <p:cNvPr id="5" name="Content Placeholder 4">
            <a:extLst>
              <a:ext uri="{FF2B5EF4-FFF2-40B4-BE49-F238E27FC236}">
                <a16:creationId xmlns:a16="http://schemas.microsoft.com/office/drawing/2014/main" id="{84D31518-1A37-8881-60CF-CF4D23DF5FD2}"/>
              </a:ext>
            </a:extLst>
          </p:cNvPr>
          <p:cNvPicPr>
            <a:picLocks noGrp="1" noChangeAspect="1"/>
          </p:cNvPicPr>
          <p:nvPr>
            <p:ph sz="half" idx="4294967295"/>
          </p:nvPr>
        </p:nvPicPr>
        <p:blipFill>
          <a:blip r:embed="rId2"/>
          <a:stretch>
            <a:fillRect/>
          </a:stretch>
        </p:blipFill>
        <p:spPr>
          <a:xfrm>
            <a:off x="0" y="2433638"/>
            <a:ext cx="5181600" cy="3133725"/>
          </a:xfrm>
          <a:prstGeom prst="rect">
            <a:avLst/>
          </a:prstGeom>
        </p:spPr>
      </p:pic>
      <p:pic>
        <p:nvPicPr>
          <p:cNvPr id="6" name="Content Placeholder 5">
            <a:extLst>
              <a:ext uri="{FF2B5EF4-FFF2-40B4-BE49-F238E27FC236}">
                <a16:creationId xmlns:a16="http://schemas.microsoft.com/office/drawing/2014/main" id="{21F85543-CBFF-7A1F-F3DE-F82F7538EC85}"/>
              </a:ext>
            </a:extLst>
          </p:cNvPr>
          <p:cNvPicPr>
            <a:picLocks noGrp="1" noChangeAspect="1"/>
          </p:cNvPicPr>
          <p:nvPr>
            <p:ph sz="half" idx="4294967295"/>
          </p:nvPr>
        </p:nvPicPr>
        <p:blipFill>
          <a:blip r:embed="rId3"/>
          <a:stretch>
            <a:fillRect/>
          </a:stretch>
        </p:blipFill>
        <p:spPr>
          <a:xfrm>
            <a:off x="9836150" y="3044825"/>
            <a:ext cx="2355850" cy="2522538"/>
          </a:xfrm>
          <a:prstGeom prst="rect">
            <a:avLst/>
          </a:prstGeom>
        </p:spPr>
      </p:pic>
      <p:sp>
        <p:nvSpPr>
          <p:cNvPr id="10" name="TextBox 9">
            <a:extLst>
              <a:ext uri="{FF2B5EF4-FFF2-40B4-BE49-F238E27FC236}">
                <a16:creationId xmlns:a16="http://schemas.microsoft.com/office/drawing/2014/main" id="{4322DB23-ADDF-5D10-4D77-F5FFF45B57DA}"/>
              </a:ext>
            </a:extLst>
          </p:cNvPr>
          <p:cNvSpPr txBox="1"/>
          <p:nvPr/>
        </p:nvSpPr>
        <p:spPr>
          <a:xfrm>
            <a:off x="2883556" y="5986509"/>
            <a:ext cx="1090888" cy="313932"/>
          </a:xfrm>
          <a:prstGeom prst="rect">
            <a:avLst/>
          </a:prstGeom>
          <a:noFill/>
        </p:spPr>
        <p:txBody>
          <a:bodyPr wrap="square" rtlCol="0">
            <a:spAutoFit/>
          </a:bodyPr>
          <a:lstStyle/>
          <a:p>
            <a:pPr defTabSz="731502">
              <a:spcAft>
                <a:spcPts val="600"/>
              </a:spcAft>
            </a:pPr>
            <a:r>
              <a:rPr lang="en-US" sz="1440" b="1" dirty="0">
                <a:latin typeface="Droid Serif" panose="02020600060500020200" pitchFamily="18" charset="0"/>
              </a:rPr>
              <a:t>(19 nodes)</a:t>
            </a:r>
            <a:endParaRPr lang="en-US" sz="1351" b="1" dirty="0">
              <a:latin typeface="Droid Serif" panose="02020600060500020200" pitchFamily="18" charset="0"/>
              <a:ea typeface="Droid Serif" panose="02020600060500020200" pitchFamily="18" charset="0"/>
              <a:cs typeface="Droid Serif" panose="02020600060500020200" pitchFamily="18" charset="0"/>
            </a:endParaRPr>
          </a:p>
        </p:txBody>
      </p:sp>
      <p:sp>
        <p:nvSpPr>
          <p:cNvPr id="11" name="TextBox 10">
            <a:extLst>
              <a:ext uri="{FF2B5EF4-FFF2-40B4-BE49-F238E27FC236}">
                <a16:creationId xmlns:a16="http://schemas.microsoft.com/office/drawing/2014/main" id="{EB82D145-FE9C-BD90-3FF9-7926063132F4}"/>
              </a:ext>
            </a:extLst>
          </p:cNvPr>
          <p:cNvSpPr txBox="1"/>
          <p:nvPr/>
        </p:nvSpPr>
        <p:spPr>
          <a:xfrm>
            <a:off x="8310965" y="5986509"/>
            <a:ext cx="983348" cy="313932"/>
          </a:xfrm>
          <a:prstGeom prst="rect">
            <a:avLst/>
          </a:prstGeom>
          <a:noFill/>
        </p:spPr>
        <p:txBody>
          <a:bodyPr wrap="square" rtlCol="0">
            <a:spAutoFit/>
          </a:bodyPr>
          <a:lstStyle/>
          <a:p>
            <a:pPr defTabSz="731502">
              <a:spcAft>
                <a:spcPts val="600"/>
              </a:spcAft>
            </a:pPr>
            <a:r>
              <a:rPr lang="en-US" sz="1440" b="1" dirty="0">
                <a:latin typeface="Droid Serif" panose="02020600060500020200" pitchFamily="18" charset="0"/>
              </a:rPr>
              <a:t>(9 nodes)</a:t>
            </a:r>
            <a:endParaRPr lang="en-US" sz="1351" b="1" dirty="0">
              <a:latin typeface="Droid Serif" panose="02020600060500020200" pitchFamily="18" charset="0"/>
              <a:ea typeface="Droid Serif" panose="02020600060500020200" pitchFamily="18" charset="0"/>
              <a:cs typeface="Droid Serif" panose="02020600060500020200" pitchFamily="18" charset="0"/>
            </a:endParaRPr>
          </a:p>
        </p:txBody>
      </p:sp>
      <p:pic>
        <p:nvPicPr>
          <p:cNvPr id="16" name="Picture 15" descr="Icon&#10;&#10;Description automatically generated">
            <a:extLst>
              <a:ext uri="{FF2B5EF4-FFF2-40B4-BE49-F238E27FC236}">
                <a16:creationId xmlns:a16="http://schemas.microsoft.com/office/drawing/2014/main" id="{47E30394-5E9D-A8C9-6AFF-95510F290ABD}"/>
              </a:ext>
            </a:extLst>
          </p:cNvPr>
          <p:cNvPicPr>
            <a:picLocks noChangeAspect="1"/>
          </p:cNvPicPr>
          <p:nvPr/>
        </p:nvPicPr>
        <p:blipFill rotWithShape="1">
          <a:blip r:embed="rId4"/>
          <a:srcRect b="11143"/>
          <a:stretch/>
        </p:blipFill>
        <p:spPr>
          <a:xfrm>
            <a:off x="765545" y="614222"/>
            <a:ext cx="563525" cy="52176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181CC7F-F2F0-3E8B-C428-44881B76EB2B}"/>
                  </a:ext>
                </a:extLst>
              </p:cNvPr>
              <p:cNvSpPr txBox="1"/>
              <p:nvPr/>
            </p:nvSpPr>
            <p:spPr>
              <a:xfrm>
                <a:off x="4324555" y="1747752"/>
                <a:ext cx="3539843" cy="502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667" i="1">
                              <a:latin typeface="Cambria Math" panose="02040503050406030204" pitchFamily="18" charset="0"/>
                            </a:rPr>
                          </m:ctrlPr>
                        </m:dPr>
                        <m:e>
                          <m:r>
                            <a:rPr lang="en-US" sz="2667" i="1">
                              <a:latin typeface="Cambria Math" panose="02040503050406030204" pitchFamily="18" charset="0"/>
                            </a:rPr>
                            <m:t>𝑥</m:t>
                          </m:r>
                          <m:r>
                            <a:rPr lang="en-US" sz="2667" i="1">
                              <a:latin typeface="Cambria Math" panose="02040503050406030204" pitchFamily="18" charset="0"/>
                            </a:rPr>
                            <m:t> </m:t>
                          </m:r>
                          <m:r>
                            <a:rPr lang="en-US" sz="2667" b="1">
                              <a:latin typeface="Cambria Math" panose="02040503050406030204" pitchFamily="18" charset="0"/>
                            </a:rPr>
                            <m:t>𝐱𝐨𝐫</m:t>
                          </m:r>
                          <m:r>
                            <a:rPr lang="en-US" sz="2667" i="1">
                              <a:latin typeface="Cambria Math" panose="02040503050406030204" pitchFamily="18" charset="0"/>
                            </a:rPr>
                            <m:t> </m:t>
                          </m:r>
                          <m:r>
                            <a:rPr lang="en-US" sz="2667" i="1">
                              <a:solidFill>
                                <a:srgbClr val="C00000"/>
                              </a:solidFill>
                              <a:latin typeface="Cambria Math" panose="02040503050406030204" pitchFamily="18" charset="0"/>
                            </a:rPr>
                            <m:t>𝜉</m:t>
                          </m:r>
                        </m:e>
                      </m:d>
                      <m:r>
                        <a:rPr lang="en-US" sz="2667" i="1">
                          <a:latin typeface="Cambria Math" panose="02040503050406030204" pitchFamily="18" charset="0"/>
                        </a:rPr>
                        <m:t> </m:t>
                      </m:r>
                      <m:r>
                        <a:rPr lang="en-US" sz="2667" b="1">
                          <a:latin typeface="Cambria Math" panose="02040503050406030204" pitchFamily="18" charset="0"/>
                        </a:rPr>
                        <m:t>𝐱𝐨𝐫</m:t>
                      </m:r>
                      <m:r>
                        <a:rPr lang="en-US" sz="2667" i="1">
                          <a:latin typeface="Cambria Math" panose="02040503050406030204" pitchFamily="18" charset="0"/>
                        </a:rPr>
                        <m:t> (</m:t>
                      </m:r>
                      <m:r>
                        <a:rPr lang="en-US" sz="2667" i="1">
                          <a:solidFill>
                            <a:srgbClr val="C00000"/>
                          </a:solidFill>
                          <a:latin typeface="Cambria Math" panose="02040503050406030204" pitchFamily="18" charset="0"/>
                        </a:rPr>
                        <m:t>𝜉</m:t>
                      </m:r>
                      <m:r>
                        <a:rPr lang="en-US" sz="2667" b="1" i="1">
                          <a:latin typeface="Cambria Math" panose="02040503050406030204" pitchFamily="18" charset="0"/>
                        </a:rPr>
                        <m:t>≪</m:t>
                      </m:r>
                      <m:r>
                        <a:rPr lang="en-US" sz="2667" i="1">
                          <a:latin typeface="Cambria Math" panose="02040503050406030204" pitchFamily="18" charset="0"/>
                        </a:rPr>
                        <m:t>𝑘</m:t>
                      </m:r>
                      <m:r>
                        <a:rPr lang="en-US" sz="2667" i="1">
                          <a:latin typeface="Cambria Math" panose="02040503050406030204" pitchFamily="18" charset="0"/>
                        </a:rPr>
                        <m:t>)</m:t>
                      </m:r>
                    </m:oMath>
                  </m:oMathPara>
                </a14:m>
                <a:endParaRPr lang="en-US" sz="2667" dirty="0">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3" name="TextBox 2">
                <a:extLst>
                  <a:ext uri="{FF2B5EF4-FFF2-40B4-BE49-F238E27FC236}">
                    <a16:creationId xmlns:a16="http://schemas.microsoft.com/office/drawing/2014/main" id="{2181CC7F-F2F0-3E8B-C428-44881B76EB2B}"/>
                  </a:ext>
                </a:extLst>
              </p:cNvPr>
              <p:cNvSpPr txBox="1">
                <a:spLocks noRot="1" noChangeAspect="1" noMove="1" noResize="1" noEditPoints="1" noAdjustHandles="1" noChangeArrowheads="1" noChangeShapeType="1" noTextEdit="1"/>
              </p:cNvSpPr>
              <p:nvPr/>
            </p:nvSpPr>
            <p:spPr>
              <a:xfrm>
                <a:off x="4324555" y="1747752"/>
                <a:ext cx="3539843" cy="502766"/>
              </a:xfrm>
              <a:prstGeom prst="rect">
                <a:avLst/>
              </a:prstGeom>
              <a:blipFill>
                <a:blip r:embed="rId5"/>
                <a:stretch>
                  <a:fillRect b="-1951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D9A3BD6-10CA-F785-1868-05F37CA421B1}"/>
              </a:ext>
            </a:extLst>
          </p:cNvPr>
          <p:cNvSpPr txBox="1"/>
          <p:nvPr/>
        </p:nvSpPr>
        <p:spPr>
          <a:xfrm>
            <a:off x="-8112" y="6518200"/>
            <a:ext cx="3779433" cy="338554"/>
          </a:xfrm>
          <a:prstGeom prst="rect">
            <a:avLst/>
          </a:prstGeom>
          <a:noFill/>
        </p:spPr>
        <p:txBody>
          <a:bodyPr wrap="none" rtlCol="0">
            <a:spAutoFit/>
          </a:bodyPr>
          <a:lstStyle/>
          <a:p>
            <a:r>
              <a:rPr lang="en-US" sz="1600" dirty="0">
                <a:solidFill>
                  <a:schemeClr val="accent1"/>
                </a:solidFill>
              </a:rPr>
              <a:t>Yuantian Ding and Xiaokang Qiu. [POPL’24]</a:t>
            </a:r>
          </a:p>
        </p:txBody>
      </p:sp>
    </p:spTree>
    <p:extLst>
      <p:ext uri="{BB962C8B-B14F-4D97-AF65-F5344CB8AC3E}">
        <p14:creationId xmlns:p14="http://schemas.microsoft.com/office/powerpoint/2010/main" val="39920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9EC3A40-F9AB-412B-C928-1C13347B5B9D}"/>
              </a:ext>
            </a:extLst>
          </p:cNvPr>
          <p:cNvSpPr>
            <a:spLocks noGrp="1"/>
          </p:cNvSpPr>
          <p:nvPr>
            <p:ph type="title" idx="4294967295"/>
          </p:nvPr>
        </p:nvSpPr>
        <p:spPr>
          <a:xfrm>
            <a:off x="0" y="255588"/>
            <a:ext cx="10506075" cy="1016000"/>
          </a:xfrm>
        </p:spPr>
        <p:txBody>
          <a:bodyPr vert="horz" lIns="91440" tIns="45720" rIns="91440" bIns="45720" rtlCol="0" anchor="b">
            <a:normAutofit/>
          </a:bodyPr>
          <a:lstStyle/>
          <a:p>
            <a:r>
              <a:rPr lang="en-US" kern="1200" dirty="0">
                <a:solidFill>
                  <a:schemeClr val="accent4"/>
                </a:solidFill>
                <a:latin typeface="+mj-lt"/>
                <a:ea typeface="+mj-ea"/>
                <a:cs typeface="+mj-cs"/>
              </a:rPr>
              <a:t>          #3: Large language model guidance</a:t>
            </a:r>
          </a:p>
        </p:txBody>
      </p:sp>
      <p:pic>
        <p:nvPicPr>
          <p:cNvPr id="5" name="Picture 4">
            <a:extLst>
              <a:ext uri="{FF2B5EF4-FFF2-40B4-BE49-F238E27FC236}">
                <a16:creationId xmlns:a16="http://schemas.microsoft.com/office/drawing/2014/main" id="{A898DEBB-D8D6-D8EC-FDAE-D80F8FD34AAA}"/>
              </a:ext>
            </a:extLst>
          </p:cNvPr>
          <p:cNvPicPr>
            <a:picLocks noChangeAspect="1"/>
          </p:cNvPicPr>
          <p:nvPr/>
        </p:nvPicPr>
        <p:blipFill>
          <a:blip r:embed="rId2"/>
          <a:stretch>
            <a:fillRect/>
          </a:stretch>
        </p:blipFill>
        <p:spPr>
          <a:xfrm>
            <a:off x="206176" y="2003470"/>
            <a:ext cx="3886155" cy="664964"/>
          </a:xfrm>
          <a:prstGeom prst="rect">
            <a:avLst/>
          </a:prstGeom>
        </p:spPr>
      </p:pic>
      <p:pic>
        <p:nvPicPr>
          <p:cNvPr id="6" name="Picture 5">
            <a:extLst>
              <a:ext uri="{FF2B5EF4-FFF2-40B4-BE49-F238E27FC236}">
                <a16:creationId xmlns:a16="http://schemas.microsoft.com/office/drawing/2014/main" id="{B0606FDF-8554-AF6D-FEC1-A6917FBD6E51}"/>
              </a:ext>
            </a:extLst>
          </p:cNvPr>
          <p:cNvPicPr>
            <a:picLocks noChangeAspect="1"/>
          </p:cNvPicPr>
          <p:nvPr/>
        </p:nvPicPr>
        <p:blipFill>
          <a:blip r:embed="rId3"/>
          <a:stretch>
            <a:fillRect/>
          </a:stretch>
        </p:blipFill>
        <p:spPr>
          <a:xfrm>
            <a:off x="4720981" y="1253325"/>
            <a:ext cx="2219452" cy="1606296"/>
          </a:xfrm>
          <a:prstGeom prst="rect">
            <a:avLst/>
          </a:prstGeom>
        </p:spPr>
      </p:pic>
      <p:pic>
        <p:nvPicPr>
          <p:cNvPr id="7" name="Picture 6">
            <a:extLst>
              <a:ext uri="{FF2B5EF4-FFF2-40B4-BE49-F238E27FC236}">
                <a16:creationId xmlns:a16="http://schemas.microsoft.com/office/drawing/2014/main" id="{22322A31-F29C-BC3D-1554-355F3A687F0D}"/>
              </a:ext>
            </a:extLst>
          </p:cNvPr>
          <p:cNvPicPr>
            <a:picLocks noChangeAspect="1"/>
          </p:cNvPicPr>
          <p:nvPr/>
        </p:nvPicPr>
        <p:blipFill>
          <a:blip r:embed="rId4"/>
          <a:stretch>
            <a:fillRect/>
          </a:stretch>
        </p:blipFill>
        <p:spPr>
          <a:xfrm>
            <a:off x="4729616" y="2844787"/>
            <a:ext cx="2210816" cy="1614932"/>
          </a:xfrm>
          <a:prstGeom prst="rect">
            <a:avLst/>
          </a:prstGeom>
        </p:spPr>
      </p:pic>
      <p:pic>
        <p:nvPicPr>
          <p:cNvPr id="10" name="Picture 9">
            <a:extLst>
              <a:ext uri="{FF2B5EF4-FFF2-40B4-BE49-F238E27FC236}">
                <a16:creationId xmlns:a16="http://schemas.microsoft.com/office/drawing/2014/main" id="{3861D645-B446-F792-38EE-54DF2E28C042}"/>
              </a:ext>
            </a:extLst>
          </p:cNvPr>
          <p:cNvPicPr>
            <a:picLocks noChangeAspect="1"/>
          </p:cNvPicPr>
          <p:nvPr/>
        </p:nvPicPr>
        <p:blipFill>
          <a:blip r:embed="rId5"/>
          <a:stretch>
            <a:fillRect/>
          </a:stretch>
        </p:blipFill>
        <p:spPr>
          <a:xfrm>
            <a:off x="4660528" y="5012048"/>
            <a:ext cx="2279904" cy="1606296"/>
          </a:xfrm>
          <a:prstGeom prst="rect">
            <a:avLst/>
          </a:prstGeom>
        </p:spPr>
      </p:pic>
      <p:pic>
        <p:nvPicPr>
          <p:cNvPr id="11" name="Picture 10">
            <a:extLst>
              <a:ext uri="{FF2B5EF4-FFF2-40B4-BE49-F238E27FC236}">
                <a16:creationId xmlns:a16="http://schemas.microsoft.com/office/drawing/2014/main" id="{50481751-2911-E1DD-616C-E0329C6056B6}"/>
              </a:ext>
            </a:extLst>
          </p:cNvPr>
          <p:cNvPicPr>
            <a:picLocks noChangeAspect="1"/>
          </p:cNvPicPr>
          <p:nvPr/>
        </p:nvPicPr>
        <p:blipFill>
          <a:blip r:embed="rId6"/>
          <a:stretch>
            <a:fillRect/>
          </a:stretch>
        </p:blipFill>
        <p:spPr>
          <a:xfrm>
            <a:off x="8868251" y="2413324"/>
            <a:ext cx="2348992" cy="1494028"/>
          </a:xfrm>
          <a:prstGeom prst="rect">
            <a:avLst/>
          </a:prstGeom>
        </p:spPr>
      </p:pic>
      <p:pic>
        <p:nvPicPr>
          <p:cNvPr id="16" name="Picture 15">
            <a:extLst>
              <a:ext uri="{FF2B5EF4-FFF2-40B4-BE49-F238E27FC236}">
                <a16:creationId xmlns:a16="http://schemas.microsoft.com/office/drawing/2014/main" id="{7CE461E2-2444-E8A0-F351-C4F296682BE0}"/>
              </a:ext>
            </a:extLst>
          </p:cNvPr>
          <p:cNvPicPr>
            <a:picLocks noChangeAspect="1"/>
          </p:cNvPicPr>
          <p:nvPr/>
        </p:nvPicPr>
        <p:blipFill>
          <a:blip r:embed="rId7"/>
          <a:stretch>
            <a:fillRect/>
          </a:stretch>
        </p:blipFill>
        <p:spPr>
          <a:xfrm>
            <a:off x="9084151" y="4948934"/>
            <a:ext cx="1917192" cy="1010412"/>
          </a:xfrm>
          <a:prstGeom prst="rect">
            <a:avLst/>
          </a:prstGeom>
        </p:spPr>
      </p:pic>
      <p:pic>
        <p:nvPicPr>
          <p:cNvPr id="19" name="Picture 2">
            <a:extLst>
              <a:ext uri="{FF2B5EF4-FFF2-40B4-BE49-F238E27FC236}">
                <a16:creationId xmlns:a16="http://schemas.microsoft.com/office/drawing/2014/main" id="{B4F649F4-9C76-0652-279D-24D34986E8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8551" y="3585400"/>
            <a:ext cx="841404" cy="84140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D20B9144-52BB-028D-6242-254B15EE95EF}"/>
              </a:ext>
            </a:extLst>
          </p:cNvPr>
          <p:cNvCxnSpPr>
            <a:cxnSpLocks/>
          </p:cNvCxnSpPr>
          <p:nvPr/>
        </p:nvCxnSpPr>
        <p:spPr>
          <a:xfrm>
            <a:off x="2149253" y="2696570"/>
            <a:ext cx="0" cy="790364"/>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7C2A161-2D7F-B8AA-28BE-8696384D4414}"/>
                  </a:ext>
                </a:extLst>
              </p:cNvPr>
              <p:cNvSpPr txBox="1"/>
              <p:nvPr/>
            </p:nvSpPr>
            <p:spPr>
              <a:xfrm>
                <a:off x="5408676" y="4446136"/>
                <a:ext cx="6858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rPr>
                        <m:t>…</m:t>
                      </m:r>
                    </m:oMath>
                  </m:oMathPara>
                </a14:m>
                <a:endParaRPr lang="en-US" sz="2800" dirty="0"/>
              </a:p>
            </p:txBody>
          </p:sp>
        </mc:Choice>
        <mc:Fallback xmlns="">
          <p:sp>
            <p:nvSpPr>
              <p:cNvPr id="21" name="TextBox 20">
                <a:extLst>
                  <a:ext uri="{FF2B5EF4-FFF2-40B4-BE49-F238E27FC236}">
                    <a16:creationId xmlns:a16="http://schemas.microsoft.com/office/drawing/2014/main" id="{67C2A161-2D7F-B8AA-28BE-8696384D4414}"/>
                  </a:ext>
                </a:extLst>
              </p:cNvPr>
              <p:cNvSpPr txBox="1">
                <a:spLocks noRot="1" noChangeAspect="1" noMove="1" noResize="1" noEditPoints="1" noAdjustHandles="1" noChangeArrowheads="1" noChangeShapeType="1" noTextEdit="1"/>
              </p:cNvSpPr>
              <p:nvPr/>
            </p:nvSpPr>
            <p:spPr>
              <a:xfrm>
                <a:off x="5408676" y="4446136"/>
                <a:ext cx="685800" cy="523220"/>
              </a:xfrm>
              <a:prstGeom prst="rect">
                <a:avLst/>
              </a:prstGeom>
              <a:blipFill>
                <a:blip r:embed="rId9"/>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1C22D952-A763-24F1-41BD-618BC2DC626A}"/>
              </a:ext>
            </a:extLst>
          </p:cNvPr>
          <p:cNvGrpSpPr/>
          <p:nvPr/>
        </p:nvGrpSpPr>
        <p:grpSpPr>
          <a:xfrm>
            <a:off x="2672861" y="2108300"/>
            <a:ext cx="2056755" cy="3564365"/>
            <a:chOff x="2672862" y="2250831"/>
            <a:chExt cx="2056754" cy="3564365"/>
          </a:xfrm>
        </p:grpSpPr>
        <p:cxnSp>
          <p:nvCxnSpPr>
            <p:cNvPr id="23" name="Straight Arrow Connector 22">
              <a:extLst>
                <a:ext uri="{FF2B5EF4-FFF2-40B4-BE49-F238E27FC236}">
                  <a16:creationId xmlns:a16="http://schemas.microsoft.com/office/drawing/2014/main" id="{00FCFFF1-E121-589D-C6B1-6BF6549015B6}"/>
                </a:ext>
              </a:extLst>
            </p:cNvPr>
            <p:cNvCxnSpPr>
              <a:cxnSpLocks/>
            </p:cNvCxnSpPr>
            <p:nvPr/>
          </p:nvCxnSpPr>
          <p:spPr>
            <a:xfrm flipV="1">
              <a:off x="2672862" y="2250831"/>
              <a:ext cx="2056754" cy="1688123"/>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5698BE-5F30-F8B1-C3D1-B0ABAA210050}"/>
                </a:ext>
              </a:extLst>
            </p:cNvPr>
            <p:cNvCxnSpPr>
              <a:cxnSpLocks/>
              <a:endCxn id="7" idx="1"/>
            </p:cNvCxnSpPr>
            <p:nvPr/>
          </p:nvCxnSpPr>
          <p:spPr>
            <a:xfrm flipV="1">
              <a:off x="2723186" y="3652252"/>
              <a:ext cx="2006430" cy="327533"/>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F1D975-C9F4-5996-833D-51134CADEB31}"/>
                </a:ext>
              </a:extLst>
            </p:cNvPr>
            <p:cNvCxnSpPr>
              <a:cxnSpLocks/>
            </p:cNvCxnSpPr>
            <p:nvPr/>
          </p:nvCxnSpPr>
          <p:spPr>
            <a:xfrm>
              <a:off x="2723186" y="4434964"/>
              <a:ext cx="1997794" cy="415313"/>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160013-8CC9-4DBC-FF3F-EF450F15621D}"/>
                </a:ext>
              </a:extLst>
            </p:cNvPr>
            <p:cNvCxnSpPr>
              <a:cxnSpLocks/>
              <a:endCxn id="10" idx="1"/>
            </p:cNvCxnSpPr>
            <p:nvPr/>
          </p:nvCxnSpPr>
          <p:spPr>
            <a:xfrm>
              <a:off x="2672862" y="4348752"/>
              <a:ext cx="1987666" cy="1466444"/>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428BA97-DE56-FBF8-CE52-7B2940FECD15}"/>
              </a:ext>
            </a:extLst>
          </p:cNvPr>
          <p:cNvGrpSpPr/>
          <p:nvPr/>
        </p:nvGrpSpPr>
        <p:grpSpPr>
          <a:xfrm>
            <a:off x="6940432" y="2067106"/>
            <a:ext cx="2056755" cy="3605562"/>
            <a:chOff x="6940432" y="2209638"/>
            <a:chExt cx="2056754" cy="3605561"/>
          </a:xfrm>
        </p:grpSpPr>
        <p:cxnSp>
          <p:nvCxnSpPr>
            <p:cNvPr id="31" name="Straight Arrow Connector 30">
              <a:extLst>
                <a:ext uri="{FF2B5EF4-FFF2-40B4-BE49-F238E27FC236}">
                  <a16:creationId xmlns:a16="http://schemas.microsoft.com/office/drawing/2014/main" id="{F47BB363-0B8D-B505-B8EA-C385B42FB1CB}"/>
                </a:ext>
              </a:extLst>
            </p:cNvPr>
            <p:cNvCxnSpPr>
              <a:cxnSpLocks/>
              <a:stCxn id="6" idx="3"/>
              <a:endCxn id="11" idx="1"/>
            </p:cNvCxnSpPr>
            <p:nvPr/>
          </p:nvCxnSpPr>
          <p:spPr>
            <a:xfrm>
              <a:off x="6940433" y="2209638"/>
              <a:ext cx="1927817" cy="1103865"/>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036FBF7-C2DC-6411-6712-D279E6C87218}"/>
                </a:ext>
              </a:extLst>
            </p:cNvPr>
            <p:cNvCxnSpPr>
              <a:cxnSpLocks/>
              <a:stCxn id="7" idx="3"/>
            </p:cNvCxnSpPr>
            <p:nvPr/>
          </p:nvCxnSpPr>
          <p:spPr>
            <a:xfrm flipV="1">
              <a:off x="6940432" y="3355920"/>
              <a:ext cx="1927819" cy="296333"/>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FCADB0-D07A-A4D2-D86F-F696DB5DA883}"/>
                </a:ext>
              </a:extLst>
            </p:cNvPr>
            <p:cNvCxnSpPr>
              <a:cxnSpLocks/>
            </p:cNvCxnSpPr>
            <p:nvPr/>
          </p:nvCxnSpPr>
          <p:spPr>
            <a:xfrm flipV="1">
              <a:off x="6940432" y="3907436"/>
              <a:ext cx="1927818" cy="986894"/>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3A41A98-BEBF-1334-51BF-1CAA1C043D24}"/>
                </a:ext>
              </a:extLst>
            </p:cNvPr>
            <p:cNvCxnSpPr>
              <a:cxnSpLocks/>
              <a:stCxn id="10" idx="3"/>
            </p:cNvCxnSpPr>
            <p:nvPr/>
          </p:nvCxnSpPr>
          <p:spPr>
            <a:xfrm flipV="1">
              <a:off x="6940432" y="3891888"/>
              <a:ext cx="2056754" cy="1923311"/>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D0BC53DC-2D20-76A2-DDDF-7AB3A3913CF4}"/>
              </a:ext>
            </a:extLst>
          </p:cNvPr>
          <p:cNvCxnSpPr>
            <a:cxnSpLocks/>
          </p:cNvCxnSpPr>
          <p:nvPr/>
        </p:nvCxnSpPr>
        <p:spPr>
          <a:xfrm>
            <a:off x="10042747" y="4064538"/>
            <a:ext cx="0" cy="790364"/>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F741BC-1812-5E95-3863-29486F60BF4C}"/>
              </a:ext>
            </a:extLst>
          </p:cNvPr>
          <p:cNvSpPr txBox="1"/>
          <p:nvPr/>
        </p:nvSpPr>
        <p:spPr>
          <a:xfrm>
            <a:off x="10148379" y="4092437"/>
            <a:ext cx="852965" cy="400110"/>
          </a:xfrm>
          <a:prstGeom prst="rect">
            <a:avLst/>
          </a:prstGeom>
          <a:noFill/>
        </p:spPr>
        <p:txBody>
          <a:bodyPr wrap="square" rtlCol="0">
            <a:spAutoFit/>
          </a:bodyPr>
          <a:lstStyle/>
          <a:p>
            <a:r>
              <a:rPr lang="en-US" sz="2000" dirty="0"/>
              <a:t>hints</a:t>
            </a:r>
          </a:p>
        </p:txBody>
      </p:sp>
      <p:sp>
        <p:nvSpPr>
          <p:cNvPr id="3" name="TextBox 2">
            <a:extLst>
              <a:ext uri="{FF2B5EF4-FFF2-40B4-BE49-F238E27FC236}">
                <a16:creationId xmlns:a16="http://schemas.microsoft.com/office/drawing/2014/main" id="{260BA408-0131-A9D7-8F71-B34A47D39C98}"/>
              </a:ext>
            </a:extLst>
          </p:cNvPr>
          <p:cNvSpPr txBox="1"/>
          <p:nvPr/>
        </p:nvSpPr>
        <p:spPr>
          <a:xfrm>
            <a:off x="-8112" y="6518200"/>
            <a:ext cx="3779433" cy="338554"/>
          </a:xfrm>
          <a:prstGeom prst="rect">
            <a:avLst/>
          </a:prstGeom>
          <a:noFill/>
        </p:spPr>
        <p:txBody>
          <a:bodyPr wrap="none" rtlCol="0">
            <a:spAutoFit/>
          </a:bodyPr>
          <a:lstStyle/>
          <a:p>
            <a:r>
              <a:rPr lang="en-US" sz="1600" dirty="0">
                <a:solidFill>
                  <a:schemeClr val="accent1"/>
                </a:solidFill>
              </a:rPr>
              <a:t>Yuantian Ding and Xiaokang Qiu. [POPL’24]</a:t>
            </a:r>
          </a:p>
        </p:txBody>
      </p:sp>
      <p:pic>
        <p:nvPicPr>
          <p:cNvPr id="9" name="Picture 8" descr="Icon&#10;&#10;Description automatically generated">
            <a:extLst>
              <a:ext uri="{FF2B5EF4-FFF2-40B4-BE49-F238E27FC236}">
                <a16:creationId xmlns:a16="http://schemas.microsoft.com/office/drawing/2014/main" id="{305D8224-D4EF-CED7-50D6-84AE4A2D9570}"/>
              </a:ext>
            </a:extLst>
          </p:cNvPr>
          <p:cNvPicPr>
            <a:picLocks noChangeAspect="1"/>
          </p:cNvPicPr>
          <p:nvPr/>
        </p:nvPicPr>
        <p:blipFill rotWithShape="1">
          <a:blip r:embed="rId10"/>
          <a:srcRect b="11143"/>
          <a:stretch/>
        </p:blipFill>
        <p:spPr>
          <a:xfrm>
            <a:off x="765545" y="614222"/>
            <a:ext cx="563525" cy="521763"/>
          </a:xfrm>
          <a:prstGeom prst="rect">
            <a:avLst/>
          </a:prstGeom>
        </p:spPr>
      </p:pic>
    </p:spTree>
    <p:extLst>
      <p:ext uri="{BB962C8B-B14F-4D97-AF65-F5344CB8AC3E}">
        <p14:creationId xmlns:p14="http://schemas.microsoft.com/office/powerpoint/2010/main" val="360612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par>
                                <p:cTn id="33" presetID="9"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par>
                                <p:cTn id="41" presetID="9"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F65200E-BE19-61BA-8C12-E73CE7790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4850097"/>
            <a:ext cx="12202175" cy="2021488"/>
            <a:chOff x="-1" y="-29768"/>
            <a:chExt cx="12202175" cy="1519356"/>
          </a:xfrm>
        </p:grpSpPr>
        <p:sp>
          <p:nvSpPr>
            <p:cNvPr id="18" name="Rectangle 17">
              <a:extLst>
                <a:ext uri="{FF2B5EF4-FFF2-40B4-BE49-F238E27FC236}">
                  <a16:creationId xmlns:a16="http://schemas.microsoft.com/office/drawing/2014/main" id="{4DCB7929-1F93-E966-9A22-29A959C2A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9333BF-F59E-1341-F162-50F583238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345832-F005-417F-6A2A-8481A275F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72251F-3E21-814E-B05F-F813081D7557}"/>
              </a:ext>
            </a:extLst>
          </p:cNvPr>
          <p:cNvSpPr>
            <a:spLocks noGrp="1"/>
          </p:cNvSpPr>
          <p:nvPr>
            <p:ph type="title" idx="4294967295"/>
          </p:nvPr>
        </p:nvSpPr>
        <p:spPr>
          <a:xfrm>
            <a:off x="1611630" y="5167418"/>
            <a:ext cx="8949690" cy="702264"/>
          </a:xfrm>
        </p:spPr>
        <p:txBody>
          <a:bodyPr vert="horz" lIns="91440" tIns="45720" rIns="91440" bIns="45720" rtlCol="0" anchor="b">
            <a:normAutofit/>
          </a:bodyPr>
          <a:lstStyle/>
          <a:p>
            <a:pPr algn="ctr"/>
            <a:r>
              <a:rPr lang="en-US" sz="3600">
                <a:solidFill>
                  <a:srgbClr val="FFFFFF"/>
                </a:solidFill>
              </a:rPr>
              <a:t># Unsolved and uniquely solved Benchmarks</a:t>
            </a:r>
          </a:p>
        </p:txBody>
      </p:sp>
      <p:pic>
        <p:nvPicPr>
          <p:cNvPr id="12" name="Picture 11" descr="A yellow pie chart with different colored sections&#10;&#10;Description automatically generated">
            <a:extLst>
              <a:ext uri="{FF2B5EF4-FFF2-40B4-BE49-F238E27FC236}">
                <a16:creationId xmlns:a16="http://schemas.microsoft.com/office/drawing/2014/main" id="{C1C3C37C-B2DD-6AA0-7B0E-C3B4B0C07B9E}"/>
              </a:ext>
            </a:extLst>
          </p:cNvPr>
          <p:cNvPicPr>
            <a:picLocks noChangeAspect="1"/>
          </p:cNvPicPr>
          <p:nvPr/>
        </p:nvPicPr>
        <p:blipFill>
          <a:blip r:embed="rId3"/>
          <a:stretch>
            <a:fillRect/>
          </a:stretch>
        </p:blipFill>
        <p:spPr>
          <a:xfrm>
            <a:off x="2767348" y="869989"/>
            <a:ext cx="3217333" cy="3217333"/>
          </a:xfrm>
          <a:prstGeom prst="rect">
            <a:avLst/>
          </a:prstGeom>
        </p:spPr>
      </p:pic>
      <p:pic>
        <p:nvPicPr>
          <p:cNvPr id="9" name="Picture 8" descr="A graph with different colored squares&#10;&#10;Description automatically generated">
            <a:extLst>
              <a:ext uri="{FF2B5EF4-FFF2-40B4-BE49-F238E27FC236}">
                <a16:creationId xmlns:a16="http://schemas.microsoft.com/office/drawing/2014/main" id="{E7E97C41-1183-C6DC-25F7-B35F418F7B2C}"/>
              </a:ext>
            </a:extLst>
          </p:cNvPr>
          <p:cNvPicPr>
            <a:picLocks noChangeAspect="1"/>
          </p:cNvPicPr>
          <p:nvPr/>
        </p:nvPicPr>
        <p:blipFill>
          <a:blip r:embed="rId4"/>
          <a:stretch>
            <a:fillRect/>
          </a:stretch>
        </p:blipFill>
        <p:spPr>
          <a:xfrm>
            <a:off x="6207318" y="1323485"/>
            <a:ext cx="4997064" cy="2311142"/>
          </a:xfrm>
          <a:prstGeom prst="rect">
            <a:avLst/>
          </a:prstGeom>
        </p:spPr>
      </p:pic>
    </p:spTree>
    <p:extLst>
      <p:ext uri="{BB962C8B-B14F-4D97-AF65-F5344CB8AC3E}">
        <p14:creationId xmlns:p14="http://schemas.microsoft.com/office/powerpoint/2010/main" val="2318335633"/>
      </p:ext>
    </p:extLst>
  </p:cSld>
  <p:clrMapOvr>
    <a:masterClrMapping/>
  </p:clrMapOvr>
  <mc:AlternateContent xmlns:mc="http://schemas.openxmlformats.org/markup-compatibility/2006" xmlns:p14="http://schemas.microsoft.com/office/powerpoint/2010/main">
    <mc:Choice Requires="p14">
      <p:transition spd="slow" p14:dur="2000" advTm="23105"/>
    </mc:Choice>
    <mc:Fallback xmlns="">
      <p:transition spd="slow" advTm="2310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8D0A-881B-EE44-A7E6-4CD66111561E}"/>
              </a:ext>
            </a:extLst>
          </p:cNvPr>
          <p:cNvSpPr>
            <a:spLocks noGrp="1"/>
          </p:cNvSpPr>
          <p:nvPr>
            <p:ph type="title"/>
          </p:nvPr>
        </p:nvSpPr>
        <p:spPr/>
        <p:txBody>
          <a:bodyPr/>
          <a:lstStyle/>
          <a:p>
            <a:r>
              <a:rPr lang="en-US"/>
              <a:t>Program Synthesis</a:t>
            </a:r>
          </a:p>
        </p:txBody>
      </p:sp>
      <p:sp>
        <p:nvSpPr>
          <p:cNvPr id="5" name="Rounded Rectangle 4">
            <a:extLst>
              <a:ext uri="{FF2B5EF4-FFF2-40B4-BE49-F238E27FC236}">
                <a16:creationId xmlns:a16="http://schemas.microsoft.com/office/drawing/2014/main" id="{47378C76-0563-5941-947D-371B21F06EB9}"/>
              </a:ext>
            </a:extLst>
          </p:cNvPr>
          <p:cNvSpPr/>
          <p:nvPr/>
        </p:nvSpPr>
        <p:spPr>
          <a:xfrm>
            <a:off x="4331057" y="1950184"/>
            <a:ext cx="3606085" cy="1429555"/>
          </a:xfrm>
          <a:custGeom>
            <a:avLst/>
            <a:gdLst>
              <a:gd name="csX0" fmla="*/ 0 w 3606085"/>
              <a:gd name="csY0" fmla="*/ 238264 h 1429555"/>
              <a:gd name="csX1" fmla="*/ 238264 w 3606085"/>
              <a:gd name="csY1" fmla="*/ 0 h 1429555"/>
              <a:gd name="csX2" fmla="*/ 895471 w 3606085"/>
              <a:gd name="csY2" fmla="*/ 0 h 1429555"/>
              <a:gd name="csX3" fmla="*/ 1458791 w 3606085"/>
              <a:gd name="csY3" fmla="*/ 0 h 1429555"/>
              <a:gd name="csX4" fmla="*/ 2147294 w 3606085"/>
              <a:gd name="csY4" fmla="*/ 0 h 1429555"/>
              <a:gd name="csX5" fmla="*/ 2710614 w 3606085"/>
              <a:gd name="csY5" fmla="*/ 0 h 1429555"/>
              <a:gd name="csX6" fmla="*/ 3367821 w 3606085"/>
              <a:gd name="csY6" fmla="*/ 0 h 1429555"/>
              <a:gd name="csX7" fmla="*/ 3606085 w 3606085"/>
              <a:gd name="csY7" fmla="*/ 238264 h 1429555"/>
              <a:gd name="csX8" fmla="*/ 3606085 w 3606085"/>
              <a:gd name="csY8" fmla="*/ 724308 h 1429555"/>
              <a:gd name="csX9" fmla="*/ 3606085 w 3606085"/>
              <a:gd name="csY9" fmla="*/ 1191291 h 1429555"/>
              <a:gd name="csX10" fmla="*/ 3367821 w 3606085"/>
              <a:gd name="csY10" fmla="*/ 1429555 h 1429555"/>
              <a:gd name="csX11" fmla="*/ 2835796 w 3606085"/>
              <a:gd name="csY11" fmla="*/ 1429555 h 1429555"/>
              <a:gd name="csX12" fmla="*/ 2209885 w 3606085"/>
              <a:gd name="csY12" fmla="*/ 1429555 h 1429555"/>
              <a:gd name="csX13" fmla="*/ 1677860 w 3606085"/>
              <a:gd name="csY13" fmla="*/ 1429555 h 1429555"/>
              <a:gd name="csX14" fmla="*/ 1114540 w 3606085"/>
              <a:gd name="csY14" fmla="*/ 1429555 h 1429555"/>
              <a:gd name="csX15" fmla="*/ 238264 w 3606085"/>
              <a:gd name="csY15" fmla="*/ 1429555 h 1429555"/>
              <a:gd name="csX16" fmla="*/ 0 w 3606085"/>
              <a:gd name="csY16" fmla="*/ 1191291 h 1429555"/>
              <a:gd name="csX17" fmla="*/ 0 w 3606085"/>
              <a:gd name="csY17" fmla="*/ 724308 h 1429555"/>
              <a:gd name="csX18" fmla="*/ 0 w 3606085"/>
              <a:gd name="csY18" fmla="*/ 238264 h 1429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606085" h="1429555" extrusionOk="0">
                <a:moveTo>
                  <a:pt x="0" y="238264"/>
                </a:moveTo>
                <a:cubicBezTo>
                  <a:pt x="3642" y="109237"/>
                  <a:pt x="119602" y="5732"/>
                  <a:pt x="238264" y="0"/>
                </a:cubicBezTo>
                <a:cubicBezTo>
                  <a:pt x="561799" y="-12346"/>
                  <a:pt x="657500" y="30096"/>
                  <a:pt x="895471" y="0"/>
                </a:cubicBezTo>
                <a:cubicBezTo>
                  <a:pt x="1133442" y="-30096"/>
                  <a:pt x="1252593" y="-6245"/>
                  <a:pt x="1458791" y="0"/>
                </a:cubicBezTo>
                <a:cubicBezTo>
                  <a:pt x="1664989" y="6245"/>
                  <a:pt x="1939376" y="-7275"/>
                  <a:pt x="2147294" y="0"/>
                </a:cubicBezTo>
                <a:cubicBezTo>
                  <a:pt x="2355212" y="7275"/>
                  <a:pt x="2545832" y="9824"/>
                  <a:pt x="2710614" y="0"/>
                </a:cubicBezTo>
                <a:cubicBezTo>
                  <a:pt x="2875396" y="-9824"/>
                  <a:pt x="3094779" y="16602"/>
                  <a:pt x="3367821" y="0"/>
                </a:cubicBezTo>
                <a:cubicBezTo>
                  <a:pt x="3492334" y="-16703"/>
                  <a:pt x="3609425" y="107671"/>
                  <a:pt x="3606085" y="238264"/>
                </a:cubicBezTo>
                <a:cubicBezTo>
                  <a:pt x="3611116" y="396256"/>
                  <a:pt x="3585307" y="571978"/>
                  <a:pt x="3606085" y="724308"/>
                </a:cubicBezTo>
                <a:cubicBezTo>
                  <a:pt x="3626863" y="876638"/>
                  <a:pt x="3596633" y="1079506"/>
                  <a:pt x="3606085" y="1191291"/>
                </a:cubicBezTo>
                <a:cubicBezTo>
                  <a:pt x="3580562" y="1305621"/>
                  <a:pt x="3475784" y="1436929"/>
                  <a:pt x="3367821" y="1429555"/>
                </a:cubicBezTo>
                <a:cubicBezTo>
                  <a:pt x="3167884" y="1425687"/>
                  <a:pt x="2943781" y="1450671"/>
                  <a:pt x="2835796" y="1429555"/>
                </a:cubicBezTo>
                <a:cubicBezTo>
                  <a:pt x="2727811" y="1408439"/>
                  <a:pt x="2482520" y="1460590"/>
                  <a:pt x="2209885" y="1429555"/>
                </a:cubicBezTo>
                <a:cubicBezTo>
                  <a:pt x="1937250" y="1398520"/>
                  <a:pt x="1818419" y="1414677"/>
                  <a:pt x="1677860" y="1429555"/>
                </a:cubicBezTo>
                <a:cubicBezTo>
                  <a:pt x="1537301" y="1444433"/>
                  <a:pt x="1378949" y="1406798"/>
                  <a:pt x="1114540" y="1429555"/>
                </a:cubicBezTo>
                <a:cubicBezTo>
                  <a:pt x="850131" y="1452312"/>
                  <a:pt x="466119" y="1409673"/>
                  <a:pt x="238264" y="1429555"/>
                </a:cubicBezTo>
                <a:cubicBezTo>
                  <a:pt x="112284" y="1434052"/>
                  <a:pt x="-14800" y="1314188"/>
                  <a:pt x="0" y="1191291"/>
                </a:cubicBezTo>
                <a:cubicBezTo>
                  <a:pt x="5378" y="1040750"/>
                  <a:pt x="15498" y="839934"/>
                  <a:pt x="0" y="724308"/>
                </a:cubicBezTo>
                <a:cubicBezTo>
                  <a:pt x="-15498" y="608682"/>
                  <a:pt x="-4932" y="383450"/>
                  <a:pt x="0" y="238264"/>
                </a:cubicBezTo>
                <a:close/>
              </a:path>
            </a:pathLst>
          </a:custGeom>
          <a:noFill/>
          <a:ln w="38100">
            <a:extLst>
              <a:ext uri="{C807C97D-BFC1-408E-A445-0C87EB9F89A2}">
                <ask:lineSketchStyleProps xmlns:ask="http://schemas.microsoft.com/office/drawing/2018/sketchyshapes" sd="352009323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Program Synthesizer</a:t>
            </a:r>
          </a:p>
        </p:txBody>
      </p:sp>
      <p:grpSp>
        <p:nvGrpSpPr>
          <p:cNvPr id="19" name="Group 18">
            <a:extLst>
              <a:ext uri="{FF2B5EF4-FFF2-40B4-BE49-F238E27FC236}">
                <a16:creationId xmlns:a16="http://schemas.microsoft.com/office/drawing/2014/main" id="{35481BCE-A0B0-9745-A413-8337DD08A81E}"/>
              </a:ext>
            </a:extLst>
          </p:cNvPr>
          <p:cNvGrpSpPr/>
          <p:nvPr/>
        </p:nvGrpSpPr>
        <p:grpSpPr>
          <a:xfrm>
            <a:off x="487717" y="2145145"/>
            <a:ext cx="3037129" cy="1039631"/>
            <a:chOff x="3209125" y="1686298"/>
            <a:chExt cx="3037129" cy="1039631"/>
          </a:xfrm>
        </p:grpSpPr>
        <p:sp>
          <p:nvSpPr>
            <p:cNvPr id="8" name="TextBox 7">
              <a:extLst>
                <a:ext uri="{FF2B5EF4-FFF2-40B4-BE49-F238E27FC236}">
                  <a16:creationId xmlns:a16="http://schemas.microsoft.com/office/drawing/2014/main" id="{E1151D91-7F3A-004F-A625-D0006D0B2233}"/>
                </a:ext>
              </a:extLst>
            </p:cNvPr>
            <p:cNvSpPr txBox="1"/>
            <p:nvPr/>
          </p:nvSpPr>
          <p:spPr>
            <a:xfrm>
              <a:off x="4331968" y="1988200"/>
              <a:ext cx="1914286" cy="523220"/>
            </a:xfrm>
            <a:prstGeom prst="rect">
              <a:avLst/>
            </a:prstGeom>
            <a:noFill/>
          </p:spPr>
          <p:txBody>
            <a:bodyPr wrap="square" rtlCol="0">
              <a:spAutoFit/>
            </a:bodyPr>
            <a:lstStyle/>
            <a:p>
              <a:r>
                <a:rPr lang="en-US" sz="2800"/>
                <a:t>User intent</a:t>
              </a:r>
            </a:p>
          </p:txBody>
        </p:sp>
        <p:pic>
          <p:nvPicPr>
            <p:cNvPr id="18" name="Picture 17" descr="Icon&#10;&#10;Description automatically generated">
              <a:extLst>
                <a:ext uri="{FF2B5EF4-FFF2-40B4-BE49-F238E27FC236}">
                  <a16:creationId xmlns:a16="http://schemas.microsoft.com/office/drawing/2014/main" id="{55383642-72F3-5445-985D-4F1B2A3D4039}"/>
                </a:ext>
              </a:extLst>
            </p:cNvPr>
            <p:cNvPicPr>
              <a:picLocks noChangeAspect="1"/>
            </p:cNvPicPr>
            <p:nvPr/>
          </p:nvPicPr>
          <p:blipFill rotWithShape="1">
            <a:blip r:embed="rId3"/>
            <a:srcRect b="11143"/>
            <a:stretch/>
          </p:blipFill>
          <p:spPr>
            <a:xfrm>
              <a:off x="3209125" y="1686298"/>
              <a:ext cx="1122843" cy="1039631"/>
            </a:xfrm>
            <a:prstGeom prst="rect">
              <a:avLst/>
            </a:prstGeom>
          </p:spPr>
        </p:pic>
      </p:grpSp>
      <p:sp>
        <p:nvSpPr>
          <p:cNvPr id="29" name="Down Arrow 28">
            <a:extLst>
              <a:ext uri="{FF2B5EF4-FFF2-40B4-BE49-F238E27FC236}">
                <a16:creationId xmlns:a16="http://schemas.microsoft.com/office/drawing/2014/main" id="{8BC6C960-9BC4-E14F-98DF-BF9763083779}"/>
              </a:ext>
            </a:extLst>
          </p:cNvPr>
          <p:cNvSpPr/>
          <p:nvPr/>
        </p:nvSpPr>
        <p:spPr>
          <a:xfrm rot="16200000">
            <a:off x="3632363" y="2433975"/>
            <a:ext cx="432099" cy="54936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9687511C-37D0-C64F-BDC9-A5B302741180}"/>
              </a:ext>
            </a:extLst>
          </p:cNvPr>
          <p:cNvSpPr/>
          <p:nvPr/>
        </p:nvSpPr>
        <p:spPr>
          <a:xfrm rot="16200000">
            <a:off x="8252624" y="2433975"/>
            <a:ext cx="432099" cy="54936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CA6FFBC-995F-BF48-B198-79E14EE2E350}"/>
              </a:ext>
            </a:extLst>
          </p:cNvPr>
          <p:cNvGrpSpPr/>
          <p:nvPr/>
        </p:nvGrpSpPr>
        <p:grpSpPr>
          <a:xfrm>
            <a:off x="4737906" y="4330586"/>
            <a:ext cx="3660380" cy="1452629"/>
            <a:chOff x="7936499" y="3136555"/>
            <a:chExt cx="3660380" cy="1452629"/>
          </a:xfrm>
        </p:grpSpPr>
        <p:pic>
          <p:nvPicPr>
            <p:cNvPr id="28" name="Picture 27" descr="Icon&#10;&#10;Description automatically generated">
              <a:extLst>
                <a:ext uri="{FF2B5EF4-FFF2-40B4-BE49-F238E27FC236}">
                  <a16:creationId xmlns:a16="http://schemas.microsoft.com/office/drawing/2014/main" id="{CF18716B-A3FD-D84D-957E-8E6579190879}"/>
                </a:ext>
              </a:extLst>
            </p:cNvPr>
            <p:cNvPicPr>
              <a:picLocks noChangeAspect="1"/>
            </p:cNvPicPr>
            <p:nvPr/>
          </p:nvPicPr>
          <p:blipFill>
            <a:blip r:embed="rId4"/>
            <a:stretch>
              <a:fillRect/>
            </a:stretch>
          </p:blipFill>
          <p:spPr>
            <a:xfrm>
              <a:off x="7936499" y="3136555"/>
              <a:ext cx="1452629" cy="1452629"/>
            </a:xfrm>
            <a:prstGeom prst="rect">
              <a:avLst/>
            </a:prstGeom>
          </p:spPr>
        </p:pic>
        <p:sp>
          <p:nvSpPr>
            <p:cNvPr id="31" name="TextBox 30">
              <a:extLst>
                <a:ext uri="{FF2B5EF4-FFF2-40B4-BE49-F238E27FC236}">
                  <a16:creationId xmlns:a16="http://schemas.microsoft.com/office/drawing/2014/main" id="{A007933C-A8C0-A545-B50C-B7937BD8D056}"/>
                </a:ext>
              </a:extLst>
            </p:cNvPr>
            <p:cNvSpPr txBox="1"/>
            <p:nvPr/>
          </p:nvSpPr>
          <p:spPr>
            <a:xfrm>
              <a:off x="9376671" y="3522962"/>
              <a:ext cx="2220208" cy="830997"/>
            </a:xfrm>
            <a:prstGeom prst="rect">
              <a:avLst/>
            </a:prstGeom>
            <a:noFill/>
          </p:spPr>
          <p:txBody>
            <a:bodyPr wrap="square" rtlCol="0">
              <a:spAutoFit/>
            </a:bodyPr>
            <a:lstStyle/>
            <a:p>
              <a:pPr algn="ctr"/>
              <a:r>
                <a:rPr lang="en-US" sz="2400"/>
                <a:t>Computer-aided Education</a:t>
              </a:r>
            </a:p>
          </p:txBody>
        </p:sp>
      </p:grpSp>
      <p:grpSp>
        <p:nvGrpSpPr>
          <p:cNvPr id="34" name="Group 33">
            <a:extLst>
              <a:ext uri="{FF2B5EF4-FFF2-40B4-BE49-F238E27FC236}">
                <a16:creationId xmlns:a16="http://schemas.microsoft.com/office/drawing/2014/main" id="{D308F294-7DB5-C649-A36F-70D69D27F182}"/>
              </a:ext>
            </a:extLst>
          </p:cNvPr>
          <p:cNvGrpSpPr/>
          <p:nvPr/>
        </p:nvGrpSpPr>
        <p:grpSpPr>
          <a:xfrm>
            <a:off x="339009" y="4556551"/>
            <a:ext cx="4129921" cy="1226664"/>
            <a:chOff x="7616441" y="1245840"/>
            <a:chExt cx="4129921" cy="1226664"/>
          </a:xfrm>
        </p:grpSpPr>
        <p:pic>
          <p:nvPicPr>
            <p:cNvPr id="24" name="Picture 23" descr="Graphical user interface, application, table, Excel&#10;&#10;Description automatically generated">
              <a:extLst>
                <a:ext uri="{FF2B5EF4-FFF2-40B4-BE49-F238E27FC236}">
                  <a16:creationId xmlns:a16="http://schemas.microsoft.com/office/drawing/2014/main" id="{BFBA177E-5475-3049-A0D7-6DA848EEB60A}"/>
                </a:ext>
              </a:extLst>
            </p:cNvPr>
            <p:cNvPicPr>
              <a:picLocks noChangeAspect="1"/>
            </p:cNvPicPr>
            <p:nvPr/>
          </p:nvPicPr>
          <p:blipFill>
            <a:blip r:embed="rId5"/>
            <a:stretch>
              <a:fillRect/>
            </a:stretch>
          </p:blipFill>
          <p:spPr>
            <a:xfrm>
              <a:off x="7616441" y="1245840"/>
              <a:ext cx="2180736" cy="1226664"/>
            </a:xfrm>
            <a:prstGeom prst="rect">
              <a:avLst/>
            </a:prstGeom>
          </p:spPr>
        </p:pic>
        <p:sp>
          <p:nvSpPr>
            <p:cNvPr id="32" name="TextBox 31">
              <a:extLst>
                <a:ext uri="{FF2B5EF4-FFF2-40B4-BE49-F238E27FC236}">
                  <a16:creationId xmlns:a16="http://schemas.microsoft.com/office/drawing/2014/main" id="{027D597F-4BF9-244D-811F-6A4D2D1EFEC3}"/>
                </a:ext>
              </a:extLst>
            </p:cNvPr>
            <p:cNvSpPr txBox="1"/>
            <p:nvPr/>
          </p:nvSpPr>
          <p:spPr>
            <a:xfrm>
              <a:off x="9690035" y="1455495"/>
              <a:ext cx="2056327" cy="830997"/>
            </a:xfrm>
            <a:prstGeom prst="rect">
              <a:avLst/>
            </a:prstGeom>
            <a:noFill/>
          </p:spPr>
          <p:txBody>
            <a:bodyPr wrap="square" rtlCol="0">
              <a:spAutoFit/>
            </a:bodyPr>
            <a:lstStyle/>
            <a:p>
              <a:pPr algn="ctr"/>
              <a:r>
                <a:rPr lang="en-US" sz="2400"/>
                <a:t>Spreadsheet Programming</a:t>
              </a:r>
            </a:p>
          </p:txBody>
        </p:sp>
      </p:grpSp>
      <p:grpSp>
        <p:nvGrpSpPr>
          <p:cNvPr id="36" name="Group 35">
            <a:extLst>
              <a:ext uri="{FF2B5EF4-FFF2-40B4-BE49-F238E27FC236}">
                <a16:creationId xmlns:a16="http://schemas.microsoft.com/office/drawing/2014/main" id="{7890DB04-160B-8446-8903-3730D93C7609}"/>
              </a:ext>
            </a:extLst>
          </p:cNvPr>
          <p:cNvGrpSpPr/>
          <p:nvPr/>
        </p:nvGrpSpPr>
        <p:grpSpPr>
          <a:xfrm>
            <a:off x="8632537" y="4353207"/>
            <a:ext cx="3572282" cy="1325564"/>
            <a:chOff x="7936499" y="5121696"/>
            <a:chExt cx="3572282" cy="1325564"/>
          </a:xfrm>
        </p:grpSpPr>
        <p:pic>
          <p:nvPicPr>
            <p:cNvPr id="22" name="Picture 21" descr="Icon&#10;&#10;Description automatically generated">
              <a:extLst>
                <a:ext uri="{FF2B5EF4-FFF2-40B4-BE49-F238E27FC236}">
                  <a16:creationId xmlns:a16="http://schemas.microsoft.com/office/drawing/2014/main" id="{4B2AF3AF-39DB-A543-8CB7-0CAE6F4A8317}"/>
                </a:ext>
              </a:extLst>
            </p:cNvPr>
            <p:cNvPicPr>
              <a:picLocks noChangeAspect="1"/>
            </p:cNvPicPr>
            <p:nvPr/>
          </p:nvPicPr>
          <p:blipFill rotWithShape="1">
            <a:blip r:embed="rId6"/>
            <a:srcRect l="6322" t="23222" r="7633" b="5357"/>
            <a:stretch/>
          </p:blipFill>
          <p:spPr>
            <a:xfrm>
              <a:off x="7936499" y="5121696"/>
              <a:ext cx="1596980" cy="1325564"/>
            </a:xfrm>
            <a:prstGeom prst="rect">
              <a:avLst/>
            </a:prstGeom>
          </p:spPr>
        </p:pic>
        <p:sp>
          <p:nvSpPr>
            <p:cNvPr id="33" name="TextBox 32">
              <a:extLst>
                <a:ext uri="{FF2B5EF4-FFF2-40B4-BE49-F238E27FC236}">
                  <a16:creationId xmlns:a16="http://schemas.microsoft.com/office/drawing/2014/main" id="{6F9533BB-BD9E-7045-AD67-71C25D8B0B8F}"/>
                </a:ext>
              </a:extLst>
            </p:cNvPr>
            <p:cNvSpPr txBox="1"/>
            <p:nvPr/>
          </p:nvSpPr>
          <p:spPr>
            <a:xfrm>
              <a:off x="9452454" y="5421467"/>
              <a:ext cx="2056327" cy="830997"/>
            </a:xfrm>
            <a:prstGeom prst="rect">
              <a:avLst/>
            </a:prstGeom>
            <a:noFill/>
          </p:spPr>
          <p:txBody>
            <a:bodyPr wrap="square" rtlCol="0">
              <a:spAutoFit/>
            </a:bodyPr>
            <a:lstStyle/>
            <a:p>
              <a:pPr algn="ctr"/>
              <a:r>
                <a:rPr lang="en-US" sz="2400" dirty="0"/>
                <a:t>Code Completion</a:t>
              </a:r>
            </a:p>
          </p:txBody>
        </p:sp>
      </p:grpSp>
      <p:grpSp>
        <p:nvGrpSpPr>
          <p:cNvPr id="3" name="Group 2">
            <a:extLst>
              <a:ext uri="{FF2B5EF4-FFF2-40B4-BE49-F238E27FC236}">
                <a16:creationId xmlns:a16="http://schemas.microsoft.com/office/drawing/2014/main" id="{FB567A95-5840-F548-8B3F-BF0AD34BA45E}"/>
              </a:ext>
            </a:extLst>
          </p:cNvPr>
          <p:cNvGrpSpPr/>
          <p:nvPr/>
        </p:nvGrpSpPr>
        <p:grpSpPr>
          <a:xfrm>
            <a:off x="9045539" y="2315894"/>
            <a:ext cx="2720498" cy="785522"/>
            <a:chOff x="9176498" y="2304059"/>
            <a:chExt cx="2720498" cy="785522"/>
          </a:xfrm>
        </p:grpSpPr>
        <p:pic>
          <p:nvPicPr>
            <p:cNvPr id="11" name="Picture 10" descr="Icon&#10;&#10;Description automatically generated">
              <a:extLst>
                <a:ext uri="{FF2B5EF4-FFF2-40B4-BE49-F238E27FC236}">
                  <a16:creationId xmlns:a16="http://schemas.microsoft.com/office/drawing/2014/main" id="{3E72C43D-C535-C240-ADD3-39ADDE7E3542}"/>
                </a:ext>
              </a:extLst>
            </p:cNvPr>
            <p:cNvPicPr>
              <a:picLocks noChangeAspect="1"/>
            </p:cNvPicPr>
            <p:nvPr/>
          </p:nvPicPr>
          <p:blipFill>
            <a:blip r:embed="rId7"/>
            <a:stretch>
              <a:fillRect/>
            </a:stretch>
          </p:blipFill>
          <p:spPr>
            <a:xfrm>
              <a:off x="9176498" y="2304059"/>
              <a:ext cx="785522" cy="785522"/>
            </a:xfrm>
            <a:prstGeom prst="rect">
              <a:avLst/>
            </a:prstGeom>
          </p:spPr>
        </p:pic>
        <p:sp>
          <p:nvSpPr>
            <p:cNvPr id="23" name="TextBox 22">
              <a:extLst>
                <a:ext uri="{FF2B5EF4-FFF2-40B4-BE49-F238E27FC236}">
                  <a16:creationId xmlns:a16="http://schemas.microsoft.com/office/drawing/2014/main" id="{95C2FEDE-2F20-FD46-A23C-254BC2CCDEEF}"/>
                </a:ext>
              </a:extLst>
            </p:cNvPr>
            <p:cNvSpPr txBox="1"/>
            <p:nvPr/>
          </p:nvSpPr>
          <p:spPr>
            <a:xfrm>
              <a:off x="9982710" y="2435210"/>
              <a:ext cx="1914286" cy="523220"/>
            </a:xfrm>
            <a:prstGeom prst="rect">
              <a:avLst/>
            </a:prstGeom>
            <a:noFill/>
          </p:spPr>
          <p:txBody>
            <a:bodyPr wrap="square" rtlCol="0">
              <a:spAutoFit/>
            </a:bodyPr>
            <a:lstStyle/>
            <a:p>
              <a:r>
                <a:rPr lang="en-US" sz="2800"/>
                <a:t>Program</a:t>
              </a:r>
            </a:p>
          </p:txBody>
        </p:sp>
      </p:grpSp>
      <p:sp>
        <p:nvSpPr>
          <p:cNvPr id="4" name="Freeform 3">
            <a:extLst>
              <a:ext uri="{FF2B5EF4-FFF2-40B4-BE49-F238E27FC236}">
                <a16:creationId xmlns:a16="http://schemas.microsoft.com/office/drawing/2014/main" id="{A1ACECE8-05AC-C843-B2D6-248FB3C56B3E}"/>
              </a:ext>
            </a:extLst>
          </p:cNvPr>
          <p:cNvSpPr/>
          <p:nvPr/>
        </p:nvSpPr>
        <p:spPr>
          <a:xfrm>
            <a:off x="2395959" y="3458663"/>
            <a:ext cx="2060294" cy="904993"/>
          </a:xfrm>
          <a:custGeom>
            <a:avLst/>
            <a:gdLst>
              <a:gd name="connsiteX0" fmla="*/ 2060294 w 2060294"/>
              <a:gd name="connsiteY0" fmla="*/ 2167 h 904993"/>
              <a:gd name="connsiteX1" fmla="*/ 856527 w 2060294"/>
              <a:gd name="connsiteY1" fmla="*/ 83190 h 904993"/>
              <a:gd name="connsiteX2" fmla="*/ 532436 w 2060294"/>
              <a:gd name="connsiteY2" fmla="*/ 546178 h 904993"/>
              <a:gd name="connsiteX3" fmla="*/ 0 w 2060294"/>
              <a:gd name="connsiteY3" fmla="*/ 904993 h 904993"/>
            </a:gdLst>
            <a:ahLst/>
            <a:cxnLst>
              <a:cxn ang="0">
                <a:pos x="connsiteX0" y="connsiteY0"/>
              </a:cxn>
              <a:cxn ang="0">
                <a:pos x="connsiteX1" y="connsiteY1"/>
              </a:cxn>
              <a:cxn ang="0">
                <a:pos x="connsiteX2" y="connsiteY2"/>
              </a:cxn>
              <a:cxn ang="0">
                <a:pos x="connsiteX3" y="connsiteY3"/>
              </a:cxn>
            </a:cxnLst>
            <a:rect l="l" t="t" r="r" b="b"/>
            <a:pathLst>
              <a:path w="2060294" h="904993">
                <a:moveTo>
                  <a:pt x="2060294" y="2167"/>
                </a:moveTo>
                <a:cubicBezTo>
                  <a:pt x="1585732" y="-2656"/>
                  <a:pt x="1111170" y="-7478"/>
                  <a:pt x="856527" y="83190"/>
                </a:cubicBezTo>
                <a:cubicBezTo>
                  <a:pt x="601884" y="173858"/>
                  <a:pt x="675190" y="409211"/>
                  <a:pt x="532436" y="546178"/>
                </a:cubicBezTo>
                <a:cubicBezTo>
                  <a:pt x="389681" y="683145"/>
                  <a:pt x="194840" y="794069"/>
                  <a:pt x="0" y="904993"/>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A1DE93D0-7A54-6A48-86D5-8347B5DF833F}"/>
              </a:ext>
            </a:extLst>
          </p:cNvPr>
          <p:cNvSpPr/>
          <p:nvPr/>
        </p:nvSpPr>
        <p:spPr>
          <a:xfrm>
            <a:off x="5914663" y="3460830"/>
            <a:ext cx="429003" cy="937550"/>
          </a:xfrm>
          <a:custGeom>
            <a:avLst/>
            <a:gdLst>
              <a:gd name="connsiteX0" fmla="*/ 0 w 429003"/>
              <a:gd name="connsiteY0" fmla="*/ 0 h 937550"/>
              <a:gd name="connsiteX1" fmla="*/ 416689 w 429003"/>
              <a:gd name="connsiteY1" fmla="*/ 335666 h 937550"/>
              <a:gd name="connsiteX2" fmla="*/ 277793 w 429003"/>
              <a:gd name="connsiteY2" fmla="*/ 937550 h 937550"/>
            </a:gdLst>
            <a:ahLst/>
            <a:cxnLst>
              <a:cxn ang="0">
                <a:pos x="connsiteX0" y="connsiteY0"/>
              </a:cxn>
              <a:cxn ang="0">
                <a:pos x="connsiteX1" y="connsiteY1"/>
              </a:cxn>
              <a:cxn ang="0">
                <a:pos x="connsiteX2" y="connsiteY2"/>
              </a:cxn>
            </a:cxnLst>
            <a:rect l="l" t="t" r="r" b="b"/>
            <a:pathLst>
              <a:path w="429003" h="937550">
                <a:moveTo>
                  <a:pt x="0" y="0"/>
                </a:moveTo>
                <a:cubicBezTo>
                  <a:pt x="185195" y="89704"/>
                  <a:pt x="370390" y="179408"/>
                  <a:pt x="416689" y="335666"/>
                </a:cubicBezTo>
                <a:cubicBezTo>
                  <a:pt x="462988" y="491924"/>
                  <a:pt x="370390" y="714737"/>
                  <a:pt x="277793" y="93755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2738BFE-67FB-9747-AABA-AF83AAA3A232}"/>
              </a:ext>
            </a:extLst>
          </p:cNvPr>
          <p:cNvSpPr/>
          <p:nvPr/>
        </p:nvSpPr>
        <p:spPr>
          <a:xfrm>
            <a:off x="7847635" y="3449256"/>
            <a:ext cx="1666755" cy="821802"/>
          </a:xfrm>
          <a:custGeom>
            <a:avLst/>
            <a:gdLst>
              <a:gd name="connsiteX0" fmla="*/ 0 w 1666755"/>
              <a:gd name="connsiteY0" fmla="*/ 0 h 821802"/>
              <a:gd name="connsiteX1" fmla="*/ 787079 w 1666755"/>
              <a:gd name="connsiteY1" fmla="*/ 150471 h 821802"/>
              <a:gd name="connsiteX2" fmla="*/ 1169043 w 1666755"/>
              <a:gd name="connsiteY2" fmla="*/ 544010 h 821802"/>
              <a:gd name="connsiteX3" fmla="*/ 1666755 w 1666755"/>
              <a:gd name="connsiteY3" fmla="*/ 821802 h 821802"/>
            </a:gdLst>
            <a:ahLst/>
            <a:cxnLst>
              <a:cxn ang="0">
                <a:pos x="connsiteX0" y="connsiteY0"/>
              </a:cxn>
              <a:cxn ang="0">
                <a:pos x="connsiteX1" y="connsiteY1"/>
              </a:cxn>
              <a:cxn ang="0">
                <a:pos x="connsiteX2" y="connsiteY2"/>
              </a:cxn>
              <a:cxn ang="0">
                <a:pos x="connsiteX3" y="connsiteY3"/>
              </a:cxn>
            </a:cxnLst>
            <a:rect l="l" t="t" r="r" b="b"/>
            <a:pathLst>
              <a:path w="1666755" h="821802">
                <a:moveTo>
                  <a:pt x="0" y="0"/>
                </a:moveTo>
                <a:cubicBezTo>
                  <a:pt x="296119" y="29901"/>
                  <a:pt x="592239" y="59803"/>
                  <a:pt x="787079" y="150471"/>
                </a:cubicBezTo>
                <a:cubicBezTo>
                  <a:pt x="981920" y="241139"/>
                  <a:pt x="1022430" y="432121"/>
                  <a:pt x="1169043" y="544010"/>
                </a:cubicBezTo>
                <a:cubicBezTo>
                  <a:pt x="1315656" y="655899"/>
                  <a:pt x="1491205" y="738850"/>
                  <a:pt x="1666755" y="821802"/>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A8E145D-2207-9940-BBBC-7DF2232C19BF}"/>
              </a:ext>
            </a:extLst>
          </p:cNvPr>
          <p:cNvSpPr>
            <a:spLocks noGrp="1"/>
          </p:cNvSpPr>
          <p:nvPr>
            <p:ph type="sldNum" sz="quarter" idx="12"/>
          </p:nvPr>
        </p:nvSpPr>
        <p:spPr/>
        <p:txBody>
          <a:bodyPr/>
          <a:lstStyle/>
          <a:p>
            <a:fld id="{85C1626E-3724-E34F-92EF-374D2DB674F4}" type="slidenum">
              <a:rPr lang="en-US" smtClean="0"/>
              <a:t>2</a:t>
            </a:fld>
            <a:endParaRPr lang="en-US" dirty="0"/>
          </a:p>
        </p:txBody>
      </p:sp>
      <p:pic>
        <p:nvPicPr>
          <p:cNvPr id="10" name="Picture 9">
            <a:extLst>
              <a:ext uri="{FF2B5EF4-FFF2-40B4-BE49-F238E27FC236}">
                <a16:creationId xmlns:a16="http://schemas.microsoft.com/office/drawing/2014/main" id="{8EA05379-F4A7-904D-B438-91598A7F4F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666" y="1044002"/>
            <a:ext cx="1423087" cy="1403043"/>
          </a:xfrm>
          <a:prstGeom prst="rect">
            <a:avLst/>
          </a:prstGeom>
        </p:spPr>
      </p:pic>
    </p:spTree>
    <p:extLst>
      <p:ext uri="{BB962C8B-B14F-4D97-AF65-F5344CB8AC3E}">
        <p14:creationId xmlns:p14="http://schemas.microsoft.com/office/powerpoint/2010/main" val="326258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65200E-BE19-61BA-8C12-E73CE7790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4850097"/>
            <a:ext cx="12202175" cy="2021488"/>
            <a:chOff x="-1" y="-29768"/>
            <a:chExt cx="12202175" cy="1519356"/>
          </a:xfrm>
        </p:grpSpPr>
        <p:sp>
          <p:nvSpPr>
            <p:cNvPr id="9" name="Rectangle 8">
              <a:extLst>
                <a:ext uri="{FF2B5EF4-FFF2-40B4-BE49-F238E27FC236}">
                  <a16:creationId xmlns:a16="http://schemas.microsoft.com/office/drawing/2014/main" id="{4DCB7929-1F93-E966-9A22-29A959C2A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9333BF-F59E-1341-F162-50F583238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345832-F005-417F-6A2A-8481A275F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1079FB-D045-0A88-AC04-4D25DA6CD186}"/>
              </a:ext>
            </a:extLst>
          </p:cNvPr>
          <p:cNvSpPr>
            <a:spLocks noGrp="1"/>
          </p:cNvSpPr>
          <p:nvPr>
            <p:ph type="title" idx="4294967295"/>
          </p:nvPr>
        </p:nvSpPr>
        <p:spPr>
          <a:xfrm>
            <a:off x="1611630" y="5167418"/>
            <a:ext cx="8949690" cy="702264"/>
          </a:xfrm>
        </p:spPr>
        <p:txBody>
          <a:bodyPr vert="horz" lIns="91440" tIns="45720" rIns="91440" bIns="45720" rtlCol="0" anchor="b">
            <a:normAutofit/>
          </a:bodyPr>
          <a:lstStyle/>
          <a:p>
            <a:pPr algn="ctr"/>
            <a:r>
              <a:rPr lang="en-US" sz="3600">
                <a:solidFill>
                  <a:srgbClr val="FFFFFF"/>
                </a:solidFill>
              </a:rPr>
              <a:t>Hacker’s Delight</a:t>
            </a:r>
          </a:p>
        </p:txBody>
      </p:sp>
      <p:grpSp>
        <p:nvGrpSpPr>
          <p:cNvPr id="3" name="Group 2">
            <a:extLst>
              <a:ext uri="{FF2B5EF4-FFF2-40B4-BE49-F238E27FC236}">
                <a16:creationId xmlns:a16="http://schemas.microsoft.com/office/drawing/2014/main" id="{9A50B8C2-78BB-5D64-F004-528BBE0FA364}"/>
              </a:ext>
            </a:extLst>
          </p:cNvPr>
          <p:cNvGrpSpPr/>
          <p:nvPr/>
        </p:nvGrpSpPr>
        <p:grpSpPr>
          <a:xfrm>
            <a:off x="1363862" y="657902"/>
            <a:ext cx="9445225" cy="3781540"/>
            <a:chOff x="3587943" y="1191136"/>
            <a:chExt cx="5006876" cy="1964634"/>
          </a:xfrm>
        </p:grpSpPr>
        <p:pic>
          <p:nvPicPr>
            <p:cNvPr id="5" name="Picture 4">
              <a:extLst>
                <a:ext uri="{FF2B5EF4-FFF2-40B4-BE49-F238E27FC236}">
                  <a16:creationId xmlns:a16="http://schemas.microsoft.com/office/drawing/2014/main" id="{89E6E65E-92BE-3634-45C8-FF055D672CFD}"/>
                </a:ext>
              </a:extLst>
            </p:cNvPr>
            <p:cNvPicPr>
              <a:picLocks noChangeAspect="1"/>
            </p:cNvPicPr>
            <p:nvPr/>
          </p:nvPicPr>
          <p:blipFill>
            <a:blip r:embed="rId2"/>
            <a:stretch>
              <a:fillRect/>
            </a:stretch>
          </p:blipFill>
          <p:spPr>
            <a:xfrm>
              <a:off x="3587943" y="1191136"/>
              <a:ext cx="4997064" cy="837006"/>
            </a:xfrm>
            <a:prstGeom prst="rect">
              <a:avLst/>
            </a:prstGeom>
          </p:spPr>
        </p:pic>
        <p:pic>
          <p:nvPicPr>
            <p:cNvPr id="7" name="Picture 6">
              <a:extLst>
                <a:ext uri="{FF2B5EF4-FFF2-40B4-BE49-F238E27FC236}">
                  <a16:creationId xmlns:a16="http://schemas.microsoft.com/office/drawing/2014/main" id="{A8F73C69-F595-40FE-9618-0F814057E2A6}"/>
                </a:ext>
              </a:extLst>
            </p:cNvPr>
            <p:cNvPicPr>
              <a:picLocks noChangeAspect="1"/>
            </p:cNvPicPr>
            <p:nvPr/>
          </p:nvPicPr>
          <p:blipFill>
            <a:blip r:embed="rId3"/>
            <a:stretch>
              <a:fillRect/>
            </a:stretch>
          </p:blipFill>
          <p:spPr>
            <a:xfrm>
              <a:off x="3597755" y="2318764"/>
              <a:ext cx="4997064" cy="837006"/>
            </a:xfrm>
            <a:prstGeom prst="rect">
              <a:avLst/>
            </a:prstGeom>
          </p:spPr>
        </p:pic>
      </p:grpSp>
    </p:spTree>
    <p:extLst>
      <p:ext uri="{BB962C8B-B14F-4D97-AF65-F5344CB8AC3E}">
        <p14:creationId xmlns:p14="http://schemas.microsoft.com/office/powerpoint/2010/main" val="260877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65200E-BE19-61BA-8C12-E73CE7790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4850097"/>
            <a:ext cx="12202175" cy="2021488"/>
            <a:chOff x="-1" y="-29768"/>
            <a:chExt cx="12202175" cy="1519356"/>
          </a:xfrm>
        </p:grpSpPr>
        <p:sp>
          <p:nvSpPr>
            <p:cNvPr id="12" name="Rectangle 11">
              <a:extLst>
                <a:ext uri="{FF2B5EF4-FFF2-40B4-BE49-F238E27FC236}">
                  <a16:creationId xmlns:a16="http://schemas.microsoft.com/office/drawing/2014/main" id="{4DCB7929-1F93-E966-9A22-29A959C2A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9333BF-F59E-1341-F162-50F583238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345832-F005-417F-6A2A-8481A275F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1079FB-D045-0A88-AC04-4D25DA6CD186}"/>
              </a:ext>
            </a:extLst>
          </p:cNvPr>
          <p:cNvSpPr>
            <a:spLocks noGrp="1"/>
          </p:cNvSpPr>
          <p:nvPr>
            <p:ph type="title" idx="4294967295"/>
          </p:nvPr>
        </p:nvSpPr>
        <p:spPr>
          <a:xfrm>
            <a:off x="1611630" y="5167418"/>
            <a:ext cx="8949690" cy="702264"/>
          </a:xfrm>
        </p:spPr>
        <p:txBody>
          <a:bodyPr vert="horz" lIns="91440" tIns="45720" rIns="91440" bIns="45720" rtlCol="0" anchor="b">
            <a:normAutofit/>
          </a:bodyPr>
          <a:lstStyle/>
          <a:p>
            <a:pPr algn="ctr"/>
            <a:r>
              <a:rPr lang="en-US" sz="3600">
                <a:solidFill>
                  <a:srgbClr val="FFFFFF"/>
                </a:solidFill>
              </a:rPr>
              <a:t>Case-splitting</a:t>
            </a:r>
          </a:p>
        </p:txBody>
      </p:sp>
      <p:pic>
        <p:nvPicPr>
          <p:cNvPr id="6" name="Content Placeholder 7">
            <a:extLst>
              <a:ext uri="{FF2B5EF4-FFF2-40B4-BE49-F238E27FC236}">
                <a16:creationId xmlns:a16="http://schemas.microsoft.com/office/drawing/2014/main" id="{39D4C6B5-288C-7EE4-787F-9A7B76AABFC3}"/>
              </a:ext>
            </a:extLst>
          </p:cNvPr>
          <p:cNvPicPr>
            <a:picLocks noChangeAspect="1"/>
          </p:cNvPicPr>
          <p:nvPr/>
        </p:nvPicPr>
        <p:blipFill>
          <a:blip r:embed="rId2"/>
          <a:stretch>
            <a:fillRect/>
          </a:stretch>
        </p:blipFill>
        <p:spPr>
          <a:xfrm>
            <a:off x="1963018" y="869989"/>
            <a:ext cx="4021664" cy="3217333"/>
          </a:xfrm>
          <a:prstGeom prst="rect">
            <a:avLst/>
          </a:prstGeom>
        </p:spPr>
      </p:pic>
      <p:pic>
        <p:nvPicPr>
          <p:cNvPr id="3" name="Content Placeholder 5">
            <a:extLst>
              <a:ext uri="{FF2B5EF4-FFF2-40B4-BE49-F238E27FC236}">
                <a16:creationId xmlns:a16="http://schemas.microsoft.com/office/drawing/2014/main" id="{BFAAB963-E94F-F8A8-FCB9-7418826BB3CF}"/>
              </a:ext>
            </a:extLst>
          </p:cNvPr>
          <p:cNvPicPr>
            <a:picLocks noGrp="1" noChangeAspect="1"/>
          </p:cNvPicPr>
          <p:nvPr>
            <p:ph idx="4294967295"/>
          </p:nvPr>
        </p:nvPicPr>
        <p:blipFill>
          <a:blip r:embed="rId3"/>
          <a:stretch>
            <a:fillRect/>
          </a:stretch>
        </p:blipFill>
        <p:spPr>
          <a:xfrm>
            <a:off x="6207318" y="870390"/>
            <a:ext cx="4021664" cy="3217333"/>
          </a:xfrm>
          <a:prstGeom prst="rect">
            <a:avLst/>
          </a:prstGeom>
        </p:spPr>
      </p:pic>
    </p:spTree>
    <p:extLst>
      <p:ext uri="{BB962C8B-B14F-4D97-AF65-F5344CB8AC3E}">
        <p14:creationId xmlns:p14="http://schemas.microsoft.com/office/powerpoint/2010/main" val="3451299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65200E-BE19-61BA-8C12-E73CE7790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4850097"/>
            <a:ext cx="12202175" cy="2021488"/>
            <a:chOff x="-1" y="-29768"/>
            <a:chExt cx="12202175" cy="1519356"/>
          </a:xfrm>
        </p:grpSpPr>
        <p:sp>
          <p:nvSpPr>
            <p:cNvPr id="16" name="Rectangle 15">
              <a:extLst>
                <a:ext uri="{FF2B5EF4-FFF2-40B4-BE49-F238E27FC236}">
                  <a16:creationId xmlns:a16="http://schemas.microsoft.com/office/drawing/2014/main" id="{4DCB7929-1F93-E966-9A22-29A959C2A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9333BF-F59E-1341-F162-50F583238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345832-F005-417F-6A2A-8481A275F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1079FB-D045-0A88-AC04-4D25DA6CD186}"/>
              </a:ext>
            </a:extLst>
          </p:cNvPr>
          <p:cNvSpPr>
            <a:spLocks noGrp="1"/>
          </p:cNvSpPr>
          <p:nvPr>
            <p:ph type="title" idx="4294967295"/>
          </p:nvPr>
        </p:nvSpPr>
        <p:spPr>
          <a:xfrm>
            <a:off x="1611630" y="5167418"/>
            <a:ext cx="8949690" cy="702264"/>
          </a:xfrm>
        </p:spPr>
        <p:txBody>
          <a:bodyPr vert="horz" lIns="91440" tIns="45720" rIns="91440" bIns="45720" rtlCol="0" anchor="b">
            <a:normAutofit/>
          </a:bodyPr>
          <a:lstStyle/>
          <a:p>
            <a:pPr algn="ctr"/>
            <a:r>
              <a:rPr lang="en-US" sz="3600">
                <a:solidFill>
                  <a:srgbClr val="FFFFFF"/>
                </a:solidFill>
              </a:rPr>
              <a:t>Deobfuscation</a:t>
            </a:r>
          </a:p>
        </p:txBody>
      </p:sp>
      <p:pic>
        <p:nvPicPr>
          <p:cNvPr id="9" name="Content Placeholder 5">
            <a:extLst>
              <a:ext uri="{FF2B5EF4-FFF2-40B4-BE49-F238E27FC236}">
                <a16:creationId xmlns:a16="http://schemas.microsoft.com/office/drawing/2014/main" id="{E5EA5AC7-E457-35AE-5867-C4CB1E689B52}"/>
              </a:ext>
            </a:extLst>
          </p:cNvPr>
          <p:cNvPicPr>
            <a:picLocks noGrp="1" noChangeAspect="1"/>
          </p:cNvPicPr>
          <p:nvPr>
            <p:ph idx="4294967295"/>
          </p:nvPr>
        </p:nvPicPr>
        <p:blipFill>
          <a:blip r:embed="rId2"/>
          <a:stretch>
            <a:fillRect/>
          </a:stretch>
        </p:blipFill>
        <p:spPr>
          <a:xfrm>
            <a:off x="1963018" y="869989"/>
            <a:ext cx="4021664" cy="3217333"/>
          </a:xfrm>
          <a:prstGeom prst="rect">
            <a:avLst/>
          </a:prstGeom>
        </p:spPr>
      </p:pic>
      <p:pic>
        <p:nvPicPr>
          <p:cNvPr id="10" name="Content Placeholder 7">
            <a:extLst>
              <a:ext uri="{FF2B5EF4-FFF2-40B4-BE49-F238E27FC236}">
                <a16:creationId xmlns:a16="http://schemas.microsoft.com/office/drawing/2014/main" id="{651B3B3A-8E7C-D224-1613-E5F4FF2EC316}"/>
              </a:ext>
            </a:extLst>
          </p:cNvPr>
          <p:cNvPicPr>
            <a:picLocks noChangeAspect="1"/>
          </p:cNvPicPr>
          <p:nvPr/>
        </p:nvPicPr>
        <p:blipFill>
          <a:blip r:embed="rId3"/>
          <a:stretch>
            <a:fillRect/>
          </a:stretch>
        </p:blipFill>
        <p:spPr>
          <a:xfrm>
            <a:off x="6207318" y="870390"/>
            <a:ext cx="4021664" cy="3217333"/>
          </a:xfrm>
          <a:prstGeom prst="rect">
            <a:avLst/>
          </a:prstGeom>
        </p:spPr>
      </p:pic>
    </p:spTree>
    <p:extLst>
      <p:ext uri="{BB962C8B-B14F-4D97-AF65-F5344CB8AC3E}">
        <p14:creationId xmlns:p14="http://schemas.microsoft.com/office/powerpoint/2010/main" val="304175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03FE0-26A9-169B-8F11-DBAB3FA7B15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816F9-5DF5-77A7-B7C4-3B9BBBEC23B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dirty="0">
                <a:solidFill>
                  <a:schemeClr val="tx1"/>
                </a:solidFill>
                <a:latin typeface="+mj-lt"/>
                <a:ea typeface="+mj-ea"/>
                <a:cs typeface="+mj-cs"/>
              </a:rPr>
              <a:t>How about strings?</a:t>
            </a:r>
          </a:p>
        </p:txBody>
      </p:sp>
      <p:sp>
        <p:nvSpPr>
          <p:cNvPr id="3" name="Text Placeholder 2">
            <a:extLst>
              <a:ext uri="{FF2B5EF4-FFF2-40B4-BE49-F238E27FC236}">
                <a16:creationId xmlns:a16="http://schemas.microsoft.com/office/drawing/2014/main" id="{356D00F1-69FA-BDCE-E276-7967E65EE600}"/>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6" name="Rectangle 5">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2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asted-movie.png" descr="pasted-movie.png"/>
          <p:cNvPicPr>
            <a:picLocks noChangeAspect="1"/>
          </p:cNvPicPr>
          <p:nvPr/>
        </p:nvPicPr>
        <p:blipFill>
          <a:blip r:embed="rId2"/>
          <a:stretch>
            <a:fillRect/>
          </a:stretch>
        </p:blipFill>
        <p:spPr>
          <a:xfrm>
            <a:off x="184109" y="1644417"/>
            <a:ext cx="11823783" cy="2786474"/>
          </a:xfrm>
          <a:prstGeom prst="rect">
            <a:avLst/>
          </a:prstGeom>
          <a:ln w="12700">
            <a:miter lim="400000"/>
          </a:ln>
        </p:spPr>
      </p:pic>
      <p:sp>
        <p:nvSpPr>
          <p:cNvPr id="148" name="Unsolvable by Existing SyGuS Solver"/>
          <p:cNvSpPr txBox="1"/>
          <p:nvPr/>
        </p:nvSpPr>
        <p:spPr>
          <a:xfrm>
            <a:off x="3424595" y="6304200"/>
            <a:ext cx="5342809"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1">
                <a:solidFill>
                  <a:schemeClr val="accent5">
                    <a:lumOff val="-29866"/>
                  </a:schemeClr>
                </a:solidFill>
              </a:defRPr>
            </a:lvl1pPr>
          </a:lstStyle>
          <a:p>
            <a:r>
              <a:rPr lang="en-US" sz="2400" b="0" dirty="0"/>
              <a:t>(</a:t>
            </a:r>
            <a:r>
              <a:rPr sz="2400" b="0" dirty="0"/>
              <a:t>Unsolvable by </a:t>
            </a:r>
            <a:r>
              <a:rPr lang="en-US" sz="2400" b="0" dirty="0"/>
              <a:t>any existing</a:t>
            </a:r>
            <a:r>
              <a:rPr sz="2400" b="0" dirty="0"/>
              <a:t> </a:t>
            </a:r>
            <a:r>
              <a:rPr sz="2400" b="0" dirty="0" err="1"/>
              <a:t>SyGuS</a:t>
            </a:r>
            <a:r>
              <a:rPr sz="2400" b="0" dirty="0"/>
              <a:t> Solver</a:t>
            </a:r>
            <a:r>
              <a:rPr lang="en-US" sz="2400" b="0" dirty="0"/>
              <a:t>)</a:t>
            </a:r>
            <a:endParaRPr sz="2400" b="0" dirty="0"/>
          </a:p>
        </p:txBody>
      </p:sp>
      <p:grpSp>
        <p:nvGrpSpPr>
          <p:cNvPr id="6" name="Group 5">
            <a:extLst>
              <a:ext uri="{FF2B5EF4-FFF2-40B4-BE49-F238E27FC236}">
                <a16:creationId xmlns:a16="http://schemas.microsoft.com/office/drawing/2014/main" id="{FF7E7788-F0C9-6A77-6411-65955AEDFA1A}"/>
              </a:ext>
            </a:extLst>
          </p:cNvPr>
          <p:cNvGrpSpPr/>
          <p:nvPr/>
        </p:nvGrpSpPr>
        <p:grpSpPr>
          <a:xfrm>
            <a:off x="539792" y="4854285"/>
            <a:ext cx="11468100" cy="1244601"/>
            <a:chOff x="361950" y="4850402"/>
            <a:chExt cx="11468100" cy="1244601"/>
          </a:xfrm>
        </p:grpSpPr>
        <p:pic>
          <p:nvPicPr>
            <p:cNvPr id="147" name="pasted-movie.png" descr="pasted-movie.png"/>
            <p:cNvPicPr>
              <a:picLocks noChangeAspect="1"/>
            </p:cNvPicPr>
            <p:nvPr/>
          </p:nvPicPr>
          <p:blipFill>
            <a:blip r:embed="rId3"/>
            <a:stretch>
              <a:fillRect/>
            </a:stretch>
          </p:blipFill>
          <p:spPr>
            <a:xfrm>
              <a:off x="361950" y="4850402"/>
              <a:ext cx="11468100" cy="1244601"/>
            </a:xfrm>
            <a:prstGeom prst="rect">
              <a:avLst/>
            </a:prstGeom>
            <a:ln w="12700">
              <a:miter lim="400000"/>
            </a:ln>
          </p:spPr>
        </p:pic>
        <p:sp>
          <p:nvSpPr>
            <p:cNvPr id="5" name="TextBox 4">
              <a:extLst>
                <a:ext uri="{FF2B5EF4-FFF2-40B4-BE49-F238E27FC236}">
                  <a16:creationId xmlns:a16="http://schemas.microsoft.com/office/drawing/2014/main" id="{5398BA91-5374-80CB-2461-1945A2D55844}"/>
                </a:ext>
              </a:extLst>
            </p:cNvPr>
            <p:cNvSpPr txBox="1"/>
            <p:nvPr/>
          </p:nvSpPr>
          <p:spPr>
            <a:xfrm>
              <a:off x="578224" y="4903157"/>
              <a:ext cx="1371600" cy="461665"/>
            </a:xfrm>
            <a:prstGeom prst="rect">
              <a:avLst/>
            </a:prstGeom>
            <a:noFill/>
          </p:spPr>
          <p:txBody>
            <a:bodyPr wrap="square">
              <a:spAutoFit/>
            </a:bodyPr>
            <a:lstStyle/>
            <a:p>
              <a:r>
                <a:rPr lang="en-US" sz="2400" b="1" dirty="0"/>
                <a:t>Solution:</a:t>
              </a:r>
              <a:endParaRPr lang="en-US" sz="24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A Motivating Example"/>
          <p:cNvSpPr txBox="1">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Challenge #1: Rich Grammar</a:t>
            </a:r>
          </a:p>
        </p:txBody>
      </p:sp>
      <p:pic>
        <p:nvPicPr>
          <p:cNvPr id="4" name="Picture 3">
            <a:extLst>
              <a:ext uri="{FF2B5EF4-FFF2-40B4-BE49-F238E27FC236}">
                <a16:creationId xmlns:a16="http://schemas.microsoft.com/office/drawing/2014/main" id="{04DEEB6F-95C6-A107-0F7F-80500BE5BA0E}"/>
              </a:ext>
            </a:extLst>
          </p:cNvPr>
          <p:cNvPicPr>
            <a:picLocks noChangeAspect="1"/>
          </p:cNvPicPr>
          <p:nvPr/>
        </p:nvPicPr>
        <p:blipFill>
          <a:blip r:embed="rId2"/>
          <a:stretch>
            <a:fillRect/>
          </a:stretch>
        </p:blipFill>
        <p:spPr>
          <a:xfrm>
            <a:off x="4777316" y="1775040"/>
            <a:ext cx="6780700" cy="3305591"/>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36CADE-8B9F-94B6-6FE1-B19A59192DD7}"/>
            </a:ext>
          </a:extLst>
        </p:cNvPr>
        <p:cNvGrpSpPr/>
        <p:nvPr/>
      </p:nvGrpSpPr>
      <p:grpSpPr>
        <a:xfrm>
          <a:off x="0" y="0"/>
          <a:ext cx="0" cy="0"/>
          <a:chOff x="0" y="0"/>
          <a:chExt cx="0" cy="0"/>
        </a:xfrm>
      </p:grpSpPr>
      <p:sp>
        <p:nvSpPr>
          <p:cNvPr id="155" name="Down Arrow 7">
            <a:extLst>
              <a:ext uri="{FF2B5EF4-FFF2-40B4-BE49-F238E27FC236}">
                <a16:creationId xmlns:a16="http://schemas.microsoft.com/office/drawing/2014/main" id="{5B337887-1CD1-E182-BBB4-119F643A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A Motivating Example">
            <a:extLst>
              <a:ext uri="{FF2B5EF4-FFF2-40B4-BE49-F238E27FC236}">
                <a16:creationId xmlns:a16="http://schemas.microsoft.com/office/drawing/2014/main" id="{0CCB45E8-DC49-9537-BFBA-FC72E19E17EE}"/>
              </a:ext>
            </a:extLst>
          </p:cNvPr>
          <p:cNvSpPr txBox="1">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Challenge #2: Nested Decomposition</a:t>
            </a:r>
          </a:p>
        </p:txBody>
      </p:sp>
      <p:grpSp>
        <p:nvGrpSpPr>
          <p:cNvPr id="2" name="Group">
            <a:extLst>
              <a:ext uri="{FF2B5EF4-FFF2-40B4-BE49-F238E27FC236}">
                <a16:creationId xmlns:a16="http://schemas.microsoft.com/office/drawing/2014/main" id="{88207411-47A3-DEC6-3346-9D085CA0B0BE}"/>
              </a:ext>
            </a:extLst>
          </p:cNvPr>
          <p:cNvGrpSpPr/>
          <p:nvPr/>
        </p:nvGrpSpPr>
        <p:grpSpPr>
          <a:xfrm>
            <a:off x="4254626" y="1478376"/>
            <a:ext cx="7763701" cy="3525035"/>
            <a:chOff x="0" y="0"/>
            <a:chExt cx="15527400" cy="7050069"/>
          </a:xfrm>
        </p:grpSpPr>
        <p:pic>
          <p:nvPicPr>
            <p:cNvPr id="3" name="pasted-movie.png" descr="pasted-movie.png">
              <a:extLst>
                <a:ext uri="{FF2B5EF4-FFF2-40B4-BE49-F238E27FC236}">
                  <a16:creationId xmlns:a16="http://schemas.microsoft.com/office/drawing/2014/main" id="{611C3306-25BA-AD6A-158D-93A3D74A2DEF}"/>
                </a:ext>
              </a:extLst>
            </p:cNvPr>
            <p:cNvPicPr>
              <a:picLocks noChangeAspect="1"/>
            </p:cNvPicPr>
            <p:nvPr/>
          </p:nvPicPr>
          <p:blipFill>
            <a:blip r:embed="rId2"/>
            <a:srcRect/>
            <a:stretch>
              <a:fillRect/>
            </a:stretch>
          </p:blipFill>
          <p:spPr>
            <a:xfrm>
              <a:off x="0" y="746119"/>
              <a:ext cx="3845499" cy="561646"/>
            </a:xfrm>
            <a:prstGeom prst="rect">
              <a:avLst/>
            </a:prstGeom>
            <a:ln w="12700" cap="flat">
              <a:noFill/>
              <a:miter lim="400000"/>
            </a:ln>
            <a:effectLst/>
          </p:spPr>
        </p:pic>
        <p:pic>
          <p:nvPicPr>
            <p:cNvPr id="5" name="pasted-movie.png" descr="pasted-movie.png">
              <a:extLst>
                <a:ext uri="{FF2B5EF4-FFF2-40B4-BE49-F238E27FC236}">
                  <a16:creationId xmlns:a16="http://schemas.microsoft.com/office/drawing/2014/main" id="{E25E77CB-A8BD-367A-7AF7-FDFD61D8E2A8}"/>
                </a:ext>
              </a:extLst>
            </p:cNvPr>
            <p:cNvPicPr>
              <a:picLocks noChangeAspect="1"/>
            </p:cNvPicPr>
            <p:nvPr/>
          </p:nvPicPr>
          <p:blipFill>
            <a:blip r:embed="rId3"/>
            <a:srcRect/>
            <a:stretch>
              <a:fillRect/>
            </a:stretch>
          </p:blipFill>
          <p:spPr>
            <a:xfrm>
              <a:off x="311205" y="2605588"/>
              <a:ext cx="6044275" cy="495355"/>
            </a:xfrm>
            <a:prstGeom prst="rect">
              <a:avLst/>
            </a:prstGeom>
            <a:ln w="12700" cap="flat">
              <a:noFill/>
              <a:miter lim="400000"/>
            </a:ln>
            <a:effectLst/>
          </p:spPr>
        </p:pic>
        <p:pic>
          <p:nvPicPr>
            <p:cNvPr id="6" name="pasted-movie.png" descr="pasted-movie.png">
              <a:extLst>
                <a:ext uri="{FF2B5EF4-FFF2-40B4-BE49-F238E27FC236}">
                  <a16:creationId xmlns:a16="http://schemas.microsoft.com/office/drawing/2014/main" id="{DEE1C9EA-0706-0A51-C591-53363E12B58C}"/>
                </a:ext>
              </a:extLst>
            </p:cNvPr>
            <p:cNvPicPr>
              <a:picLocks noChangeAspect="1"/>
            </p:cNvPicPr>
            <p:nvPr/>
          </p:nvPicPr>
          <p:blipFill>
            <a:blip r:embed="rId4"/>
            <a:stretch>
              <a:fillRect/>
            </a:stretch>
          </p:blipFill>
          <p:spPr>
            <a:xfrm>
              <a:off x="5062781" y="4349263"/>
              <a:ext cx="3448510" cy="472400"/>
            </a:xfrm>
            <a:prstGeom prst="rect">
              <a:avLst/>
            </a:prstGeom>
            <a:ln w="12700" cap="flat">
              <a:noFill/>
              <a:miter lim="400000"/>
            </a:ln>
            <a:effectLst/>
          </p:spPr>
        </p:pic>
        <p:pic>
          <p:nvPicPr>
            <p:cNvPr id="7" name="pasted-movie.png" descr="pasted-movie.png">
              <a:extLst>
                <a:ext uri="{FF2B5EF4-FFF2-40B4-BE49-F238E27FC236}">
                  <a16:creationId xmlns:a16="http://schemas.microsoft.com/office/drawing/2014/main" id="{91B05B8E-E933-BFF7-F945-7BE78C2419F0}"/>
                </a:ext>
              </a:extLst>
            </p:cNvPr>
            <p:cNvPicPr>
              <a:picLocks noChangeAspect="1"/>
            </p:cNvPicPr>
            <p:nvPr/>
          </p:nvPicPr>
          <p:blipFill>
            <a:blip r:embed="rId5"/>
            <a:stretch>
              <a:fillRect/>
            </a:stretch>
          </p:blipFill>
          <p:spPr>
            <a:xfrm>
              <a:off x="4209369" y="5340839"/>
              <a:ext cx="5333135" cy="603565"/>
            </a:xfrm>
            <a:prstGeom prst="rect">
              <a:avLst/>
            </a:prstGeom>
            <a:ln w="12700" cap="flat">
              <a:noFill/>
              <a:miter lim="400000"/>
            </a:ln>
            <a:effectLst/>
          </p:spPr>
        </p:pic>
        <p:pic>
          <p:nvPicPr>
            <p:cNvPr id="8" name="pasted-movie.png" descr="pasted-movie.png">
              <a:extLst>
                <a:ext uri="{FF2B5EF4-FFF2-40B4-BE49-F238E27FC236}">
                  <a16:creationId xmlns:a16="http://schemas.microsoft.com/office/drawing/2014/main" id="{5ED2A53D-EC0B-52A6-B99A-9AADBBD81AC6}"/>
                </a:ext>
              </a:extLst>
            </p:cNvPr>
            <p:cNvPicPr>
              <a:picLocks noChangeAspect="1"/>
            </p:cNvPicPr>
            <p:nvPr/>
          </p:nvPicPr>
          <p:blipFill>
            <a:blip r:embed="rId6"/>
            <a:stretch>
              <a:fillRect/>
            </a:stretch>
          </p:blipFill>
          <p:spPr>
            <a:xfrm>
              <a:off x="11931070" y="6434524"/>
              <a:ext cx="3596331" cy="615546"/>
            </a:xfrm>
            <a:prstGeom prst="rect">
              <a:avLst/>
            </a:prstGeom>
            <a:ln w="12700" cap="flat">
              <a:noFill/>
              <a:miter lim="400000"/>
            </a:ln>
            <a:effectLst/>
          </p:spPr>
        </p:pic>
        <p:pic>
          <p:nvPicPr>
            <p:cNvPr id="9" name="pasted-movie.png" descr="pasted-movie.png">
              <a:extLst>
                <a:ext uri="{FF2B5EF4-FFF2-40B4-BE49-F238E27FC236}">
                  <a16:creationId xmlns:a16="http://schemas.microsoft.com/office/drawing/2014/main" id="{AF7DAF16-3E59-0EBB-1933-9949FA472DFE}"/>
                </a:ext>
              </a:extLst>
            </p:cNvPr>
            <p:cNvPicPr>
              <a:picLocks noChangeAspect="1"/>
            </p:cNvPicPr>
            <p:nvPr/>
          </p:nvPicPr>
          <p:blipFill>
            <a:blip r:embed="rId7"/>
            <a:stretch>
              <a:fillRect/>
            </a:stretch>
          </p:blipFill>
          <p:spPr>
            <a:xfrm>
              <a:off x="4326237" y="1675255"/>
              <a:ext cx="778700" cy="590249"/>
            </a:xfrm>
            <a:prstGeom prst="rect">
              <a:avLst/>
            </a:prstGeom>
            <a:ln w="12700" cap="flat">
              <a:noFill/>
              <a:miter lim="400000"/>
            </a:ln>
            <a:effectLst/>
          </p:spPr>
        </p:pic>
        <p:pic>
          <p:nvPicPr>
            <p:cNvPr id="10" name="pasted-movie.png" descr="pasted-movie.png">
              <a:extLst>
                <a:ext uri="{FF2B5EF4-FFF2-40B4-BE49-F238E27FC236}">
                  <a16:creationId xmlns:a16="http://schemas.microsoft.com/office/drawing/2014/main" id="{914A7AAC-8719-996A-A19E-4B828FEB9AED}"/>
                </a:ext>
              </a:extLst>
            </p:cNvPr>
            <p:cNvPicPr>
              <a:picLocks noChangeAspect="1"/>
            </p:cNvPicPr>
            <p:nvPr/>
          </p:nvPicPr>
          <p:blipFill>
            <a:blip r:embed="rId8"/>
            <a:stretch>
              <a:fillRect/>
            </a:stretch>
          </p:blipFill>
          <p:spPr>
            <a:xfrm>
              <a:off x="4502627" y="0"/>
              <a:ext cx="425921" cy="301833"/>
            </a:xfrm>
            <a:prstGeom prst="rect">
              <a:avLst/>
            </a:prstGeom>
            <a:ln w="12700" cap="flat">
              <a:noFill/>
              <a:miter lim="400000"/>
            </a:ln>
            <a:effectLst/>
          </p:spPr>
        </p:pic>
        <p:pic>
          <p:nvPicPr>
            <p:cNvPr id="11" name="pasted-movie.png" descr="pasted-movie.png">
              <a:extLst>
                <a:ext uri="{FF2B5EF4-FFF2-40B4-BE49-F238E27FC236}">
                  <a16:creationId xmlns:a16="http://schemas.microsoft.com/office/drawing/2014/main" id="{AEE942E8-A7FE-6E05-9455-D73BA4CB01F0}"/>
                </a:ext>
              </a:extLst>
            </p:cNvPr>
            <p:cNvPicPr>
              <a:picLocks noChangeAspect="1"/>
            </p:cNvPicPr>
            <p:nvPr/>
          </p:nvPicPr>
          <p:blipFill>
            <a:blip r:embed="rId8"/>
            <a:stretch>
              <a:fillRect/>
            </a:stretch>
          </p:blipFill>
          <p:spPr>
            <a:xfrm>
              <a:off x="5736869" y="902979"/>
              <a:ext cx="425921" cy="301834"/>
            </a:xfrm>
            <a:prstGeom prst="rect">
              <a:avLst/>
            </a:prstGeom>
            <a:ln w="12700" cap="flat">
              <a:noFill/>
              <a:miter lim="400000"/>
            </a:ln>
            <a:effectLst/>
          </p:spPr>
        </p:pic>
        <p:pic>
          <p:nvPicPr>
            <p:cNvPr id="12" name="pasted-movie.png" descr="pasted-movie.png">
              <a:extLst>
                <a:ext uri="{FF2B5EF4-FFF2-40B4-BE49-F238E27FC236}">
                  <a16:creationId xmlns:a16="http://schemas.microsoft.com/office/drawing/2014/main" id="{07A6C4FD-3BFD-4C58-8D90-67B12EE13270}"/>
                </a:ext>
              </a:extLst>
            </p:cNvPr>
            <p:cNvPicPr>
              <a:picLocks noChangeAspect="1"/>
            </p:cNvPicPr>
            <p:nvPr/>
          </p:nvPicPr>
          <p:blipFill>
            <a:blip r:embed="rId8"/>
            <a:stretch>
              <a:fillRect/>
            </a:stretch>
          </p:blipFill>
          <p:spPr>
            <a:xfrm>
              <a:off x="6858985" y="1819462"/>
              <a:ext cx="425921" cy="301834"/>
            </a:xfrm>
            <a:prstGeom prst="rect">
              <a:avLst/>
            </a:prstGeom>
            <a:ln w="12700" cap="flat">
              <a:noFill/>
              <a:miter lim="400000"/>
            </a:ln>
            <a:effectLst/>
          </p:spPr>
        </p:pic>
        <p:pic>
          <p:nvPicPr>
            <p:cNvPr id="13" name="pasted-movie.png" descr="pasted-movie.png">
              <a:extLst>
                <a:ext uri="{FF2B5EF4-FFF2-40B4-BE49-F238E27FC236}">
                  <a16:creationId xmlns:a16="http://schemas.microsoft.com/office/drawing/2014/main" id="{ED1F3872-5086-8EF5-FC35-A0456AF6156A}"/>
                </a:ext>
              </a:extLst>
            </p:cNvPr>
            <p:cNvPicPr>
              <a:picLocks noChangeAspect="1"/>
            </p:cNvPicPr>
            <p:nvPr/>
          </p:nvPicPr>
          <p:blipFill>
            <a:blip r:embed="rId8"/>
            <a:stretch>
              <a:fillRect/>
            </a:stretch>
          </p:blipFill>
          <p:spPr>
            <a:xfrm>
              <a:off x="7938196" y="2704551"/>
              <a:ext cx="425920" cy="301834"/>
            </a:xfrm>
            <a:prstGeom prst="rect">
              <a:avLst/>
            </a:prstGeom>
            <a:ln w="12700" cap="flat">
              <a:noFill/>
              <a:miter lim="400000"/>
            </a:ln>
            <a:effectLst/>
          </p:spPr>
        </p:pic>
        <p:pic>
          <p:nvPicPr>
            <p:cNvPr id="14" name="pasted-movie.png" descr="pasted-movie.png">
              <a:extLst>
                <a:ext uri="{FF2B5EF4-FFF2-40B4-BE49-F238E27FC236}">
                  <a16:creationId xmlns:a16="http://schemas.microsoft.com/office/drawing/2014/main" id="{12D10F40-AC82-3108-5D36-B8DD5D9948BB}"/>
                </a:ext>
              </a:extLst>
            </p:cNvPr>
            <p:cNvPicPr>
              <a:picLocks noChangeAspect="1"/>
            </p:cNvPicPr>
            <p:nvPr/>
          </p:nvPicPr>
          <p:blipFill>
            <a:blip r:embed="rId7"/>
            <a:stretch>
              <a:fillRect/>
            </a:stretch>
          </p:blipFill>
          <p:spPr>
            <a:xfrm>
              <a:off x="6682595" y="3493094"/>
              <a:ext cx="778701" cy="590248"/>
            </a:xfrm>
            <a:prstGeom prst="rect">
              <a:avLst/>
            </a:prstGeom>
            <a:ln w="12700" cap="flat">
              <a:noFill/>
              <a:miter lim="400000"/>
            </a:ln>
            <a:effectLst/>
          </p:spPr>
        </p:pic>
        <p:pic>
          <p:nvPicPr>
            <p:cNvPr id="15" name="pasted-movie.png" descr="pasted-movie.png">
              <a:extLst>
                <a:ext uri="{FF2B5EF4-FFF2-40B4-BE49-F238E27FC236}">
                  <a16:creationId xmlns:a16="http://schemas.microsoft.com/office/drawing/2014/main" id="{27F79B3B-7EC5-DF96-C869-097441174280}"/>
                </a:ext>
              </a:extLst>
            </p:cNvPr>
            <p:cNvPicPr>
              <a:picLocks noChangeAspect="1"/>
            </p:cNvPicPr>
            <p:nvPr/>
          </p:nvPicPr>
          <p:blipFill>
            <a:blip r:embed="rId8"/>
            <a:stretch>
              <a:fillRect/>
            </a:stretch>
          </p:blipFill>
          <p:spPr>
            <a:xfrm>
              <a:off x="8904233" y="3549895"/>
              <a:ext cx="425921" cy="301834"/>
            </a:xfrm>
            <a:prstGeom prst="rect">
              <a:avLst/>
            </a:prstGeom>
            <a:ln w="12700" cap="flat">
              <a:noFill/>
              <a:miter lim="400000"/>
            </a:ln>
            <a:effectLst/>
          </p:spPr>
        </p:pic>
        <p:pic>
          <p:nvPicPr>
            <p:cNvPr id="16" name="pasted-movie.png" descr="pasted-movie.png">
              <a:extLst>
                <a:ext uri="{FF2B5EF4-FFF2-40B4-BE49-F238E27FC236}">
                  <a16:creationId xmlns:a16="http://schemas.microsoft.com/office/drawing/2014/main" id="{B1A8ADD6-8BA0-C313-6F47-1F020DA9951B}"/>
                </a:ext>
              </a:extLst>
            </p:cNvPr>
            <p:cNvPicPr>
              <a:picLocks noChangeAspect="1"/>
            </p:cNvPicPr>
            <p:nvPr/>
          </p:nvPicPr>
          <p:blipFill>
            <a:blip r:embed="rId8"/>
            <a:stretch>
              <a:fillRect/>
            </a:stretch>
          </p:blipFill>
          <p:spPr>
            <a:xfrm>
              <a:off x="10007262" y="4461573"/>
              <a:ext cx="425920" cy="301834"/>
            </a:xfrm>
            <a:prstGeom prst="rect">
              <a:avLst/>
            </a:prstGeom>
            <a:ln w="12700" cap="flat">
              <a:noFill/>
              <a:miter lim="400000"/>
            </a:ln>
            <a:effectLst/>
          </p:spPr>
        </p:pic>
        <p:pic>
          <p:nvPicPr>
            <p:cNvPr id="17" name="pasted-movie.png" descr="pasted-movie.png">
              <a:extLst>
                <a:ext uri="{FF2B5EF4-FFF2-40B4-BE49-F238E27FC236}">
                  <a16:creationId xmlns:a16="http://schemas.microsoft.com/office/drawing/2014/main" id="{134981ED-602E-49E2-52E0-4A103D79812F}"/>
                </a:ext>
              </a:extLst>
            </p:cNvPr>
            <p:cNvPicPr>
              <a:picLocks noChangeAspect="1"/>
            </p:cNvPicPr>
            <p:nvPr/>
          </p:nvPicPr>
          <p:blipFill>
            <a:blip r:embed="rId8"/>
            <a:stretch>
              <a:fillRect/>
            </a:stretch>
          </p:blipFill>
          <p:spPr>
            <a:xfrm>
              <a:off x="11160197" y="5481144"/>
              <a:ext cx="425921" cy="301834"/>
            </a:xfrm>
            <a:prstGeom prst="rect">
              <a:avLst/>
            </a:prstGeom>
            <a:ln w="12700" cap="flat">
              <a:noFill/>
              <a:miter lim="400000"/>
            </a:ln>
            <a:effectLst/>
          </p:spPr>
        </p:pic>
        <p:pic>
          <p:nvPicPr>
            <p:cNvPr id="18" name="pasted-movie.png" descr="pasted-movie.png">
              <a:extLst>
                <a:ext uri="{FF2B5EF4-FFF2-40B4-BE49-F238E27FC236}">
                  <a16:creationId xmlns:a16="http://schemas.microsoft.com/office/drawing/2014/main" id="{178A6395-90C1-B965-59F2-F44C6D3DD826}"/>
                </a:ext>
              </a:extLst>
            </p:cNvPr>
            <p:cNvPicPr>
              <a:picLocks noChangeAspect="1"/>
            </p:cNvPicPr>
            <p:nvPr/>
          </p:nvPicPr>
          <p:blipFill>
            <a:blip r:embed="rId7"/>
            <a:stretch>
              <a:fillRect/>
            </a:stretch>
          </p:blipFill>
          <p:spPr>
            <a:xfrm>
              <a:off x="9919772" y="6396373"/>
              <a:ext cx="778701" cy="590248"/>
            </a:xfrm>
            <a:prstGeom prst="rect">
              <a:avLst/>
            </a:prstGeom>
            <a:ln w="12700" cap="flat">
              <a:noFill/>
              <a:miter lim="400000"/>
            </a:ln>
            <a:effectLst/>
          </p:spPr>
        </p:pic>
        <p:sp>
          <p:nvSpPr>
            <p:cNvPr id="19" name="Line">
              <a:extLst>
                <a:ext uri="{FF2B5EF4-FFF2-40B4-BE49-F238E27FC236}">
                  <a16:creationId xmlns:a16="http://schemas.microsoft.com/office/drawing/2014/main" id="{0CBE8223-C9CC-86F9-7597-A3F8117DC085}"/>
                </a:ext>
              </a:extLst>
            </p:cNvPr>
            <p:cNvSpPr/>
            <p:nvPr/>
          </p:nvSpPr>
          <p:spPr>
            <a:xfrm flipH="1" flipV="1">
              <a:off x="5237421" y="394987"/>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0" name="Line">
              <a:extLst>
                <a:ext uri="{FF2B5EF4-FFF2-40B4-BE49-F238E27FC236}">
                  <a16:creationId xmlns:a16="http://schemas.microsoft.com/office/drawing/2014/main" id="{BD3AE81A-E63C-F3E6-B643-B664061C2C12}"/>
                </a:ext>
              </a:extLst>
            </p:cNvPr>
            <p:cNvSpPr/>
            <p:nvPr/>
          </p:nvSpPr>
          <p:spPr>
            <a:xfrm flipH="1" flipV="1">
              <a:off x="6406903" y="1383342"/>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1" name="Line">
              <a:extLst>
                <a:ext uri="{FF2B5EF4-FFF2-40B4-BE49-F238E27FC236}">
                  <a16:creationId xmlns:a16="http://schemas.microsoft.com/office/drawing/2014/main" id="{84ECA876-0F26-FF3A-5B91-0B84C989E9E6}"/>
                </a:ext>
              </a:extLst>
            </p:cNvPr>
            <p:cNvSpPr/>
            <p:nvPr/>
          </p:nvSpPr>
          <p:spPr>
            <a:xfrm flipH="1" flipV="1">
              <a:off x="7487417" y="2264453"/>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2" name="Line">
              <a:extLst>
                <a:ext uri="{FF2B5EF4-FFF2-40B4-BE49-F238E27FC236}">
                  <a16:creationId xmlns:a16="http://schemas.microsoft.com/office/drawing/2014/main" id="{0E0E40F6-7C4F-C157-6BAC-732FF305D0A1}"/>
                </a:ext>
              </a:extLst>
            </p:cNvPr>
            <p:cNvSpPr/>
            <p:nvPr/>
          </p:nvSpPr>
          <p:spPr>
            <a:xfrm flipH="1" flipV="1">
              <a:off x="8560121" y="3178992"/>
              <a:ext cx="293519" cy="258016"/>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3" name="Line">
              <a:extLst>
                <a:ext uri="{FF2B5EF4-FFF2-40B4-BE49-F238E27FC236}">
                  <a16:creationId xmlns:a16="http://schemas.microsoft.com/office/drawing/2014/main" id="{0D55B2D1-5B2E-60B9-6106-4E2347629F0C}"/>
                </a:ext>
              </a:extLst>
            </p:cNvPr>
            <p:cNvSpPr/>
            <p:nvPr/>
          </p:nvSpPr>
          <p:spPr>
            <a:xfrm flipH="1" flipV="1">
              <a:off x="9489799" y="4021263"/>
              <a:ext cx="293519" cy="258016"/>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4" name="Line">
              <a:extLst>
                <a:ext uri="{FF2B5EF4-FFF2-40B4-BE49-F238E27FC236}">
                  <a16:creationId xmlns:a16="http://schemas.microsoft.com/office/drawing/2014/main" id="{A23BB2F5-4238-DC8B-342C-8A147DAD3C52}"/>
                </a:ext>
              </a:extLst>
            </p:cNvPr>
            <p:cNvSpPr/>
            <p:nvPr/>
          </p:nvSpPr>
          <p:spPr>
            <a:xfrm flipH="1" flipV="1">
              <a:off x="10679582" y="4975793"/>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5" name="Line">
              <a:extLst>
                <a:ext uri="{FF2B5EF4-FFF2-40B4-BE49-F238E27FC236}">
                  <a16:creationId xmlns:a16="http://schemas.microsoft.com/office/drawing/2014/main" id="{390066A3-ECAD-4913-DA62-01781C94083B}"/>
                </a:ext>
              </a:extLst>
            </p:cNvPr>
            <p:cNvSpPr/>
            <p:nvPr/>
          </p:nvSpPr>
          <p:spPr>
            <a:xfrm flipH="1" flipV="1">
              <a:off x="11903259" y="6008766"/>
              <a:ext cx="293520"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6" name="Line">
              <a:extLst>
                <a:ext uri="{FF2B5EF4-FFF2-40B4-BE49-F238E27FC236}">
                  <a16:creationId xmlns:a16="http://schemas.microsoft.com/office/drawing/2014/main" id="{08D81677-3F96-B09C-C40E-BFA4195AB994}"/>
                </a:ext>
              </a:extLst>
            </p:cNvPr>
            <p:cNvSpPr/>
            <p:nvPr/>
          </p:nvSpPr>
          <p:spPr>
            <a:xfrm flipV="1">
              <a:off x="3929530" y="393563"/>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7" name="Line">
              <a:extLst>
                <a:ext uri="{FF2B5EF4-FFF2-40B4-BE49-F238E27FC236}">
                  <a16:creationId xmlns:a16="http://schemas.microsoft.com/office/drawing/2014/main" id="{DA6B59D1-66D3-B60C-978E-F57695A4D3C6}"/>
                </a:ext>
              </a:extLst>
            </p:cNvPr>
            <p:cNvSpPr/>
            <p:nvPr/>
          </p:nvSpPr>
          <p:spPr>
            <a:xfrm flipV="1">
              <a:off x="5237421" y="1383342"/>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8" name="Line">
              <a:extLst>
                <a:ext uri="{FF2B5EF4-FFF2-40B4-BE49-F238E27FC236}">
                  <a16:creationId xmlns:a16="http://schemas.microsoft.com/office/drawing/2014/main" id="{3964E7F7-9D05-3F42-608A-99FDB237276E}"/>
                </a:ext>
              </a:extLst>
            </p:cNvPr>
            <p:cNvSpPr/>
            <p:nvPr/>
          </p:nvSpPr>
          <p:spPr>
            <a:xfrm flipV="1">
              <a:off x="6406903" y="2264453"/>
              <a:ext cx="293519"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29" name="Line">
              <a:extLst>
                <a:ext uri="{FF2B5EF4-FFF2-40B4-BE49-F238E27FC236}">
                  <a16:creationId xmlns:a16="http://schemas.microsoft.com/office/drawing/2014/main" id="{CFF4E2D0-BFDF-6AE9-DB1C-6FFE782F017F}"/>
                </a:ext>
              </a:extLst>
            </p:cNvPr>
            <p:cNvSpPr/>
            <p:nvPr/>
          </p:nvSpPr>
          <p:spPr>
            <a:xfrm flipV="1">
              <a:off x="7487417" y="3178992"/>
              <a:ext cx="293519" cy="258016"/>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30" name="Line">
              <a:extLst>
                <a:ext uri="{FF2B5EF4-FFF2-40B4-BE49-F238E27FC236}">
                  <a16:creationId xmlns:a16="http://schemas.microsoft.com/office/drawing/2014/main" id="{6C53E479-3BD1-1A55-24F9-BBD0D9AB0743}"/>
                </a:ext>
              </a:extLst>
            </p:cNvPr>
            <p:cNvSpPr/>
            <p:nvPr/>
          </p:nvSpPr>
          <p:spPr>
            <a:xfrm flipV="1">
              <a:off x="8450642" y="4021263"/>
              <a:ext cx="293519" cy="258016"/>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31" name="Line">
              <a:extLst>
                <a:ext uri="{FF2B5EF4-FFF2-40B4-BE49-F238E27FC236}">
                  <a16:creationId xmlns:a16="http://schemas.microsoft.com/office/drawing/2014/main" id="{00A68DF3-C524-7BB5-2582-7F50F5037854}"/>
                </a:ext>
              </a:extLst>
            </p:cNvPr>
            <p:cNvSpPr/>
            <p:nvPr/>
          </p:nvSpPr>
          <p:spPr>
            <a:xfrm flipV="1">
              <a:off x="9535363" y="4975793"/>
              <a:ext cx="293520"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sp>
          <p:nvSpPr>
            <p:cNvPr id="32" name="Line">
              <a:extLst>
                <a:ext uri="{FF2B5EF4-FFF2-40B4-BE49-F238E27FC236}">
                  <a16:creationId xmlns:a16="http://schemas.microsoft.com/office/drawing/2014/main" id="{24A50B61-F3BD-B874-37DE-54E1FA8061B5}"/>
                </a:ext>
              </a:extLst>
            </p:cNvPr>
            <p:cNvSpPr/>
            <p:nvPr/>
          </p:nvSpPr>
          <p:spPr>
            <a:xfrm flipV="1">
              <a:off x="10760806" y="5972502"/>
              <a:ext cx="293520" cy="258015"/>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endParaRPr sz="900"/>
            </a:p>
          </p:txBody>
        </p:sp>
      </p:grpSp>
    </p:spTree>
    <p:extLst>
      <p:ext uri="{BB962C8B-B14F-4D97-AF65-F5344CB8AC3E}">
        <p14:creationId xmlns:p14="http://schemas.microsoft.com/office/powerpoint/2010/main" val="7794496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Group"/>
          <p:cNvGrpSpPr/>
          <p:nvPr/>
        </p:nvGrpSpPr>
        <p:grpSpPr>
          <a:xfrm>
            <a:off x="4859427" y="1628426"/>
            <a:ext cx="1489872" cy="1915957"/>
            <a:chOff x="0" y="-11324"/>
            <a:chExt cx="2979740" cy="3831912"/>
          </a:xfrm>
        </p:grpSpPr>
        <mc:AlternateContent xmlns:mc="http://schemas.openxmlformats.org/markup-compatibility/2006" xmlns:a14="http://schemas.microsoft.com/office/drawing/2010/main">
          <mc:Choice Requires="a14">
            <p:sp>
              <p:nvSpPr>
                <p:cNvPr id="235" name="Text"/>
                <p:cNvSpPr txBox="1"/>
                <p:nvPr/>
              </p:nvSpPr>
              <p:spPr>
                <a:xfrm>
                  <a:off x="2277753" y="-11324"/>
                  <a:ext cx="701987" cy="7104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1</m:t>
                            </m:r>
                          </m:sub>
                        </m:sSub>
                      </m:oMath>
                    </m:oMathPara>
                  </a14:m>
                  <a:endParaRPr sz="1900"/>
                </a:p>
              </p:txBody>
            </p:sp>
          </mc:Choice>
          <mc:Fallback xmlns="">
            <p:sp>
              <p:nvSpPr>
                <p:cNvPr id="235" name="Text"/>
                <p:cNvSpPr txBox="1">
                  <a:spLocks noRot="1" noChangeAspect="1" noMove="1" noResize="1" noEditPoints="1" noAdjustHandles="1" noChangeArrowheads="1" noChangeShapeType="1" noTextEdit="1"/>
                </p:cNvSpPr>
                <p:nvPr/>
              </p:nvSpPr>
              <p:spPr>
                <a:xfrm>
                  <a:off x="2277753" y="-11324"/>
                  <a:ext cx="701987" cy="710450"/>
                </a:xfrm>
                <a:prstGeom prst="rect">
                  <a:avLst/>
                </a:prstGeom>
                <a:blipFill>
                  <a:blip r:embed="rId2"/>
                  <a:stretch>
                    <a:fillRect l="-17241" b="-7143"/>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
                <p:cNvSpPr txBox="1"/>
                <p:nvPr/>
              </p:nvSpPr>
              <p:spPr>
                <a:xfrm>
                  <a:off x="0" y="1508617"/>
                  <a:ext cx="713657" cy="7104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2</m:t>
                            </m:r>
                          </m:sub>
                        </m:sSub>
                      </m:oMath>
                    </m:oMathPara>
                  </a14:m>
                  <a:endParaRPr sz="1900"/>
                </a:p>
              </p:txBody>
            </p:sp>
          </mc:Choice>
          <mc:Fallback xmlns="">
            <p:sp>
              <p:nvSpPr>
                <p:cNvPr id="236" name="Text"/>
                <p:cNvSpPr txBox="1">
                  <a:spLocks noRot="1" noChangeAspect="1" noMove="1" noResize="1" noEditPoints="1" noAdjustHandles="1" noChangeArrowheads="1" noChangeShapeType="1" noTextEdit="1"/>
                </p:cNvSpPr>
                <p:nvPr/>
              </p:nvSpPr>
              <p:spPr>
                <a:xfrm>
                  <a:off x="0" y="1508617"/>
                  <a:ext cx="713657" cy="710450"/>
                </a:xfrm>
                <a:prstGeom prst="rect">
                  <a:avLst/>
                </a:prstGeom>
                <a:blipFill>
                  <a:blip r:embed="rId3"/>
                  <a:stretch>
                    <a:fillRect l="-17241" b="-3448"/>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
                <p:cNvSpPr txBox="1"/>
                <p:nvPr/>
              </p:nvSpPr>
              <p:spPr>
                <a:xfrm>
                  <a:off x="1468746" y="3110138"/>
                  <a:ext cx="713657" cy="7104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5</m:t>
                            </m:r>
                          </m:sub>
                        </m:sSub>
                      </m:oMath>
                    </m:oMathPara>
                  </a14:m>
                  <a:endParaRPr sz="1900"/>
                </a:p>
              </p:txBody>
            </p:sp>
          </mc:Choice>
          <mc:Fallback xmlns="">
            <p:sp>
              <p:nvSpPr>
                <p:cNvPr id="237" name="Text"/>
                <p:cNvSpPr txBox="1">
                  <a:spLocks noRot="1" noChangeAspect="1" noMove="1" noResize="1" noEditPoints="1" noAdjustHandles="1" noChangeArrowheads="1" noChangeShapeType="1" noTextEdit="1"/>
                </p:cNvSpPr>
                <p:nvPr/>
              </p:nvSpPr>
              <p:spPr>
                <a:xfrm>
                  <a:off x="1468746" y="3110138"/>
                  <a:ext cx="713657" cy="710450"/>
                </a:xfrm>
                <a:prstGeom prst="rect">
                  <a:avLst/>
                </a:prstGeom>
                <a:blipFill>
                  <a:blip r:embed="rId4"/>
                  <a:stretch>
                    <a:fillRect l="-17241" b="-7143"/>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p:grpSp>
        <p:nvGrpSpPr>
          <p:cNvPr id="242" name="Group"/>
          <p:cNvGrpSpPr/>
          <p:nvPr/>
        </p:nvGrpSpPr>
        <p:grpSpPr>
          <a:xfrm>
            <a:off x="4859427" y="1628426"/>
            <a:ext cx="1489872" cy="1915957"/>
            <a:chOff x="0" y="-11324"/>
            <a:chExt cx="2979740" cy="3831912"/>
          </a:xfrm>
        </p:grpSpPr>
        <mc:AlternateContent xmlns:mc="http://schemas.openxmlformats.org/markup-compatibility/2006" xmlns:a14="http://schemas.microsoft.com/office/drawing/2010/main">
          <mc:Choice Requires="a14">
            <p:sp>
              <p:nvSpPr>
                <p:cNvPr id="239" name="Text"/>
                <p:cNvSpPr txBox="1"/>
                <p:nvPr/>
              </p:nvSpPr>
              <p:spPr>
                <a:xfrm>
                  <a:off x="2277753" y="-11324"/>
                  <a:ext cx="701987" cy="7104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solidFill>
                        <a:schemeClr val="accent3">
                          <a:hueOff val="362282"/>
                          <a:satOff val="31803"/>
                          <a:lumOff val="-18242"/>
                        </a:schemeClr>
                      </a:solidFill>
                    </a:defRPr>
                  </a:lvl1pPr>
                </a:lstStyle>
                <a:p>
                  <a:pPr/>
                  <a14:m>
                    <m:oMathPara xmlns:m="http://schemas.openxmlformats.org/officeDocument/2006/math">
                      <m:oMathParaPr>
                        <m:jc m:val="left"/>
                      </m:oMathParaPr>
                      <m:oMath xmlns:m="http://schemas.openxmlformats.org/officeDocument/2006/math">
                        <m:sSub>
                          <m:sSubPr>
                            <m:ctrlPr>
                              <a:rPr sz="1975" i="1">
                                <a:solidFill>
                                  <a:srgbClr val="1CB000"/>
                                </a:solidFill>
                                <a:latin typeface="Cambria Math" panose="02040503050406030204" pitchFamily="18" charset="0"/>
                              </a:rPr>
                            </m:ctrlPr>
                          </m:sSubPr>
                          <m:e>
                            <m:r>
                              <a:rPr sz="1975" i="1">
                                <a:solidFill>
                                  <a:srgbClr val="1CB000"/>
                                </a:solidFill>
                                <a:latin typeface="Cambria Math" panose="02040503050406030204" pitchFamily="18" charset="0"/>
                              </a:rPr>
                              <m:t>𝑃</m:t>
                            </m:r>
                          </m:e>
                          <m:sub>
                            <m:r>
                              <a:rPr sz="1975" i="1">
                                <a:solidFill>
                                  <a:srgbClr val="1CB000"/>
                                </a:solidFill>
                                <a:latin typeface="Cambria Math" panose="02040503050406030204" pitchFamily="18" charset="0"/>
                              </a:rPr>
                              <m:t>1</m:t>
                            </m:r>
                          </m:sub>
                        </m:sSub>
                      </m:oMath>
                    </m:oMathPara>
                  </a14:m>
                  <a:endParaRPr sz="1900">
                    <a:solidFill>
                      <a:srgbClr val="1DB100"/>
                    </a:solidFill>
                  </a:endParaRPr>
                </a:p>
              </p:txBody>
            </p:sp>
          </mc:Choice>
          <mc:Fallback xmlns="">
            <p:sp>
              <p:nvSpPr>
                <p:cNvPr id="239" name="Text"/>
                <p:cNvSpPr txBox="1">
                  <a:spLocks noRot="1" noChangeAspect="1" noMove="1" noResize="1" noEditPoints="1" noAdjustHandles="1" noChangeArrowheads="1" noChangeShapeType="1" noTextEdit="1"/>
                </p:cNvSpPr>
                <p:nvPr/>
              </p:nvSpPr>
              <p:spPr>
                <a:xfrm>
                  <a:off x="2277753" y="-11324"/>
                  <a:ext cx="701987" cy="710450"/>
                </a:xfrm>
                <a:prstGeom prst="rect">
                  <a:avLst/>
                </a:prstGeom>
                <a:blipFill>
                  <a:blip r:embed="rId5"/>
                  <a:stretch>
                    <a:fillRect l="-17241" b="-7143"/>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Text"/>
                <p:cNvSpPr txBox="1"/>
                <p:nvPr/>
              </p:nvSpPr>
              <p:spPr>
                <a:xfrm>
                  <a:off x="0" y="1508617"/>
                  <a:ext cx="713657" cy="7104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solidFill>
                        <a:schemeClr val="accent3">
                          <a:hueOff val="362282"/>
                          <a:satOff val="31803"/>
                          <a:lumOff val="-18242"/>
                        </a:schemeClr>
                      </a:solidFill>
                    </a:defRPr>
                  </a:lvl1pPr>
                </a:lstStyle>
                <a:p>
                  <a:pPr/>
                  <a14:m>
                    <m:oMathPara xmlns:m="http://schemas.openxmlformats.org/officeDocument/2006/math">
                      <m:oMathParaPr>
                        <m:jc m:val="left"/>
                      </m:oMathParaPr>
                      <m:oMath xmlns:m="http://schemas.openxmlformats.org/officeDocument/2006/math">
                        <m:sSub>
                          <m:sSubPr>
                            <m:ctrlPr>
                              <a:rPr sz="1975" i="1">
                                <a:solidFill>
                                  <a:srgbClr val="1CB000"/>
                                </a:solidFill>
                                <a:latin typeface="Cambria Math" panose="02040503050406030204" pitchFamily="18" charset="0"/>
                              </a:rPr>
                            </m:ctrlPr>
                          </m:sSubPr>
                          <m:e>
                            <m:r>
                              <a:rPr sz="1975" i="1">
                                <a:solidFill>
                                  <a:srgbClr val="1CB000"/>
                                </a:solidFill>
                                <a:latin typeface="Cambria Math" panose="02040503050406030204" pitchFamily="18" charset="0"/>
                              </a:rPr>
                              <m:t>𝑃</m:t>
                            </m:r>
                          </m:e>
                          <m:sub>
                            <m:r>
                              <a:rPr sz="1975" i="1">
                                <a:solidFill>
                                  <a:srgbClr val="1CB000"/>
                                </a:solidFill>
                                <a:latin typeface="Cambria Math" panose="02040503050406030204" pitchFamily="18" charset="0"/>
                              </a:rPr>
                              <m:t>2</m:t>
                            </m:r>
                          </m:sub>
                        </m:sSub>
                      </m:oMath>
                    </m:oMathPara>
                  </a14:m>
                  <a:endParaRPr sz="1900">
                    <a:solidFill>
                      <a:srgbClr val="1DB100"/>
                    </a:solidFill>
                  </a:endParaRPr>
                </a:p>
              </p:txBody>
            </p:sp>
          </mc:Choice>
          <mc:Fallback xmlns="">
            <p:sp>
              <p:nvSpPr>
                <p:cNvPr id="240" name="Text"/>
                <p:cNvSpPr txBox="1">
                  <a:spLocks noRot="1" noChangeAspect="1" noMove="1" noResize="1" noEditPoints="1" noAdjustHandles="1" noChangeArrowheads="1" noChangeShapeType="1" noTextEdit="1"/>
                </p:cNvSpPr>
                <p:nvPr/>
              </p:nvSpPr>
              <p:spPr>
                <a:xfrm>
                  <a:off x="0" y="1508617"/>
                  <a:ext cx="713657" cy="710450"/>
                </a:xfrm>
                <a:prstGeom prst="rect">
                  <a:avLst/>
                </a:prstGeom>
                <a:blipFill>
                  <a:blip r:embed="rId6"/>
                  <a:stretch>
                    <a:fillRect l="-17241" b="-3448"/>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Text"/>
                <p:cNvSpPr txBox="1"/>
                <p:nvPr/>
              </p:nvSpPr>
              <p:spPr>
                <a:xfrm>
                  <a:off x="1468746" y="3110138"/>
                  <a:ext cx="713657" cy="7104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solidFill>
                        <a:schemeClr val="accent3">
                          <a:hueOff val="362282"/>
                          <a:satOff val="31803"/>
                          <a:lumOff val="-18242"/>
                        </a:schemeClr>
                      </a:solidFill>
                    </a:defRPr>
                  </a:lvl1pPr>
                </a:lstStyle>
                <a:p>
                  <a:pPr/>
                  <a14:m>
                    <m:oMathPara xmlns:m="http://schemas.openxmlformats.org/officeDocument/2006/math">
                      <m:oMathParaPr>
                        <m:jc m:val="left"/>
                      </m:oMathParaPr>
                      <m:oMath xmlns:m="http://schemas.openxmlformats.org/officeDocument/2006/math">
                        <m:sSub>
                          <m:sSubPr>
                            <m:ctrlPr>
                              <a:rPr sz="1975" i="1">
                                <a:solidFill>
                                  <a:srgbClr val="1CB000"/>
                                </a:solidFill>
                                <a:latin typeface="Cambria Math" panose="02040503050406030204" pitchFamily="18" charset="0"/>
                              </a:rPr>
                            </m:ctrlPr>
                          </m:sSubPr>
                          <m:e>
                            <m:r>
                              <a:rPr sz="1975" i="1">
                                <a:solidFill>
                                  <a:srgbClr val="1CB000"/>
                                </a:solidFill>
                                <a:latin typeface="Cambria Math" panose="02040503050406030204" pitchFamily="18" charset="0"/>
                              </a:rPr>
                              <m:t>𝑃</m:t>
                            </m:r>
                          </m:e>
                          <m:sub>
                            <m:r>
                              <a:rPr sz="1975" i="1">
                                <a:solidFill>
                                  <a:srgbClr val="1CB000"/>
                                </a:solidFill>
                                <a:latin typeface="Cambria Math" panose="02040503050406030204" pitchFamily="18" charset="0"/>
                              </a:rPr>
                              <m:t>5</m:t>
                            </m:r>
                          </m:sub>
                        </m:sSub>
                      </m:oMath>
                    </m:oMathPara>
                  </a14:m>
                  <a:endParaRPr sz="1900">
                    <a:solidFill>
                      <a:srgbClr val="1DB100"/>
                    </a:solidFill>
                  </a:endParaRPr>
                </a:p>
              </p:txBody>
            </p:sp>
          </mc:Choice>
          <mc:Fallback xmlns="">
            <p:sp>
              <p:nvSpPr>
                <p:cNvPr id="241" name="Text"/>
                <p:cNvSpPr txBox="1">
                  <a:spLocks noRot="1" noChangeAspect="1" noMove="1" noResize="1" noEditPoints="1" noAdjustHandles="1" noChangeArrowheads="1" noChangeShapeType="1" noTextEdit="1"/>
                </p:cNvSpPr>
                <p:nvPr/>
              </p:nvSpPr>
              <p:spPr>
                <a:xfrm>
                  <a:off x="1468746" y="3110138"/>
                  <a:ext cx="713657" cy="710450"/>
                </a:xfrm>
                <a:prstGeom prst="rect">
                  <a:avLst/>
                </a:prstGeom>
                <a:blipFill>
                  <a:blip r:embed="rId7"/>
                  <a:stretch>
                    <a:fillRect l="-17241" b="-7143"/>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p:grpSp>
        <p:nvGrpSpPr>
          <p:cNvPr id="247" name="Group"/>
          <p:cNvGrpSpPr/>
          <p:nvPr/>
        </p:nvGrpSpPr>
        <p:grpSpPr>
          <a:xfrm>
            <a:off x="6022040" y="3969383"/>
            <a:ext cx="732887" cy="595876"/>
            <a:chOff x="-1" y="-11324"/>
            <a:chExt cx="1465771" cy="1191750"/>
          </a:xfrm>
        </p:grpSpPr>
        <p:grpSp>
          <p:nvGrpSpPr>
            <p:cNvPr id="245" name="Group"/>
            <p:cNvGrpSpPr/>
            <p:nvPr/>
          </p:nvGrpSpPr>
          <p:grpSpPr>
            <a:xfrm>
              <a:off x="-1" y="646946"/>
              <a:ext cx="1465771" cy="533480"/>
              <a:chOff x="-1" y="-20292"/>
              <a:chExt cx="1465770" cy="533477"/>
            </a:xfrm>
          </p:grpSpPr>
          <p:sp>
            <p:nvSpPr>
              <p:cNvPr id="243" name="Solved"/>
              <p:cNvSpPr txBox="1"/>
              <p:nvPr/>
            </p:nvSpPr>
            <p:spPr>
              <a:xfrm>
                <a:off x="398428" y="-20292"/>
                <a:ext cx="1067341" cy="533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800">
                    <a:solidFill>
                      <a:schemeClr val="accent3">
                        <a:hueOff val="362282"/>
                        <a:satOff val="31803"/>
                        <a:lumOff val="-18242"/>
                      </a:schemeClr>
                    </a:solidFill>
                  </a:defRPr>
                </a:lvl1pPr>
              </a:lstStyle>
              <a:p>
                <a:r>
                  <a:rPr sz="1400"/>
                  <a:t>Solved</a:t>
                </a:r>
              </a:p>
            </p:txBody>
          </p:sp>
          <p:sp>
            <p:nvSpPr>
              <p:cNvPr id="244" name="Gear"/>
              <p:cNvSpPr/>
              <p:nvPr/>
            </p:nvSpPr>
            <p:spPr>
              <a:xfrm>
                <a:off x="-1" y="44318"/>
                <a:ext cx="404180" cy="40425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chemeClr val="accent3">
                  <a:hueOff val="362282"/>
                  <a:satOff val="31803"/>
                  <a:lumOff val="-18242"/>
                </a:schemeClr>
              </a:solidFill>
              <a:ln w="12700" cap="flat">
                <a:noFill/>
                <a:miter lim="400000"/>
              </a:ln>
              <a:effectLst/>
            </p:spPr>
            <p:txBody>
              <a:bodyPr wrap="square" lIns="0" tIns="0" rIns="0" bIns="0" numCol="1" anchor="ctr">
                <a:noAutofit/>
              </a:bodyPr>
              <a:lstStyle/>
              <a:p>
                <a:pPr algn="ctr">
                  <a:defRPr sz="3200">
                    <a:solidFill>
                      <a:schemeClr val="accent3">
                        <a:hueOff val="914337"/>
                        <a:satOff val="31515"/>
                        <a:lumOff val="-30790"/>
                      </a:schemeClr>
                    </a:solidFill>
                    <a:latin typeface="Helvetica Neue Medium"/>
                    <a:ea typeface="Helvetica Neue Medium"/>
                    <a:cs typeface="Helvetica Neue Medium"/>
                    <a:sym typeface="Helvetica Neue Medium"/>
                  </a:defRPr>
                </a:pPr>
                <a:endParaRPr sz="1600"/>
              </a:p>
            </p:txBody>
          </p:sp>
        </p:grpSp>
        <mc:AlternateContent xmlns:mc="http://schemas.openxmlformats.org/markup-compatibility/2006" xmlns:a14="http://schemas.microsoft.com/office/drawing/2010/main">
          <mc:Choice Requires="a14">
            <p:sp>
              <p:nvSpPr>
                <p:cNvPr id="246" name="Text"/>
                <p:cNvSpPr txBox="1"/>
                <p:nvPr/>
              </p:nvSpPr>
              <p:spPr>
                <a:xfrm>
                  <a:off x="458382" y="-11324"/>
                  <a:ext cx="704037" cy="710449"/>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solidFill>
                        <a:schemeClr val="accent3">
                          <a:hueOff val="362282"/>
                          <a:satOff val="31803"/>
                          <a:lumOff val="-18242"/>
                        </a:schemeClr>
                      </a:solidFill>
                    </a:defRPr>
                  </a:lvl1pPr>
                </a:lstStyle>
                <a:p>
                  <a:pPr/>
                  <a14:m>
                    <m:oMathPara xmlns:m="http://schemas.openxmlformats.org/officeDocument/2006/math">
                      <m:oMathParaPr>
                        <m:jc m:val="left"/>
                      </m:oMathParaPr>
                      <m:oMath xmlns:m="http://schemas.openxmlformats.org/officeDocument/2006/math">
                        <m:sSub>
                          <m:sSubPr>
                            <m:ctrlPr>
                              <a:rPr sz="1975" i="1">
                                <a:solidFill>
                                  <a:srgbClr val="1CB000"/>
                                </a:solidFill>
                                <a:latin typeface="Cambria Math" panose="02040503050406030204" pitchFamily="18" charset="0"/>
                              </a:rPr>
                            </m:ctrlPr>
                          </m:sSubPr>
                          <m:e>
                            <m:r>
                              <a:rPr sz="1975" i="1">
                                <a:solidFill>
                                  <a:srgbClr val="1CB000"/>
                                </a:solidFill>
                                <a:latin typeface="Cambria Math" panose="02040503050406030204" pitchFamily="18" charset="0"/>
                              </a:rPr>
                              <m:t>𝑃</m:t>
                            </m:r>
                          </m:e>
                          <m:sub>
                            <m:r>
                              <a:rPr sz="1975" i="1">
                                <a:solidFill>
                                  <a:srgbClr val="1CB000"/>
                                </a:solidFill>
                                <a:latin typeface="Cambria Math" panose="02040503050406030204" pitchFamily="18" charset="0"/>
                              </a:rPr>
                              <m:t>9</m:t>
                            </m:r>
                          </m:sub>
                        </m:sSub>
                      </m:oMath>
                    </m:oMathPara>
                  </a14:m>
                  <a:endParaRPr sz="1900">
                    <a:solidFill>
                      <a:srgbClr val="1DB100"/>
                    </a:solidFill>
                  </a:endParaRPr>
                </a:p>
              </p:txBody>
            </p:sp>
          </mc:Choice>
          <mc:Fallback xmlns="">
            <p:sp>
              <p:nvSpPr>
                <p:cNvPr id="246" name="Text"/>
                <p:cNvSpPr txBox="1">
                  <a:spLocks noRot="1" noChangeAspect="1" noMove="1" noResize="1" noEditPoints="1" noAdjustHandles="1" noChangeArrowheads="1" noChangeShapeType="1" noTextEdit="1"/>
                </p:cNvSpPr>
                <p:nvPr/>
              </p:nvSpPr>
              <p:spPr>
                <a:xfrm>
                  <a:off x="458382" y="-11324"/>
                  <a:ext cx="704037" cy="710449"/>
                </a:xfrm>
                <a:prstGeom prst="rect">
                  <a:avLst/>
                </a:prstGeom>
                <a:blipFill>
                  <a:blip r:embed="rId8"/>
                  <a:stretch>
                    <a:fillRect l="-17857" b="-6897"/>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9" name="Text"/>
              <p:cNvSpPr txBox="1"/>
              <p:nvPr/>
            </p:nvSpPr>
            <p:spPr>
              <a:xfrm>
                <a:off x="7114567" y="2421220"/>
                <a:ext cx="356829" cy="35522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3</m:t>
                          </m:r>
                        </m:sub>
                      </m:sSub>
                    </m:oMath>
                  </m:oMathPara>
                </a14:m>
                <a:endParaRPr sz="1900"/>
              </a:p>
            </p:txBody>
          </p:sp>
        </mc:Choice>
        <mc:Fallback xmlns="">
          <p:sp>
            <p:nvSpPr>
              <p:cNvPr id="249" name="Text"/>
              <p:cNvSpPr txBox="1">
                <a:spLocks noRot="1" noChangeAspect="1" noMove="1" noResize="1" noEditPoints="1" noAdjustHandles="1" noChangeArrowheads="1" noChangeShapeType="1" noTextEdit="1"/>
              </p:cNvSpPr>
              <p:nvPr/>
            </p:nvSpPr>
            <p:spPr>
              <a:xfrm>
                <a:off x="7114567" y="2421220"/>
                <a:ext cx="356829" cy="355225"/>
              </a:xfrm>
              <a:prstGeom prst="rect">
                <a:avLst/>
              </a:prstGeom>
              <a:blipFill>
                <a:blip r:embed="rId9"/>
                <a:stretch>
                  <a:fillRect l="-17241" b="-689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50" name="Line"/>
          <p:cNvSpPr/>
          <p:nvPr/>
        </p:nvSpPr>
        <p:spPr>
          <a:xfrm>
            <a:off x="6506074" y="2034819"/>
            <a:ext cx="439918" cy="338830"/>
          </a:xfrm>
          <a:prstGeom prst="line">
            <a:avLst/>
          </a:prstGeom>
          <a:ln w="25400">
            <a:solidFill>
              <a:srgbClr val="000000"/>
            </a:solidFill>
            <a:miter lim="400000"/>
            <a:tailEnd type="triangle"/>
          </a:ln>
        </p:spPr>
        <p:txBody>
          <a:bodyPr lIns="25400" tIns="25400" rIns="25400" bIns="25400" anchor="ctr"/>
          <a:lstStyle/>
          <a:p>
            <a:endParaRPr sz="900"/>
          </a:p>
        </p:txBody>
      </p:sp>
      <p:sp>
        <p:nvSpPr>
          <p:cNvPr id="251" name="OR"/>
          <p:cNvSpPr txBox="1"/>
          <p:nvPr/>
        </p:nvSpPr>
        <p:spPr>
          <a:xfrm>
            <a:off x="5978940" y="2056807"/>
            <a:ext cx="290144" cy="289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100" cap="all"/>
            </a:lvl1pPr>
          </a:lstStyle>
          <a:p>
            <a:r>
              <a:rPr sz="1550"/>
              <a:t>OR</a:t>
            </a:r>
          </a:p>
        </p:txBody>
      </p:sp>
      <mc:AlternateContent xmlns:mc="http://schemas.openxmlformats.org/markup-compatibility/2006" xmlns:a14="http://schemas.microsoft.com/office/drawing/2010/main">
        <mc:Choice Requires="a14">
          <p:sp>
            <p:nvSpPr>
              <p:cNvPr id="252" name="Text"/>
              <p:cNvSpPr txBox="1"/>
              <p:nvPr/>
            </p:nvSpPr>
            <p:spPr>
              <a:xfrm>
                <a:off x="4125054" y="3189158"/>
                <a:ext cx="345992" cy="35522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4</m:t>
                          </m:r>
                        </m:sub>
                      </m:sSub>
                    </m:oMath>
                  </m:oMathPara>
                </a14:m>
                <a:endParaRPr sz="1900"/>
              </a:p>
            </p:txBody>
          </p:sp>
        </mc:Choice>
        <mc:Fallback xmlns="">
          <p:sp>
            <p:nvSpPr>
              <p:cNvPr id="252" name="Text"/>
              <p:cNvSpPr txBox="1">
                <a:spLocks noRot="1" noChangeAspect="1" noMove="1" noResize="1" noEditPoints="1" noAdjustHandles="1" noChangeArrowheads="1" noChangeShapeType="1" noTextEdit="1"/>
              </p:cNvSpPr>
              <p:nvPr/>
            </p:nvSpPr>
            <p:spPr>
              <a:xfrm>
                <a:off x="4125054" y="3189158"/>
                <a:ext cx="345992" cy="355225"/>
              </a:xfrm>
              <a:prstGeom prst="rect">
                <a:avLst/>
              </a:prstGeom>
              <a:blipFill>
                <a:blip r:embed="rId10"/>
                <a:stretch>
                  <a:fillRect l="-14286" b="-7143"/>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53" name="Line"/>
          <p:cNvSpPr/>
          <p:nvPr/>
        </p:nvSpPr>
        <p:spPr>
          <a:xfrm flipH="1">
            <a:off x="4487434" y="2829082"/>
            <a:ext cx="309291" cy="309291"/>
          </a:xfrm>
          <a:prstGeom prst="line">
            <a:avLst/>
          </a:prstGeom>
          <a:ln w="25400">
            <a:solidFill>
              <a:srgbClr val="000000"/>
            </a:solidFill>
            <a:miter lim="400000"/>
            <a:tailEnd type="triangle"/>
          </a:ln>
        </p:spPr>
        <p:txBody>
          <a:bodyPr lIns="25400" tIns="25400" rIns="25400" bIns="25400" anchor="ctr"/>
          <a:lstStyle/>
          <a:p>
            <a:endParaRPr sz="900"/>
          </a:p>
        </p:txBody>
      </p:sp>
      <p:sp>
        <p:nvSpPr>
          <p:cNvPr id="254" name="Line"/>
          <p:cNvSpPr/>
          <p:nvPr/>
        </p:nvSpPr>
        <p:spPr>
          <a:xfrm>
            <a:off x="5189233" y="2829082"/>
            <a:ext cx="309291" cy="309291"/>
          </a:xfrm>
          <a:prstGeom prst="line">
            <a:avLst/>
          </a:prstGeom>
          <a:ln w="25400">
            <a:solidFill>
              <a:srgbClr val="000000"/>
            </a:solidFill>
            <a:miter lim="400000"/>
            <a:tailEnd type="triangle"/>
          </a:ln>
        </p:spPr>
        <p:txBody>
          <a:bodyPr lIns="25400" tIns="25400" rIns="25400" bIns="25400" anchor="ctr"/>
          <a:lstStyle/>
          <a:p>
            <a:endParaRPr sz="900"/>
          </a:p>
        </p:txBody>
      </p:sp>
      <p:sp>
        <p:nvSpPr>
          <p:cNvPr id="255" name="AND"/>
          <p:cNvSpPr txBox="1"/>
          <p:nvPr/>
        </p:nvSpPr>
        <p:spPr>
          <a:xfrm>
            <a:off x="4763554" y="2836571"/>
            <a:ext cx="416781" cy="289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100" cap="all"/>
            </a:lvl1pPr>
          </a:lstStyle>
          <a:p>
            <a:r>
              <a:rPr sz="1550"/>
              <a:t>AND</a:t>
            </a:r>
          </a:p>
        </p:txBody>
      </p:sp>
      <mc:AlternateContent xmlns:mc="http://schemas.openxmlformats.org/markup-compatibility/2006" xmlns:a14="http://schemas.microsoft.com/office/drawing/2010/main">
        <mc:Choice Requires="a14">
          <p:sp>
            <p:nvSpPr>
              <p:cNvPr id="256" name="Text"/>
              <p:cNvSpPr txBox="1"/>
              <p:nvPr/>
            </p:nvSpPr>
            <p:spPr>
              <a:xfrm>
                <a:off x="6392582" y="3186519"/>
                <a:ext cx="356829" cy="35522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6</m:t>
                          </m:r>
                        </m:sub>
                      </m:sSub>
                    </m:oMath>
                  </m:oMathPara>
                </a14:m>
                <a:endParaRPr sz="1900"/>
              </a:p>
            </p:txBody>
          </p:sp>
        </mc:Choice>
        <mc:Fallback xmlns="">
          <p:sp>
            <p:nvSpPr>
              <p:cNvPr id="256" name="Text"/>
              <p:cNvSpPr txBox="1">
                <a:spLocks noRot="1" noChangeAspect="1" noMove="1" noResize="1" noEditPoints="1" noAdjustHandles="1" noChangeArrowheads="1" noChangeShapeType="1" noTextEdit="1"/>
              </p:cNvSpPr>
              <p:nvPr/>
            </p:nvSpPr>
            <p:spPr>
              <a:xfrm>
                <a:off x="6392582" y="3186519"/>
                <a:ext cx="356829" cy="355225"/>
              </a:xfrm>
              <a:prstGeom prst="rect">
                <a:avLst/>
              </a:prstGeom>
              <a:blipFill>
                <a:blip r:embed="rId11"/>
                <a:stretch>
                  <a:fillRect l="-17241" b="-7143"/>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
              <p:cNvSpPr txBox="1"/>
              <p:nvPr/>
            </p:nvSpPr>
            <p:spPr>
              <a:xfrm>
                <a:off x="7861328" y="3186519"/>
                <a:ext cx="356829" cy="35522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7</m:t>
                          </m:r>
                        </m:sub>
                      </m:sSub>
                    </m:oMath>
                  </m:oMathPara>
                </a14:m>
                <a:endParaRPr sz="1900"/>
              </a:p>
            </p:txBody>
          </p:sp>
        </mc:Choice>
        <mc:Fallback xmlns="">
          <p:sp>
            <p:nvSpPr>
              <p:cNvPr id="257" name="Text"/>
              <p:cNvSpPr txBox="1">
                <a:spLocks noRot="1" noChangeAspect="1" noMove="1" noResize="1" noEditPoints="1" noAdjustHandles="1" noChangeArrowheads="1" noChangeShapeType="1" noTextEdit="1"/>
              </p:cNvSpPr>
              <p:nvPr/>
            </p:nvSpPr>
            <p:spPr>
              <a:xfrm>
                <a:off x="7861328" y="3186519"/>
                <a:ext cx="356829" cy="355225"/>
              </a:xfrm>
              <a:prstGeom prst="rect">
                <a:avLst/>
              </a:prstGeom>
              <a:blipFill>
                <a:blip r:embed="rId12"/>
                <a:stretch>
                  <a:fillRect l="-17241" b="-7143"/>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58" name="Line"/>
          <p:cNvSpPr/>
          <p:nvPr/>
        </p:nvSpPr>
        <p:spPr>
          <a:xfrm flipH="1">
            <a:off x="6754962" y="2826443"/>
            <a:ext cx="309291" cy="309291"/>
          </a:xfrm>
          <a:prstGeom prst="line">
            <a:avLst/>
          </a:prstGeom>
          <a:ln w="25400">
            <a:solidFill>
              <a:srgbClr val="000000"/>
            </a:solidFill>
            <a:miter lim="400000"/>
            <a:tailEnd type="triangle"/>
          </a:ln>
        </p:spPr>
        <p:txBody>
          <a:bodyPr lIns="25400" tIns="25400" rIns="25400" bIns="25400" anchor="ctr"/>
          <a:lstStyle/>
          <a:p>
            <a:endParaRPr sz="900"/>
          </a:p>
        </p:txBody>
      </p:sp>
      <p:sp>
        <p:nvSpPr>
          <p:cNvPr id="259" name="Line"/>
          <p:cNvSpPr/>
          <p:nvPr/>
        </p:nvSpPr>
        <p:spPr>
          <a:xfrm>
            <a:off x="7456760" y="2826443"/>
            <a:ext cx="309291" cy="309291"/>
          </a:xfrm>
          <a:prstGeom prst="line">
            <a:avLst/>
          </a:prstGeom>
          <a:ln w="25400">
            <a:solidFill>
              <a:srgbClr val="000000"/>
            </a:solidFill>
            <a:miter lim="400000"/>
            <a:tailEnd type="triangle"/>
          </a:ln>
        </p:spPr>
        <p:txBody>
          <a:bodyPr lIns="25400" tIns="25400" rIns="25400" bIns="25400" anchor="ctr"/>
          <a:lstStyle/>
          <a:p>
            <a:endParaRPr sz="900"/>
          </a:p>
        </p:txBody>
      </p:sp>
      <p:sp>
        <p:nvSpPr>
          <p:cNvPr id="260" name="AND"/>
          <p:cNvSpPr txBox="1"/>
          <p:nvPr/>
        </p:nvSpPr>
        <p:spPr>
          <a:xfrm>
            <a:off x="7018693" y="2836571"/>
            <a:ext cx="416781" cy="289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100" cap="all"/>
            </a:lvl1pPr>
          </a:lstStyle>
          <a:p>
            <a:r>
              <a:rPr sz="1550"/>
              <a:t>AND</a:t>
            </a:r>
          </a:p>
        </p:txBody>
      </p:sp>
      <p:sp>
        <p:nvSpPr>
          <p:cNvPr id="261" name="Line"/>
          <p:cNvSpPr/>
          <p:nvPr/>
        </p:nvSpPr>
        <p:spPr>
          <a:xfrm flipH="1">
            <a:off x="5346996" y="2038626"/>
            <a:ext cx="439918" cy="338830"/>
          </a:xfrm>
          <a:prstGeom prst="line">
            <a:avLst/>
          </a:prstGeom>
          <a:ln w="25400">
            <a:solidFill>
              <a:srgbClr val="000000"/>
            </a:solidFill>
            <a:miter lim="400000"/>
            <a:tailEnd type="triangle"/>
          </a:ln>
        </p:spPr>
        <p:txBody>
          <a:bodyPr lIns="25400" tIns="25400" rIns="25400" bIns="25400" anchor="ctr"/>
          <a:lstStyle/>
          <a:p>
            <a:endParaRPr sz="900"/>
          </a:p>
        </p:txBody>
      </p:sp>
      <p:grpSp>
        <p:nvGrpSpPr>
          <p:cNvPr id="266" name="Group"/>
          <p:cNvGrpSpPr/>
          <p:nvPr/>
        </p:nvGrpSpPr>
        <p:grpSpPr>
          <a:xfrm>
            <a:off x="3895862" y="3189158"/>
            <a:ext cx="732887" cy="595875"/>
            <a:chOff x="-1" y="-11323"/>
            <a:chExt cx="1465771" cy="1191749"/>
          </a:xfrm>
        </p:grpSpPr>
        <p:grpSp>
          <p:nvGrpSpPr>
            <p:cNvPr id="264" name="Group"/>
            <p:cNvGrpSpPr/>
            <p:nvPr/>
          </p:nvGrpSpPr>
          <p:grpSpPr>
            <a:xfrm>
              <a:off x="-1" y="646946"/>
              <a:ext cx="1465771" cy="533480"/>
              <a:chOff x="-1" y="-20292"/>
              <a:chExt cx="1465770" cy="533477"/>
            </a:xfrm>
          </p:grpSpPr>
          <p:sp>
            <p:nvSpPr>
              <p:cNvPr id="262" name="Solved"/>
              <p:cNvSpPr txBox="1"/>
              <p:nvPr/>
            </p:nvSpPr>
            <p:spPr>
              <a:xfrm>
                <a:off x="398428" y="-20292"/>
                <a:ext cx="1067341" cy="533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800">
                    <a:solidFill>
                      <a:schemeClr val="accent3">
                        <a:hueOff val="362282"/>
                        <a:satOff val="31803"/>
                        <a:lumOff val="-18242"/>
                      </a:schemeClr>
                    </a:solidFill>
                  </a:defRPr>
                </a:lvl1pPr>
              </a:lstStyle>
              <a:p>
                <a:r>
                  <a:rPr sz="1400"/>
                  <a:t>Solved</a:t>
                </a:r>
              </a:p>
            </p:txBody>
          </p:sp>
          <p:sp>
            <p:nvSpPr>
              <p:cNvPr id="263" name="Gear"/>
              <p:cNvSpPr/>
              <p:nvPr/>
            </p:nvSpPr>
            <p:spPr>
              <a:xfrm>
                <a:off x="-1" y="44318"/>
                <a:ext cx="404180" cy="40425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chemeClr val="accent3">
                  <a:hueOff val="362282"/>
                  <a:satOff val="31803"/>
                  <a:lumOff val="-18242"/>
                </a:schemeClr>
              </a:solidFill>
              <a:ln w="12700" cap="flat">
                <a:noFill/>
                <a:miter lim="400000"/>
              </a:ln>
              <a:effectLst/>
            </p:spPr>
            <p:txBody>
              <a:bodyPr wrap="square" lIns="0" tIns="0" rIns="0" bIns="0" numCol="1" anchor="ctr">
                <a:noAutofit/>
              </a:bodyPr>
              <a:lstStyle/>
              <a:p>
                <a:pPr algn="ctr">
                  <a:defRPr sz="3200">
                    <a:solidFill>
                      <a:schemeClr val="accent3">
                        <a:hueOff val="914337"/>
                        <a:satOff val="31515"/>
                        <a:lumOff val="-30790"/>
                      </a:schemeClr>
                    </a:solidFill>
                    <a:latin typeface="Helvetica Neue Medium"/>
                    <a:ea typeface="Helvetica Neue Medium"/>
                    <a:cs typeface="Helvetica Neue Medium"/>
                    <a:sym typeface="Helvetica Neue Medium"/>
                  </a:defRPr>
                </a:pPr>
                <a:endParaRPr sz="1600"/>
              </a:p>
            </p:txBody>
          </p:sp>
        </p:grpSp>
        <mc:AlternateContent xmlns:mc="http://schemas.openxmlformats.org/markup-compatibility/2006" xmlns:a14="http://schemas.microsoft.com/office/drawing/2010/main">
          <mc:Choice Requires="a14">
            <p:sp>
              <p:nvSpPr>
                <p:cNvPr id="265" name="Text"/>
                <p:cNvSpPr txBox="1"/>
                <p:nvPr/>
              </p:nvSpPr>
              <p:spPr>
                <a:xfrm>
                  <a:off x="458382" y="-11323"/>
                  <a:ext cx="691983" cy="710449"/>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solidFill>
                        <a:schemeClr val="accent3">
                          <a:hueOff val="362282"/>
                          <a:satOff val="31803"/>
                          <a:lumOff val="-18242"/>
                        </a:schemeClr>
                      </a:solidFill>
                    </a:defRPr>
                  </a:lvl1pPr>
                </a:lstStyle>
                <a:p>
                  <a:pPr/>
                  <a14:m>
                    <m:oMathPara xmlns:m="http://schemas.openxmlformats.org/officeDocument/2006/math">
                      <m:oMathParaPr>
                        <m:jc m:val="left"/>
                      </m:oMathParaPr>
                      <m:oMath xmlns:m="http://schemas.openxmlformats.org/officeDocument/2006/math">
                        <m:sSub>
                          <m:sSubPr>
                            <m:ctrlPr>
                              <a:rPr sz="1975" i="1">
                                <a:solidFill>
                                  <a:srgbClr val="1CB000"/>
                                </a:solidFill>
                                <a:latin typeface="Cambria Math" panose="02040503050406030204" pitchFamily="18" charset="0"/>
                              </a:rPr>
                            </m:ctrlPr>
                          </m:sSubPr>
                          <m:e>
                            <m:r>
                              <a:rPr sz="1975" i="1">
                                <a:solidFill>
                                  <a:srgbClr val="1CB000"/>
                                </a:solidFill>
                                <a:latin typeface="Cambria Math" panose="02040503050406030204" pitchFamily="18" charset="0"/>
                              </a:rPr>
                              <m:t>𝑃</m:t>
                            </m:r>
                          </m:e>
                          <m:sub>
                            <m:r>
                              <a:rPr sz="1975" i="1">
                                <a:solidFill>
                                  <a:srgbClr val="1CB000"/>
                                </a:solidFill>
                                <a:latin typeface="Cambria Math" panose="02040503050406030204" pitchFamily="18" charset="0"/>
                              </a:rPr>
                              <m:t>4</m:t>
                            </m:r>
                          </m:sub>
                        </m:sSub>
                      </m:oMath>
                    </m:oMathPara>
                  </a14:m>
                  <a:endParaRPr sz="1900">
                    <a:solidFill>
                      <a:srgbClr val="1DB100"/>
                    </a:solidFill>
                  </a:endParaRPr>
                </a:p>
              </p:txBody>
            </p:sp>
          </mc:Choice>
          <mc:Fallback xmlns="">
            <p:sp>
              <p:nvSpPr>
                <p:cNvPr id="265" name="Text"/>
                <p:cNvSpPr txBox="1">
                  <a:spLocks noRot="1" noChangeAspect="1" noMove="1" noResize="1" noEditPoints="1" noAdjustHandles="1" noChangeArrowheads="1" noChangeShapeType="1" noTextEdit="1"/>
                </p:cNvSpPr>
                <p:nvPr/>
              </p:nvSpPr>
              <p:spPr>
                <a:xfrm>
                  <a:off x="458382" y="-11323"/>
                  <a:ext cx="691983" cy="710449"/>
                </a:xfrm>
                <a:prstGeom prst="rect">
                  <a:avLst/>
                </a:prstGeom>
                <a:blipFill>
                  <a:blip r:embed="rId13"/>
                  <a:stretch>
                    <a:fillRect l="-14286" b="-7143"/>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p:sp>
        <p:nvSpPr>
          <p:cNvPr id="267" name="Gear"/>
          <p:cNvSpPr/>
          <p:nvPr/>
        </p:nvSpPr>
        <p:spPr>
          <a:xfrm>
            <a:off x="5884893" y="4259417"/>
            <a:ext cx="518701" cy="518802"/>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000000"/>
          </a:solidFill>
          <a:ln w="12700">
            <a:miter lim="400000"/>
          </a:ln>
        </p:spPr>
        <p:txBody>
          <a:bodyPr lIns="0" tIns="0" rIns="0" bIns="0" anchor="ctr"/>
          <a:lstStyle/>
          <a:p>
            <a:pPr algn="ctr">
              <a:defRPr sz="3200">
                <a:solidFill>
                  <a:srgbClr val="FFFFFF"/>
                </a:solidFill>
                <a:latin typeface="Helvetica Neue Medium"/>
                <a:ea typeface="Helvetica Neue Medium"/>
                <a:cs typeface="Helvetica Neue Medium"/>
                <a:sym typeface="Helvetica Neue Medium"/>
              </a:defRPr>
            </a:pPr>
            <a:endParaRPr sz="1600"/>
          </a:p>
        </p:txBody>
      </p:sp>
      <p:grpSp>
        <p:nvGrpSpPr>
          <p:cNvPr id="272" name="Group"/>
          <p:cNvGrpSpPr/>
          <p:nvPr/>
        </p:nvGrpSpPr>
        <p:grpSpPr>
          <a:xfrm>
            <a:off x="4502089" y="3578890"/>
            <a:ext cx="3310383" cy="696661"/>
            <a:chOff x="0" y="0"/>
            <a:chExt cx="6620764" cy="1393319"/>
          </a:xfrm>
        </p:grpSpPr>
        <p:sp>
          <p:nvSpPr>
            <p:cNvPr id="268" name="Line"/>
            <p:cNvSpPr/>
            <p:nvPr/>
          </p:nvSpPr>
          <p:spPr>
            <a:xfrm flipH="1" flipV="1">
              <a:off x="-1" y="10182"/>
              <a:ext cx="2149102" cy="1383138"/>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69" name="Line"/>
            <p:cNvSpPr/>
            <p:nvPr/>
          </p:nvSpPr>
          <p:spPr>
            <a:xfrm flipH="1" flipV="1">
              <a:off x="2548206" y="0"/>
              <a:ext cx="387132" cy="1156079"/>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70" name="Line"/>
            <p:cNvSpPr/>
            <p:nvPr/>
          </p:nvSpPr>
          <p:spPr>
            <a:xfrm flipV="1">
              <a:off x="4419514" y="10293"/>
              <a:ext cx="2201251" cy="1383027"/>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71" name="Line"/>
            <p:cNvSpPr/>
            <p:nvPr/>
          </p:nvSpPr>
          <p:spPr>
            <a:xfrm flipV="1">
              <a:off x="3585647" y="0"/>
              <a:ext cx="387133" cy="1156079"/>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grpSp>
      <p:sp>
        <p:nvSpPr>
          <p:cNvPr id="273" name="Enumeration"/>
          <p:cNvSpPr txBox="1"/>
          <p:nvPr/>
        </p:nvSpPr>
        <p:spPr>
          <a:xfrm>
            <a:off x="5437582" y="4801692"/>
            <a:ext cx="1319657" cy="35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900" cap="small"/>
            </a:lvl1pPr>
          </a:lstStyle>
          <a:p>
            <a:r>
              <a:rPr sz="1950"/>
              <a:t>Enumeration</a:t>
            </a:r>
          </a:p>
        </p:txBody>
      </p:sp>
      <mc:AlternateContent xmlns:mc="http://schemas.openxmlformats.org/markup-compatibility/2006" xmlns:a14="http://schemas.microsoft.com/office/drawing/2010/main">
        <mc:Choice Requires="a14">
          <p:sp>
            <p:nvSpPr>
              <p:cNvPr id="274" name="Text"/>
              <p:cNvSpPr txBox="1"/>
              <p:nvPr/>
            </p:nvSpPr>
            <p:spPr>
              <a:xfrm>
                <a:off x="6253183" y="3969707"/>
                <a:ext cx="352019" cy="35522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9</m:t>
                          </m:r>
                        </m:sub>
                      </m:sSub>
                    </m:oMath>
                  </m:oMathPara>
                </a14:m>
                <a:endParaRPr sz="1900"/>
              </a:p>
            </p:txBody>
          </p:sp>
        </mc:Choice>
        <mc:Fallback xmlns="">
          <p:sp>
            <p:nvSpPr>
              <p:cNvPr id="274" name="Text"/>
              <p:cNvSpPr txBox="1">
                <a:spLocks noRot="1" noChangeAspect="1" noMove="1" noResize="1" noEditPoints="1" noAdjustHandles="1" noChangeArrowheads="1" noChangeShapeType="1" noTextEdit="1"/>
              </p:cNvSpPr>
              <p:nvPr/>
            </p:nvSpPr>
            <p:spPr>
              <a:xfrm>
                <a:off x="6253183" y="3969707"/>
                <a:ext cx="352019" cy="355225"/>
              </a:xfrm>
              <a:prstGeom prst="rect">
                <a:avLst/>
              </a:prstGeom>
              <a:blipFill>
                <a:blip r:embed="rId14"/>
                <a:stretch>
                  <a:fillRect l="-17241" b="-689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p:nvGrpSpPr>
          <p:cNvPr id="279" name="Group"/>
          <p:cNvGrpSpPr/>
          <p:nvPr/>
        </p:nvGrpSpPr>
        <p:grpSpPr>
          <a:xfrm>
            <a:off x="4943122" y="3623243"/>
            <a:ext cx="1302163" cy="701690"/>
            <a:chOff x="0" y="-1"/>
            <a:chExt cx="2604324" cy="1403378"/>
          </a:xfrm>
        </p:grpSpPr>
        <mc:AlternateContent xmlns:mc="http://schemas.openxmlformats.org/markup-compatibility/2006" xmlns:a14="http://schemas.microsoft.com/office/drawing/2010/main">
          <mc:Choice Requires="a14">
            <p:sp>
              <p:nvSpPr>
                <p:cNvPr id="275" name="Text"/>
                <p:cNvSpPr txBox="1"/>
                <p:nvPr/>
              </p:nvSpPr>
              <p:spPr>
                <a:xfrm>
                  <a:off x="0" y="692928"/>
                  <a:ext cx="713657" cy="710449"/>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numCol="1" anchor="ctr">
                  <a:spAutoFit/>
                </a:bodyPr>
                <a:lstStyle>
                  <a:lvl1pPr>
                    <a:defRPr sz="3800"/>
                  </a:lvl1pPr>
                </a:lstStyle>
                <a:p>
                  <a:pPr/>
                  <a14:m>
                    <m:oMathPara xmlns:m="http://schemas.openxmlformats.org/officeDocument/2006/math">
                      <m:oMathParaPr>
                        <m:jc m:val="left"/>
                      </m:oMathParaPr>
                      <m:oMath xmlns:m="http://schemas.openxmlformats.org/officeDocument/2006/math">
                        <m:sSub>
                          <m:sSubPr>
                            <m:ctrlPr>
                              <a:rPr sz="1975" i="1">
                                <a:solidFill>
                                  <a:srgbClr val="000000"/>
                                </a:solidFill>
                                <a:latin typeface="Cambria Math" panose="02040503050406030204" pitchFamily="18" charset="0"/>
                              </a:rPr>
                            </m:ctrlPr>
                          </m:sSubPr>
                          <m:e>
                            <m:r>
                              <a:rPr sz="1975" i="1">
                                <a:solidFill>
                                  <a:srgbClr val="000000"/>
                                </a:solidFill>
                                <a:latin typeface="Cambria Math" panose="02040503050406030204" pitchFamily="18" charset="0"/>
                              </a:rPr>
                              <m:t>𝑃</m:t>
                            </m:r>
                          </m:e>
                          <m:sub>
                            <m:r>
                              <a:rPr sz="1975" i="1">
                                <a:solidFill>
                                  <a:srgbClr val="000000"/>
                                </a:solidFill>
                                <a:latin typeface="Cambria Math" panose="02040503050406030204" pitchFamily="18" charset="0"/>
                              </a:rPr>
                              <m:t>8</m:t>
                            </m:r>
                          </m:sub>
                        </m:sSub>
                      </m:oMath>
                    </m:oMathPara>
                  </a14:m>
                  <a:endParaRPr sz="1900"/>
                </a:p>
              </p:txBody>
            </p:sp>
          </mc:Choice>
          <mc:Fallback xmlns="">
            <p:sp>
              <p:nvSpPr>
                <p:cNvPr id="275" name="Text"/>
                <p:cNvSpPr txBox="1">
                  <a:spLocks noRot="1" noChangeAspect="1" noMove="1" noResize="1" noEditPoints="1" noAdjustHandles="1" noChangeArrowheads="1" noChangeShapeType="1" noTextEdit="1"/>
                </p:cNvSpPr>
                <p:nvPr/>
              </p:nvSpPr>
              <p:spPr>
                <a:xfrm>
                  <a:off x="0" y="692928"/>
                  <a:ext cx="713657" cy="710449"/>
                </a:xfrm>
                <a:prstGeom prst="rect">
                  <a:avLst/>
                </a:prstGeom>
                <a:blipFill>
                  <a:blip r:embed="rId15"/>
                  <a:stretch>
                    <a:fillRect l="-17241" b="-6897"/>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76" name="Line"/>
            <p:cNvSpPr/>
            <p:nvPr/>
          </p:nvSpPr>
          <p:spPr>
            <a:xfrm flipH="1">
              <a:off x="582146" y="-1"/>
              <a:ext cx="618581" cy="618582"/>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77" name="Line"/>
            <p:cNvSpPr/>
            <p:nvPr/>
          </p:nvSpPr>
          <p:spPr>
            <a:xfrm>
              <a:off x="1985743" y="-1"/>
              <a:ext cx="618581" cy="618582"/>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78" name="OR"/>
            <p:cNvSpPr txBox="1"/>
            <p:nvPr/>
          </p:nvSpPr>
          <p:spPr>
            <a:xfrm>
              <a:off x="1262629" y="14979"/>
              <a:ext cx="580288" cy="579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3100" cap="all"/>
              </a:lvl1pPr>
            </a:lstStyle>
            <a:p>
              <a:r>
                <a:rPr sz="1550"/>
                <a:t>OR</a:t>
              </a:r>
            </a:p>
          </p:txBody>
        </p:sp>
      </p:grpSp>
      <p:grpSp>
        <p:nvGrpSpPr>
          <p:cNvPr id="284" name="Group"/>
          <p:cNvGrpSpPr/>
          <p:nvPr/>
        </p:nvGrpSpPr>
        <p:grpSpPr>
          <a:xfrm>
            <a:off x="5427172" y="3599318"/>
            <a:ext cx="2485779" cy="1411365"/>
            <a:chOff x="0" y="0"/>
            <a:chExt cx="4971556" cy="2822727"/>
          </a:xfrm>
        </p:grpSpPr>
        <p:sp>
          <p:nvSpPr>
            <p:cNvPr id="280" name="Line"/>
            <p:cNvSpPr/>
            <p:nvPr/>
          </p:nvSpPr>
          <p:spPr>
            <a:xfrm flipH="1" flipV="1">
              <a:off x="0" y="1637222"/>
              <a:ext cx="2863459" cy="118550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81" name="Line"/>
            <p:cNvSpPr/>
            <p:nvPr/>
          </p:nvSpPr>
          <p:spPr>
            <a:xfrm flipH="1" flipV="1">
              <a:off x="2289169" y="1601902"/>
              <a:ext cx="958273" cy="958273"/>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82" name="Line"/>
            <p:cNvSpPr/>
            <p:nvPr/>
          </p:nvSpPr>
          <p:spPr>
            <a:xfrm flipH="1" flipV="1">
              <a:off x="2499544" y="52542"/>
              <a:ext cx="1296082" cy="2279717"/>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283" name="Line"/>
            <p:cNvSpPr/>
            <p:nvPr/>
          </p:nvSpPr>
          <p:spPr>
            <a:xfrm flipV="1">
              <a:off x="4351300" y="0"/>
              <a:ext cx="620257" cy="22828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grpSp>
      <p:sp>
        <p:nvSpPr>
          <p:cNvPr id="285" name="(Paused)"/>
          <p:cNvSpPr txBox="1"/>
          <p:nvPr/>
        </p:nvSpPr>
        <p:spPr>
          <a:xfrm>
            <a:off x="5647155" y="5069731"/>
            <a:ext cx="866456" cy="35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900" cap="small"/>
            </a:lvl1pPr>
          </a:lstStyle>
          <a:p>
            <a:r>
              <a:rPr sz="1950"/>
              <a:t>(Paused)</a:t>
            </a:r>
          </a:p>
        </p:txBody>
      </p:sp>
      <p:sp>
        <p:nvSpPr>
          <p:cNvPr id="6" name="Title 1">
            <a:extLst>
              <a:ext uri="{FF2B5EF4-FFF2-40B4-BE49-F238E27FC236}">
                <a16:creationId xmlns:a16="http://schemas.microsoft.com/office/drawing/2014/main" id="{5ED3C3CC-9CA9-6C3A-EA5E-5141BE35E0EA}"/>
              </a:ext>
            </a:extLst>
          </p:cNvPr>
          <p:cNvSpPr txBox="1">
            <a:spLocks/>
          </p:cNvSpPr>
          <p:nvPr/>
        </p:nvSpPr>
        <p:spPr>
          <a:xfrm>
            <a:off x="0" y="255588"/>
            <a:ext cx="10506075" cy="1016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4"/>
                </a:solidFill>
              </a:rPr>
              <a:t>            Concurrent Cooperation</a:t>
            </a:r>
          </a:p>
        </p:txBody>
      </p:sp>
      <p:pic>
        <p:nvPicPr>
          <p:cNvPr id="7" name="Picture 6" descr="Icon&#10;&#10;Description automatically generated">
            <a:extLst>
              <a:ext uri="{FF2B5EF4-FFF2-40B4-BE49-F238E27FC236}">
                <a16:creationId xmlns:a16="http://schemas.microsoft.com/office/drawing/2014/main" id="{2303F410-B65D-CE3E-BE17-BF660FFE7B35}"/>
              </a:ext>
            </a:extLst>
          </p:cNvPr>
          <p:cNvPicPr>
            <a:picLocks noChangeAspect="1"/>
          </p:cNvPicPr>
          <p:nvPr/>
        </p:nvPicPr>
        <p:blipFill rotWithShape="1">
          <a:blip r:embed="rId16"/>
          <a:srcRect b="11143"/>
          <a:stretch/>
        </p:blipFill>
        <p:spPr>
          <a:xfrm>
            <a:off x="765545" y="614222"/>
            <a:ext cx="563525" cy="521763"/>
          </a:xfrm>
          <a:prstGeom prst="rect">
            <a:avLst/>
          </a:prstGeom>
        </p:spPr>
      </p:pic>
      <p:sp>
        <p:nvSpPr>
          <p:cNvPr id="8" name="TextBox 7">
            <a:extLst>
              <a:ext uri="{FF2B5EF4-FFF2-40B4-BE49-F238E27FC236}">
                <a16:creationId xmlns:a16="http://schemas.microsoft.com/office/drawing/2014/main" id="{26BDC45F-CE9B-90D3-7823-0CD2E38EADB6}"/>
              </a:ext>
            </a:extLst>
          </p:cNvPr>
          <p:cNvSpPr txBox="1"/>
          <p:nvPr/>
        </p:nvSpPr>
        <p:spPr>
          <a:xfrm>
            <a:off x="-8112" y="6518200"/>
            <a:ext cx="3675558" cy="338554"/>
          </a:xfrm>
          <a:prstGeom prst="rect">
            <a:avLst/>
          </a:prstGeom>
          <a:noFill/>
        </p:spPr>
        <p:txBody>
          <a:bodyPr wrap="none" rtlCol="0">
            <a:spAutoFit/>
          </a:bodyPr>
          <a:lstStyle/>
          <a:p>
            <a:r>
              <a:rPr lang="en-US" sz="1600" dirty="0">
                <a:solidFill>
                  <a:schemeClr val="accent1"/>
                </a:solidFill>
              </a:rPr>
              <a:t>Yuantian Ding and Xiaokang Qiu. [PLDI’25]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267"/>
                                        </p:tgtEl>
                                        <p:attrNameLst>
                                          <p:attrName>style.visibility</p:attrName>
                                        </p:attrNameLst>
                                      </p:cBhvr>
                                      <p:to>
                                        <p:strVal val="visible"/>
                                      </p:to>
                                    </p:set>
                                    <p:animEffect transition="in" filter="fade">
                                      <p:cBhvr>
                                        <p:cTn id="11" dur="1000"/>
                                        <p:tgtEl>
                                          <p:spTgt spid="267"/>
                                        </p:tgtEl>
                                      </p:cBhvr>
                                    </p:animEffect>
                                  </p:childTnLst>
                                </p:cTn>
                              </p:par>
                            </p:childTnLst>
                          </p:cTn>
                        </p:par>
                        <p:par>
                          <p:cTn id="12" fill="hold">
                            <p:stCondLst>
                              <p:cond delay="2000"/>
                            </p:stCondLst>
                            <p:childTnLst>
                              <p:par>
                                <p:cTn id="13" presetID="10" presetClass="entr" fill="hold" grpId="0" nodeType="afterEffect">
                                  <p:stCondLst>
                                    <p:cond delay="0"/>
                                  </p:stCondLst>
                                  <p:iterate>
                                    <p:tmAbs val="0"/>
                                  </p:iterate>
                                  <p:childTnLst>
                                    <p:set>
                                      <p:cBhvr>
                                        <p:cTn id="14" fill="hold"/>
                                        <p:tgtEl>
                                          <p:spTgt spid="273"/>
                                        </p:tgtEl>
                                        <p:attrNameLst>
                                          <p:attrName>style.visibility</p:attrName>
                                        </p:attrNameLst>
                                      </p:cBhvr>
                                      <p:to>
                                        <p:strVal val="visible"/>
                                      </p:to>
                                    </p:set>
                                    <p:animEffect transition="in" filter="fade">
                                      <p:cBhvr>
                                        <p:cTn id="15" dur="1000"/>
                                        <p:tgtEl>
                                          <p:spTgt spid="27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accel="50000" decel="50000" fill="hold" grpId="1" nodeType="clickEffect">
                                  <p:stCondLst>
                                    <p:cond delay="0"/>
                                  </p:stCondLst>
                                  <p:childTnLst>
                                    <p:animRot by="-21540000">
                                      <p:cBhvr>
                                        <p:cTn id="19" dur="2000" fill="hold"/>
                                        <p:tgtEl>
                                          <p:spTgt spid="267"/>
                                        </p:tgtEl>
                                        <p:attrNameLst>
                                          <p:attrName>r</p:attrName>
                                        </p:attrNameLst>
                                      </p:cBhvr>
                                    </p:animRot>
                                  </p:childTnLst>
                                </p:cTn>
                              </p:par>
                            </p:childTnLst>
                          </p:cTn>
                        </p:par>
                        <p:par>
                          <p:cTn id="20" fill="hold">
                            <p:stCondLst>
                              <p:cond delay="2000"/>
                            </p:stCondLst>
                            <p:childTnLst>
                              <p:par>
                                <p:cTn id="21" presetID="1" presetClass="exit" presetSubtype="0" fill="hold" grpId="0" nodeType="afterEffect">
                                  <p:stCondLst>
                                    <p:cond delay="0"/>
                                  </p:stCondLst>
                                  <p:iterate>
                                    <p:tmAbs val="0"/>
                                  </p:iterate>
                                  <p:childTnLst>
                                    <p:set>
                                      <p:cBhvr>
                                        <p:cTn id="22" fill="hold">
                                          <p:stCondLst>
                                            <p:cond delay="0"/>
                                          </p:stCondLst>
                                        </p:cTn>
                                        <p:tgtEl>
                                          <p:spTgt spid="252"/>
                                        </p:tgtEl>
                                        <p:attrNameLst>
                                          <p:attrName>style.visibility</p:attrName>
                                        </p:attrNameLst>
                                      </p:cBhvr>
                                      <p:to>
                                        <p:strVal val="hidden"/>
                                      </p:to>
                                    </p:set>
                                  </p:childTnLst>
                                </p:cTn>
                              </p:par>
                            </p:childTnLst>
                          </p:cTn>
                        </p:par>
                        <p:par>
                          <p:cTn id="23" fill="hold">
                            <p:stCondLst>
                              <p:cond delay="2000"/>
                            </p:stCondLst>
                            <p:childTnLst>
                              <p:par>
                                <p:cTn id="24" presetID="10" presetClass="entr" fill="hold" grpId="0" nodeType="afterEffect">
                                  <p:stCondLst>
                                    <p:cond delay="0"/>
                                  </p:stCondLst>
                                  <p:iterate>
                                    <p:tmAbs val="0"/>
                                  </p:iterate>
                                  <p:childTnLst>
                                    <p:set>
                                      <p:cBhvr>
                                        <p:cTn id="25" fill="hold"/>
                                        <p:tgtEl>
                                          <p:spTgt spid="266"/>
                                        </p:tgtEl>
                                        <p:attrNameLst>
                                          <p:attrName>style.visibility</p:attrName>
                                        </p:attrNameLst>
                                      </p:cBhvr>
                                      <p:to>
                                        <p:strVal val="visible"/>
                                      </p:to>
                                    </p:set>
                                    <p:animEffect transition="in" filter="fade">
                                      <p:cBhvr>
                                        <p:cTn id="26" dur="1000"/>
                                        <p:tgtEl>
                                          <p:spTgt spid="266"/>
                                        </p:tgtEl>
                                      </p:cBhvr>
                                    </p:animEffect>
                                  </p:childTnLst>
                                </p:cTn>
                              </p:par>
                            </p:childTnLst>
                          </p:cTn>
                        </p:par>
                        <p:par>
                          <p:cTn id="27" fill="hold">
                            <p:stCondLst>
                              <p:cond delay="3000"/>
                            </p:stCondLst>
                            <p:childTnLst>
                              <p:par>
                                <p:cTn id="28" presetID="10" presetClass="exit" fill="hold" grpId="1" nodeType="afterEffect">
                                  <p:stCondLst>
                                    <p:cond delay="0"/>
                                  </p:stCondLst>
                                  <p:iterate>
                                    <p:tmAbs val="0"/>
                                  </p:iterate>
                                  <p:childTnLst>
                                    <p:animEffect transition="out" filter="fade">
                                      <p:cBhvr>
                                        <p:cTn id="29" dur="1000" fill="hold"/>
                                        <p:tgtEl>
                                          <p:spTgt spid="272"/>
                                        </p:tgtEl>
                                      </p:cBhvr>
                                    </p:animEffect>
                                    <p:set>
                                      <p:cBhvr>
                                        <p:cTn id="30" fill="hold">
                                          <p:stCondLst>
                                            <p:cond delay="999"/>
                                          </p:stCondLst>
                                        </p:cTn>
                                        <p:tgtEl>
                                          <p:spTgt spid="272"/>
                                        </p:tgtEl>
                                        <p:attrNameLst>
                                          <p:attrName>style.visibility</p:attrName>
                                        </p:attrNameLst>
                                      </p:cBhvr>
                                      <p:to>
                                        <p:strVal val="hidden"/>
                                      </p:to>
                                    </p:set>
                                  </p:childTnLst>
                                </p:cTn>
                              </p:par>
                            </p:childTnLst>
                          </p:cTn>
                        </p:par>
                        <p:par>
                          <p:cTn id="31" fill="hold">
                            <p:stCondLst>
                              <p:cond delay="4000"/>
                            </p:stCondLst>
                            <p:childTnLst>
                              <p:par>
                                <p:cTn id="32" presetID="10" presetClass="entr" fill="hold" grpId="0" nodeType="afterEffect">
                                  <p:stCondLst>
                                    <p:cond delay="0"/>
                                  </p:stCondLst>
                                  <p:iterate>
                                    <p:tmAbs val="0"/>
                                  </p:iterate>
                                  <p:childTnLst>
                                    <p:set>
                                      <p:cBhvr>
                                        <p:cTn id="33" fill="hold"/>
                                        <p:tgtEl>
                                          <p:spTgt spid="285"/>
                                        </p:tgtEl>
                                        <p:attrNameLst>
                                          <p:attrName>style.visibility</p:attrName>
                                        </p:attrNameLst>
                                      </p:cBhvr>
                                      <p:to>
                                        <p:strVal val="visible"/>
                                      </p:to>
                                    </p:set>
                                    <p:animEffect transition="in" filter="fade">
                                      <p:cBhvr>
                                        <p:cTn id="34" dur="1000"/>
                                        <p:tgtEl>
                                          <p:spTgt spid="28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000000 0.000000 L 0.102271 0.089466" pathEditMode="relative">
                                      <p:cBhvr>
                                        <p:cTn id="38" dur="1000" fill="hold"/>
                                        <p:tgtEl>
                                          <p:spTgt spid="267"/>
                                        </p:tgtEl>
                                        <p:attrNameLst>
                                          <p:attrName>ppt_x</p:attrName>
                                          <p:attrName>ppt_y</p:attrName>
                                        </p:attrNameLst>
                                      </p:cBhvr>
                                    </p:animMotion>
                                  </p:childTnLst>
                                </p:cTn>
                              </p:par>
                            </p:childTnLst>
                          </p:cTn>
                        </p:par>
                        <p:par>
                          <p:cTn id="39" fill="hold">
                            <p:stCondLst>
                              <p:cond delay="0"/>
                            </p:stCondLst>
                            <p:childTnLst>
                              <p:par>
                                <p:cTn id="40" presetID="-1" presetClass="path" presetSubtype="0" accel="50000" decel="50000" fill="hold" nodeType="withEffect">
                                  <p:stCondLst>
                                    <p:cond delay="0"/>
                                  </p:stCondLst>
                                  <p:childTnLst>
                                    <p:animMotion origin="layout" path="M 0.000000 0.000000 L 0.101583 0.085738" pathEditMode="relative">
                                      <p:cBhvr>
                                        <p:cTn id="41" dur="1000" fill="hold"/>
                                        <p:tgtEl>
                                          <p:spTgt spid="273"/>
                                        </p:tgtEl>
                                        <p:attrNameLst>
                                          <p:attrName>ppt_x</p:attrName>
                                          <p:attrName>ppt_y</p:attrName>
                                        </p:attrNameLst>
                                      </p:cBhvr>
                                    </p:animMotion>
                                  </p:childTnLst>
                                </p:cTn>
                              </p:par>
                            </p:childTnLst>
                          </p:cTn>
                        </p:par>
                        <p:par>
                          <p:cTn id="42" fill="hold">
                            <p:stCondLst>
                              <p:cond delay="0"/>
                            </p:stCondLst>
                            <p:childTnLst>
                              <p:par>
                                <p:cTn id="43" presetID="-1" presetClass="path" presetSubtype="0" accel="50000" decel="50000" fill="hold" nodeType="withEffect">
                                  <p:stCondLst>
                                    <p:cond delay="0"/>
                                  </p:stCondLst>
                                  <p:childTnLst>
                                    <p:animMotion origin="layout" path="M 0.000000 0.000000 L 0.101583 0.085738" pathEditMode="relative">
                                      <p:cBhvr>
                                        <p:cTn id="44" dur="1000" fill="hold"/>
                                        <p:tgtEl>
                                          <p:spTgt spid="285"/>
                                        </p:tgtEl>
                                        <p:attrNameLst>
                                          <p:attrName>ppt_x</p:attrName>
                                          <p:attrName>ppt_y</p:attrName>
                                        </p:attrNameLst>
                                      </p:cBhvr>
                                    </p:animMotion>
                                  </p:childTnLst>
                                </p:cTn>
                              </p:par>
                            </p:childTnLst>
                          </p:cTn>
                        </p:par>
                        <p:par>
                          <p:cTn id="45" fill="hold">
                            <p:stCondLst>
                              <p:cond delay="1000"/>
                            </p:stCondLst>
                            <p:childTnLst>
                              <p:par>
                                <p:cTn id="46" presetID="10" presetClass="entr" fill="hold" grpId="0" nodeType="afterEffect">
                                  <p:stCondLst>
                                    <p:cond delay="0"/>
                                  </p:stCondLst>
                                  <p:iterate>
                                    <p:tmAbs val="0"/>
                                  </p:iterate>
                                  <p:childTnLst>
                                    <p:set>
                                      <p:cBhvr>
                                        <p:cTn id="47" fill="hold"/>
                                        <p:tgtEl>
                                          <p:spTgt spid="279"/>
                                        </p:tgtEl>
                                        <p:attrNameLst>
                                          <p:attrName>style.visibility</p:attrName>
                                        </p:attrNameLst>
                                      </p:cBhvr>
                                      <p:to>
                                        <p:strVal val="visible"/>
                                      </p:to>
                                    </p:set>
                                    <p:animEffect transition="in" filter="fade">
                                      <p:cBhvr>
                                        <p:cTn id="48" dur="1000"/>
                                        <p:tgtEl>
                                          <p:spTgt spid="279"/>
                                        </p:tgtEl>
                                      </p:cBhvr>
                                    </p:animEffect>
                                  </p:childTnLst>
                                </p:cTn>
                              </p:par>
                            </p:childTnLst>
                          </p:cTn>
                        </p:par>
                        <p:par>
                          <p:cTn id="49" fill="hold">
                            <p:stCondLst>
                              <p:cond delay="2000"/>
                            </p:stCondLst>
                            <p:childTnLst>
                              <p:par>
                                <p:cTn id="50" presetID="10" presetClass="entr" fill="hold" grpId="0" nodeType="afterEffect">
                                  <p:stCondLst>
                                    <p:cond delay="0"/>
                                  </p:stCondLst>
                                  <p:iterate>
                                    <p:tmAbs val="0"/>
                                  </p:iterate>
                                  <p:childTnLst>
                                    <p:set>
                                      <p:cBhvr>
                                        <p:cTn id="51" fill="hold"/>
                                        <p:tgtEl>
                                          <p:spTgt spid="274"/>
                                        </p:tgtEl>
                                        <p:attrNameLst>
                                          <p:attrName>style.visibility</p:attrName>
                                        </p:attrNameLst>
                                      </p:cBhvr>
                                      <p:to>
                                        <p:strVal val="visible"/>
                                      </p:to>
                                    </p:set>
                                    <p:animEffect transition="in" filter="fade">
                                      <p:cBhvr>
                                        <p:cTn id="52" dur="1000"/>
                                        <p:tgtEl>
                                          <p:spTgt spid="274"/>
                                        </p:tgtEl>
                                      </p:cBhvr>
                                    </p:animEffect>
                                  </p:childTnLst>
                                </p:cTn>
                              </p:par>
                            </p:childTnLst>
                          </p:cTn>
                        </p:par>
                        <p:par>
                          <p:cTn id="53" fill="hold">
                            <p:stCondLst>
                              <p:cond delay="3000"/>
                            </p:stCondLst>
                            <p:childTnLst>
                              <p:par>
                                <p:cTn id="54" presetID="10" presetClass="entr" fill="hold" grpId="0" nodeType="afterEffect">
                                  <p:stCondLst>
                                    <p:cond delay="0"/>
                                  </p:stCondLst>
                                  <p:iterate>
                                    <p:tmAbs val="0"/>
                                  </p:iterate>
                                  <p:childTnLst>
                                    <p:set>
                                      <p:cBhvr>
                                        <p:cTn id="55" fill="hold"/>
                                        <p:tgtEl>
                                          <p:spTgt spid="284"/>
                                        </p:tgtEl>
                                        <p:attrNameLst>
                                          <p:attrName>style.visibility</p:attrName>
                                        </p:attrNameLst>
                                      </p:cBhvr>
                                      <p:to>
                                        <p:strVal val="visible"/>
                                      </p:to>
                                    </p:set>
                                    <p:animEffect transition="in" filter="fade">
                                      <p:cBhvr>
                                        <p:cTn id="56" dur="1000"/>
                                        <p:tgtEl>
                                          <p:spTgt spid="284"/>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accel="50000" decel="50000" fill="hold" grpId="2" nodeType="clickEffect">
                                  <p:stCondLst>
                                    <p:cond delay="0"/>
                                  </p:stCondLst>
                                  <p:childTnLst>
                                    <p:animRot by="-21540000">
                                      <p:cBhvr>
                                        <p:cTn id="60" dur="2000" fill="hold"/>
                                        <p:tgtEl>
                                          <p:spTgt spid="267"/>
                                        </p:tgtEl>
                                        <p:attrNameLst>
                                          <p:attrName>r</p:attrName>
                                        </p:attrNameLst>
                                      </p:cBhvr>
                                    </p:animRot>
                                  </p:childTnLst>
                                </p:cTn>
                              </p:par>
                            </p:childTnLst>
                          </p:cTn>
                        </p:par>
                        <p:par>
                          <p:cTn id="61" fill="hold">
                            <p:stCondLst>
                              <p:cond delay="2000"/>
                            </p:stCondLst>
                            <p:childTnLst>
                              <p:par>
                                <p:cTn id="62" presetID="1" presetClass="exit" presetSubtype="0" fill="hold" grpId="1" nodeType="afterEffect">
                                  <p:stCondLst>
                                    <p:cond delay="0"/>
                                  </p:stCondLst>
                                  <p:iterate>
                                    <p:tmAbs val="0"/>
                                  </p:iterate>
                                  <p:childTnLst>
                                    <p:set>
                                      <p:cBhvr>
                                        <p:cTn id="63" fill="hold">
                                          <p:stCondLst>
                                            <p:cond delay="0"/>
                                          </p:stCondLst>
                                        </p:cTn>
                                        <p:tgtEl>
                                          <p:spTgt spid="285"/>
                                        </p:tgtEl>
                                        <p:attrNameLst>
                                          <p:attrName>style.visibility</p:attrName>
                                        </p:attrNameLst>
                                      </p:cBhvr>
                                      <p:to>
                                        <p:strVal val="hidden"/>
                                      </p:to>
                                    </p:set>
                                  </p:childTnLst>
                                </p:cTn>
                              </p:par>
                            </p:childTnLst>
                          </p:cTn>
                        </p:par>
                        <p:par>
                          <p:cTn id="64" fill="hold">
                            <p:stCondLst>
                              <p:cond delay="2000"/>
                            </p:stCondLst>
                            <p:childTnLst>
                              <p:par>
                                <p:cTn id="65" presetID="1" presetClass="exit" presetSubtype="0" fill="hold" grpId="1" nodeType="afterEffect">
                                  <p:stCondLst>
                                    <p:cond delay="0"/>
                                  </p:stCondLst>
                                  <p:iterate>
                                    <p:tmAbs val="0"/>
                                  </p:iterate>
                                  <p:childTnLst>
                                    <p:set>
                                      <p:cBhvr>
                                        <p:cTn id="66" fill="hold">
                                          <p:stCondLst>
                                            <p:cond delay="0"/>
                                          </p:stCondLst>
                                        </p:cTn>
                                        <p:tgtEl>
                                          <p:spTgt spid="274"/>
                                        </p:tgtEl>
                                        <p:attrNameLst>
                                          <p:attrName>style.visibility</p:attrName>
                                        </p:attrNameLst>
                                      </p:cBhvr>
                                      <p:to>
                                        <p:strVal val="hidden"/>
                                      </p:to>
                                    </p:set>
                                  </p:childTnLst>
                                </p:cTn>
                              </p:par>
                            </p:childTnLst>
                          </p:cTn>
                        </p:par>
                        <p:par>
                          <p:cTn id="67" fill="hold">
                            <p:stCondLst>
                              <p:cond delay="2000"/>
                            </p:stCondLst>
                            <p:childTnLst>
                              <p:par>
                                <p:cTn id="68" presetID="10" presetClass="entr" fill="hold" grpId="0" nodeType="afterEffect">
                                  <p:stCondLst>
                                    <p:cond delay="0"/>
                                  </p:stCondLst>
                                  <p:iterate>
                                    <p:tmAbs val="0"/>
                                  </p:iterate>
                                  <p:childTnLst>
                                    <p:set>
                                      <p:cBhvr>
                                        <p:cTn id="69" fill="hold"/>
                                        <p:tgtEl>
                                          <p:spTgt spid="247"/>
                                        </p:tgtEl>
                                        <p:attrNameLst>
                                          <p:attrName>style.visibility</p:attrName>
                                        </p:attrNameLst>
                                      </p:cBhvr>
                                      <p:to>
                                        <p:strVal val="visible"/>
                                      </p:to>
                                    </p:set>
                                    <p:animEffect transition="in" filter="fade">
                                      <p:cBhvr>
                                        <p:cTn id="70" dur="1000"/>
                                        <p:tgtEl>
                                          <p:spTgt spid="247"/>
                                        </p:tgtEl>
                                      </p:cBhvr>
                                    </p:animEffect>
                                  </p:childTnLst>
                                </p:cTn>
                              </p:par>
                            </p:childTnLst>
                          </p:cTn>
                        </p:par>
                        <p:par>
                          <p:cTn id="71" fill="hold">
                            <p:stCondLst>
                              <p:cond delay="3000"/>
                            </p:stCondLst>
                            <p:childTnLst>
                              <p:par>
                                <p:cTn id="72" presetID="10" presetClass="exit" fill="hold" grpId="1" nodeType="afterEffect">
                                  <p:stCondLst>
                                    <p:cond delay="0"/>
                                  </p:stCondLst>
                                  <p:iterate>
                                    <p:tmAbs val="0"/>
                                  </p:iterate>
                                  <p:childTnLst>
                                    <p:animEffect transition="out" filter="fade">
                                      <p:cBhvr>
                                        <p:cTn id="73" dur="1000" fill="hold"/>
                                        <p:tgtEl>
                                          <p:spTgt spid="284"/>
                                        </p:tgtEl>
                                      </p:cBhvr>
                                    </p:animEffect>
                                    <p:set>
                                      <p:cBhvr>
                                        <p:cTn id="74" fill="hold">
                                          <p:stCondLst>
                                            <p:cond delay="999"/>
                                          </p:stCondLst>
                                        </p:cTn>
                                        <p:tgtEl>
                                          <p:spTgt spid="2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iterate>
                                    <p:tmAbs val="0"/>
                                  </p:iterate>
                                  <p:childTnLst>
                                    <p:set>
                                      <p:cBhvr>
                                        <p:cTn id="78" fill="hold">
                                          <p:stCondLst>
                                            <p:cond delay="0"/>
                                          </p:stCondLst>
                                        </p:cTn>
                                        <p:tgtEl>
                                          <p:spTgt spid="238"/>
                                        </p:tgtEl>
                                        <p:attrNameLst>
                                          <p:attrName>style.visibility</p:attrName>
                                        </p:attrNameLst>
                                      </p:cBhvr>
                                      <p:to>
                                        <p:strVal val="hidden"/>
                                      </p:to>
                                    </p:set>
                                  </p:childTnLst>
                                </p:cTn>
                              </p:par>
                            </p:childTnLst>
                          </p:cTn>
                        </p:par>
                        <p:par>
                          <p:cTn id="79" fill="hold">
                            <p:stCondLst>
                              <p:cond delay="0"/>
                            </p:stCondLst>
                            <p:childTnLst>
                              <p:par>
                                <p:cTn id="80" presetID="10" presetClass="entr" fill="hold" grpId="0" nodeType="afterEffect">
                                  <p:stCondLst>
                                    <p:cond delay="0"/>
                                  </p:stCondLst>
                                  <p:iterate>
                                    <p:tmAbs val="0"/>
                                  </p:iterate>
                                  <p:childTnLst>
                                    <p:set>
                                      <p:cBhvr>
                                        <p:cTn id="81" fill="hold"/>
                                        <p:tgtEl>
                                          <p:spTgt spid="242"/>
                                        </p:tgtEl>
                                        <p:attrNameLst>
                                          <p:attrName>style.visibility</p:attrName>
                                        </p:attrNameLst>
                                      </p:cBhvr>
                                      <p:to>
                                        <p:strVal val="visible"/>
                                      </p:to>
                                    </p:set>
                                    <p:animEffect transition="in" filter="fade">
                                      <p:cBhvr>
                                        <p:cTn id="8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advAuto="0"/>
      <p:bldP spid="242" grpId="0" animBg="1" advAuto="0"/>
      <p:bldP spid="247" grpId="0" animBg="1" advAuto="0"/>
      <p:bldP spid="252" grpId="0" animBg="1" advAuto="0"/>
      <p:bldP spid="266" grpId="0" animBg="1" advAuto="0"/>
      <p:bldP spid="267" grpId="0" animBg="1" advAuto="0"/>
      <p:bldP spid="267" grpId="1" animBg="1" advAuto="0"/>
      <p:bldP spid="267" grpId="2" animBg="1" advAuto="0"/>
      <p:bldP spid="272" grpId="0" animBg="1" advAuto="0"/>
      <p:bldP spid="272" grpId="1" animBg="1" advAuto="0"/>
      <p:bldP spid="273" grpId="0" animBg="1" advAuto="0"/>
      <p:bldP spid="274" grpId="0" animBg="1" advAuto="0"/>
      <p:bldP spid="274" grpId="1" animBg="1" advAuto="0"/>
      <p:bldP spid="279" grpId="0" animBg="1" advAuto="0"/>
      <p:bldP spid="284" grpId="0" animBg="1" advAuto="0"/>
      <p:bldP spid="284" grpId="1" animBg="1" advAuto="0"/>
      <p:bldP spid="285" grpId="0" animBg="1" advAuto="0"/>
      <p:bldP spid="285"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UK/England/London/456 Oak Lane/Unit 102”…"/>
          <p:cNvSpPr txBox="1"/>
          <p:nvPr/>
        </p:nvSpPr>
        <p:spPr>
          <a:xfrm>
            <a:off x="2654512" y="2056096"/>
            <a:ext cx="3824616" cy="521313"/>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785" tIns="18785" rIns="18785" bIns="18785" anchor="ctr"/>
          <a:lstStyle/>
          <a:p>
            <a:pPr algn="ctr" defTabSz="228600">
              <a:defRPr sz="2500">
                <a:latin typeface="Helvetica"/>
                <a:ea typeface="Helvetica"/>
                <a:cs typeface="Helvetica"/>
                <a:sym typeface="Helvetica"/>
              </a:defRPr>
            </a:pPr>
            <a:r>
              <a:rPr sz="1250"/>
              <a:t>“UK/England/London/456 Oak Lane/Unit 102”</a:t>
            </a:r>
          </a:p>
          <a:p>
            <a:pPr algn="ctr" defTabSz="228600">
              <a:defRPr sz="2500">
                <a:latin typeface="Helvetica"/>
                <a:ea typeface="Helvetica"/>
                <a:cs typeface="Helvetica"/>
                <a:sym typeface="Helvetica"/>
              </a:defRPr>
            </a:pPr>
            <a:r>
              <a:rPr sz="1250"/>
              <a:t>“Australia/VIC/Melbourne/4321 Cedar Rd.”</a:t>
            </a:r>
          </a:p>
        </p:txBody>
      </p:sp>
      <p:sp>
        <p:nvSpPr>
          <p:cNvPr id="289" name="Line"/>
          <p:cNvSpPr/>
          <p:nvPr/>
        </p:nvSpPr>
        <p:spPr>
          <a:xfrm flipH="1">
            <a:off x="9446547" y="2009575"/>
            <a:ext cx="1" cy="4694234"/>
          </a:xfrm>
          <a:prstGeom prst="line">
            <a:avLst/>
          </a:prstGeom>
          <a:ln w="63500">
            <a:solidFill>
              <a:srgbClr val="000000"/>
            </a:solidFill>
            <a:miter lim="400000"/>
            <a:tailEnd type="triangle"/>
          </a:ln>
        </p:spPr>
        <p:txBody>
          <a:bodyPr lIns="18785" tIns="18785" rIns="18785" bIns="18785" anchor="ctr"/>
          <a:lstStyle/>
          <a:p>
            <a:pPr defTabSz="1219200">
              <a:spcBef>
                <a:spcPts val="1200"/>
              </a:spcBef>
              <a:defRPr>
                <a:latin typeface="Graphik"/>
                <a:ea typeface="Graphik"/>
                <a:cs typeface="Graphik"/>
                <a:sym typeface="Graphik"/>
              </a:defRPr>
            </a:pPr>
            <a:endParaRPr sz="900"/>
          </a:p>
        </p:txBody>
      </p:sp>
      <p:sp>
        <p:nvSpPr>
          <p:cNvPr id="290" name="Enumerator"/>
          <p:cNvSpPr txBox="1"/>
          <p:nvPr/>
        </p:nvSpPr>
        <p:spPr>
          <a:xfrm>
            <a:off x="8563852" y="1154533"/>
            <a:ext cx="1765390" cy="827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583" tIns="10583" rIns="10583" bIns="10583" anchor="ctr"/>
          <a:lstStyle>
            <a:lvl1pPr algn="ctr" defTabSz="2438400">
              <a:spcBef>
                <a:spcPts val="0"/>
              </a:spcBef>
              <a:defRPr sz="5000">
                <a:latin typeface="Helvetica"/>
                <a:ea typeface="Helvetica"/>
                <a:cs typeface="Helvetica"/>
                <a:sym typeface="Helvetica"/>
              </a:defRPr>
            </a:lvl1pPr>
          </a:lstStyle>
          <a:p>
            <a:r>
              <a:rPr sz="2500"/>
              <a:t>Enumerator</a:t>
            </a:r>
          </a:p>
        </p:txBody>
      </p:sp>
      <p:grpSp>
        <p:nvGrpSpPr>
          <p:cNvPr id="294" name="Group"/>
          <p:cNvGrpSpPr/>
          <p:nvPr/>
        </p:nvGrpSpPr>
        <p:grpSpPr>
          <a:xfrm>
            <a:off x="5541265" y="4627862"/>
            <a:ext cx="3607065" cy="805017"/>
            <a:chOff x="0" y="0"/>
            <a:chExt cx="7214128" cy="1610031"/>
          </a:xfrm>
        </p:grpSpPr>
        <p:sp>
          <p:nvSpPr>
            <p:cNvPr id="291" name="Line"/>
            <p:cNvSpPr/>
            <p:nvPr/>
          </p:nvSpPr>
          <p:spPr>
            <a:xfrm>
              <a:off x="0" y="21601"/>
              <a:ext cx="7214129" cy="1400965"/>
            </a:xfrm>
            <a:prstGeom prst="line">
              <a:avLst/>
            </a:prstGeom>
            <a:noFill/>
            <a:ln w="12700" cap="flat">
              <a:solidFill>
                <a:srgbClr val="000000"/>
              </a:solidFill>
              <a:prstDash val="solid"/>
              <a:miter lim="400000"/>
              <a:tail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p:sp>
          <p:nvSpPr>
            <p:cNvPr id="292" name="(No Response)"/>
            <p:cNvSpPr txBox="1"/>
            <p:nvPr/>
          </p:nvSpPr>
          <p:spPr>
            <a:xfrm rot="600000">
              <a:off x="3041524" y="986982"/>
              <a:ext cx="2573385" cy="4026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819" tIns="8819" rIns="8819" bIns="8819" numCol="1" anchor="ctr">
              <a:noAutofit/>
            </a:bodyPr>
            <a:lstStyle>
              <a:lvl1pPr defTabSz="2257777">
                <a:spcBef>
                  <a:spcPts val="2200"/>
                </a:spcBef>
                <a:defRPr sz="2800">
                  <a:solidFill>
                    <a:srgbClr val="B800C7"/>
                  </a:solidFill>
                  <a:latin typeface="Helvetica"/>
                  <a:ea typeface="Helvetica"/>
                  <a:cs typeface="Helvetica"/>
                  <a:sym typeface="Helvetica"/>
                </a:defRPr>
              </a:lvl1pPr>
            </a:lstStyle>
            <a:p>
              <a:r>
                <a:rPr sz="1400"/>
                <a:t>(No Response)</a:t>
              </a:r>
            </a:p>
          </p:txBody>
        </p:sp>
        <mc:AlternateContent xmlns:mc="http://schemas.openxmlformats.org/markup-compatibility/2006" xmlns:a14="http://schemas.microsoft.com/office/drawing/2010/main">
          <mc:Choice Requires="a14">
            <p:sp>
              <p:nvSpPr>
                <p:cNvPr id="293" name="Request Eq[ ]"/>
                <p:cNvSpPr txBox="1"/>
                <p:nvPr/>
              </p:nvSpPr>
              <p:spPr>
                <a:xfrm rot="660000">
                  <a:off x="3025401" y="243298"/>
                  <a:ext cx="2605632" cy="575933"/>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8819" tIns="8819" rIns="8819" bIns="8819" numCol="1" anchor="ctr">
                  <a:noAutofit/>
                </a:bodyPr>
                <a:lstStyle/>
                <a:p>
                  <a:pPr defTabSz="1128889">
                    <a:spcBef>
                      <a:spcPts val="1100"/>
                    </a:spcBef>
                    <a:defRPr sz="2800">
                      <a:solidFill>
                        <a:srgbClr val="B800C7"/>
                      </a:solidFill>
                      <a:latin typeface="Helvetica"/>
                      <a:ea typeface="Helvetica"/>
                      <a:cs typeface="Helvetica"/>
                      <a:sym typeface="Helvetica"/>
                    </a:defRPr>
                  </a:pPr>
                  <a:r>
                    <a:rPr sz="1400"/>
                    <a:t>Request Eq[</a:t>
                  </a:r>
                  <a14:m>
                    <m:oMath xmlns:m="http://schemas.openxmlformats.org/officeDocument/2006/math">
                      <m:sSub>
                        <m:sSubPr>
                          <m:ctrlPr>
                            <a:rPr sz="1700" i="1">
                              <a:solidFill>
                                <a:srgbClr val="B800C6"/>
                              </a:solidFill>
                              <a:latin typeface="Cambria Math" panose="02040503050406030204" pitchFamily="18" charset="0"/>
                            </a:rPr>
                          </m:ctrlPr>
                        </m:sSubPr>
                        <m:e>
                          <m:r>
                            <a:rPr sz="1700" i="1">
                              <a:solidFill>
                                <a:srgbClr val="B800C6"/>
                              </a:solidFill>
                              <a:latin typeface="Cambria Math" panose="02040503050406030204" pitchFamily="18" charset="0"/>
                            </a:rPr>
                            <m:t>𝑃</m:t>
                          </m:r>
                        </m:e>
                        <m:sub>
                          <m:r>
                            <a:rPr sz="1700" i="1">
                              <a:solidFill>
                                <a:srgbClr val="B800C6"/>
                              </a:solidFill>
                              <a:latin typeface="Cambria Math" panose="02040503050406030204" pitchFamily="18" charset="0"/>
                            </a:rPr>
                            <m:t>2</m:t>
                          </m:r>
                        </m:sub>
                      </m:sSub>
                    </m:oMath>
                  </a14:m>
                  <a:r>
                    <a:rPr sz="1400"/>
                    <a:t>]</a:t>
                  </a:r>
                </a:p>
              </p:txBody>
            </p:sp>
          </mc:Choice>
          <mc:Fallback xmlns="">
            <p:sp>
              <p:nvSpPr>
                <p:cNvPr id="293" name="Request Eq[ ]"/>
                <p:cNvSpPr txBox="1">
                  <a:spLocks noRot="1" noChangeAspect="1" noMove="1" noResize="1" noEditPoints="1" noAdjustHandles="1" noChangeArrowheads="1" noChangeShapeType="1" noTextEdit="1"/>
                </p:cNvSpPr>
                <p:nvPr/>
              </p:nvSpPr>
              <p:spPr>
                <a:xfrm rot="660000">
                  <a:off x="3025401" y="243298"/>
                  <a:ext cx="2605632" cy="575933"/>
                </a:xfrm>
                <a:prstGeom prst="rect">
                  <a:avLst/>
                </a:prstGeom>
                <a:blipFill>
                  <a:blip r:embed="rId2"/>
                  <a:stretch>
                    <a:fillRect l="-8411" t="-4651" r="-3738" b="-18605"/>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5" name="Rectangle"/>
              <p:cNvSpPr txBox="1"/>
              <p:nvPr/>
            </p:nvSpPr>
            <p:spPr>
              <a:xfrm>
                <a:off x="2706791" y="1667429"/>
                <a:ext cx="274561" cy="37517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6615" tIns="6615" rIns="6615" bIns="6615" anchor="ctr"/>
              <a:lstStyle>
                <a:lvl1pPr defTabSz="2032000">
                  <a:spcBef>
                    <a:spcPts val="2000"/>
                  </a:spcBef>
                  <a:defRPr sz="2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275" i="1">
                              <a:solidFill>
                                <a:srgbClr val="000000"/>
                              </a:solidFill>
                              <a:latin typeface="Cambria Math" panose="02040503050406030204" pitchFamily="18" charset="0"/>
                            </a:rPr>
                          </m:ctrlPr>
                        </m:sSubPr>
                        <m:e>
                          <m:r>
                            <a:rPr sz="1275" i="1">
                              <a:solidFill>
                                <a:srgbClr val="000000"/>
                              </a:solidFill>
                              <a:latin typeface="Cambria Math" panose="02040503050406030204" pitchFamily="18" charset="0"/>
                            </a:rPr>
                            <m:t>𝑃</m:t>
                          </m:r>
                        </m:e>
                        <m:sub>
                          <m:r>
                            <a:rPr sz="1275" i="1">
                              <a:solidFill>
                                <a:srgbClr val="000000"/>
                              </a:solidFill>
                              <a:latin typeface="Cambria Math" panose="02040503050406030204" pitchFamily="18" charset="0"/>
                            </a:rPr>
                            <m:t>1</m:t>
                          </m:r>
                        </m:sub>
                      </m:sSub>
                    </m:oMath>
                  </m:oMathPara>
                </a14:m>
                <a:endParaRPr sz="1050"/>
              </a:p>
            </p:txBody>
          </p:sp>
        </mc:Choice>
        <mc:Fallback xmlns="">
          <p:sp>
            <p:nvSpPr>
              <p:cNvPr id="295" name="Rectangle"/>
              <p:cNvSpPr txBox="1">
                <a:spLocks noRot="1" noChangeAspect="1" noMove="1" noResize="1" noEditPoints="1" noAdjustHandles="1" noChangeArrowheads="1" noChangeShapeType="1" noTextEdit="1"/>
              </p:cNvSpPr>
              <p:nvPr/>
            </p:nvSpPr>
            <p:spPr>
              <a:xfrm>
                <a:off x="2706791" y="1667429"/>
                <a:ext cx="274561" cy="375179"/>
              </a:xfrm>
              <a:prstGeom prst="rect">
                <a:avLst/>
              </a:prstGeom>
              <a:blipFill>
                <a:blip r:embed="rId3"/>
                <a:stretch>
                  <a:fillRect l="-2272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96" name="Deducer"/>
          <p:cNvSpPr txBox="1"/>
          <p:nvPr/>
        </p:nvSpPr>
        <p:spPr>
          <a:xfrm>
            <a:off x="3402211" y="1181371"/>
            <a:ext cx="1903809" cy="827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583" tIns="10583" rIns="10583" bIns="10583" anchor="ctr"/>
          <a:lstStyle>
            <a:lvl1pPr algn="ctr" defTabSz="2438400">
              <a:spcBef>
                <a:spcPts val="0"/>
              </a:spcBef>
              <a:defRPr sz="5000">
                <a:latin typeface="Helvetica"/>
                <a:ea typeface="Helvetica"/>
                <a:cs typeface="Helvetica"/>
                <a:sym typeface="Helvetica"/>
              </a:defRPr>
            </a:lvl1pPr>
          </a:lstStyle>
          <a:p>
            <a:r>
              <a:rPr sz="2500"/>
              <a:t>Deducer</a:t>
            </a:r>
          </a:p>
        </p:txBody>
      </p:sp>
      <p:grpSp>
        <p:nvGrpSpPr>
          <p:cNvPr id="304" name="Group"/>
          <p:cNvGrpSpPr/>
          <p:nvPr/>
        </p:nvGrpSpPr>
        <p:grpSpPr>
          <a:xfrm>
            <a:off x="910547" y="2676887"/>
            <a:ext cx="8237372" cy="2342561"/>
            <a:chOff x="0" y="0"/>
            <a:chExt cx="16474741" cy="4685120"/>
          </a:xfrm>
        </p:grpSpPr>
        <p:sp>
          <p:nvSpPr>
            <p:cNvPr id="297" name="Line"/>
            <p:cNvSpPr/>
            <p:nvPr/>
          </p:nvSpPr>
          <p:spPr>
            <a:xfrm flipV="1">
              <a:off x="5812129" y="1510905"/>
              <a:ext cx="10662612" cy="864392"/>
            </a:xfrm>
            <a:prstGeom prst="line">
              <a:avLst/>
            </a:prstGeom>
            <a:noFill/>
            <a:ln w="12700" cap="flat">
              <a:solidFill>
                <a:srgbClr val="000000"/>
              </a:solidFill>
              <a:prstDash val="solid"/>
              <a:miter lim="400000"/>
              <a:head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p:sp>
          <p:nvSpPr>
            <p:cNvPr id="298" name="Line"/>
            <p:cNvSpPr/>
            <p:nvPr/>
          </p:nvSpPr>
          <p:spPr>
            <a:xfrm flipH="1">
              <a:off x="4523216" y="0"/>
              <a:ext cx="1" cy="3334407"/>
            </a:xfrm>
            <a:prstGeom prst="line">
              <a:avLst/>
            </a:prstGeom>
            <a:noFill/>
            <a:ln w="63500" cap="flat">
              <a:solidFill>
                <a:srgbClr val="000000"/>
              </a:solidFill>
              <a:prstDash val="solid"/>
              <a:miter lim="400000"/>
              <a:tailEnd type="triangle" w="med" len="med"/>
            </a:ln>
            <a:effectLst/>
          </p:spPr>
          <p:txBody>
            <a:bodyPr wrap="square" lIns="18785" tIns="18785" rIns="18785" bIns="18785" numCol="1" anchor="ctr">
              <a:noAutofit/>
            </a:bodyPr>
            <a:lstStyle/>
            <a:p>
              <a:pPr defTabSz="1219200">
                <a:spcBef>
                  <a:spcPts val="1200"/>
                </a:spcBef>
                <a:defRPr>
                  <a:latin typeface="Graphik"/>
                  <a:ea typeface="Graphik"/>
                  <a:cs typeface="Graphik"/>
                  <a:sym typeface="Graphik"/>
                </a:defRPr>
              </a:pPr>
              <a:endParaRPr sz="900"/>
            </a:p>
          </p:txBody>
        </p:sp>
        <p:sp>
          <p:nvSpPr>
            <p:cNvPr id="299" name="“/”…"/>
            <p:cNvSpPr txBox="1"/>
            <p:nvPr/>
          </p:nvSpPr>
          <p:spPr>
            <a:xfrm rot="21300000">
              <a:off x="13934995" y="1770633"/>
              <a:ext cx="1283824" cy="1032071"/>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3100">
                  <a:latin typeface="Helvetica"/>
                  <a:ea typeface="Helvetica"/>
                  <a:cs typeface="Helvetica"/>
                  <a:sym typeface="Helvetica"/>
                </a:defRPr>
              </a:pPr>
              <a:r>
                <a:rPr sz="1550"/>
                <a:t>“/”</a:t>
              </a:r>
            </a:p>
            <a:p>
              <a:pPr algn="ctr" defTabSz="228600">
                <a:defRPr sz="3100">
                  <a:latin typeface="Helvetica"/>
                  <a:ea typeface="Helvetica"/>
                  <a:cs typeface="Helvetica"/>
                  <a:sym typeface="Helvetica"/>
                </a:defRPr>
              </a:pPr>
              <a:r>
                <a:rPr sz="1550"/>
                <a:t>“/”</a:t>
              </a:r>
            </a:p>
          </p:txBody>
        </p:sp>
        <p:sp>
          <p:nvSpPr>
            <p:cNvPr id="300" name="Respond “/”"/>
            <p:cNvSpPr txBox="1"/>
            <p:nvPr/>
          </p:nvSpPr>
          <p:spPr>
            <a:xfrm rot="21300000">
              <a:off x="13367242" y="1040869"/>
              <a:ext cx="2243952" cy="5940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819" tIns="8819" rIns="8819" bIns="8819" numCol="1" anchor="ctr">
              <a:noAutofit/>
            </a:bodyPr>
            <a:lstStyle/>
            <a:p>
              <a:pPr defTabSz="1128889">
                <a:spcBef>
                  <a:spcPts val="1100"/>
                </a:spcBef>
                <a:defRPr sz="2800">
                  <a:solidFill>
                    <a:srgbClr val="018700"/>
                  </a:solidFill>
                  <a:latin typeface="Helvetica"/>
                  <a:ea typeface="Helvetica"/>
                  <a:cs typeface="Helvetica"/>
                  <a:sym typeface="Helvetica"/>
                </a:defRPr>
              </a:pPr>
              <a:r>
                <a:rPr sz="1400"/>
                <a:t>Respond “/”</a:t>
              </a:r>
            </a:p>
          </p:txBody>
        </p:sp>
        <p:sp>
          <p:nvSpPr>
            <p:cNvPr id="301" name="[“UK”, “England”, “London”, “456 Oak Lane”, “Unit 102”]…"/>
            <p:cNvSpPr txBox="1"/>
            <p:nvPr/>
          </p:nvSpPr>
          <p:spPr>
            <a:xfrm>
              <a:off x="0" y="3475425"/>
              <a:ext cx="9046434" cy="1209695"/>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500">
                  <a:latin typeface="Helvetica"/>
                  <a:ea typeface="Helvetica"/>
                  <a:cs typeface="Helvetica"/>
                  <a:sym typeface="Helvetica"/>
                </a:defRPr>
              </a:pPr>
              <a:r>
                <a:rPr sz="1250" dirty="0"/>
                <a:t>[“UK”, “England”, “London”, “456 Oak Lane”, “Unit 102”]</a:t>
              </a:r>
            </a:p>
            <a:p>
              <a:pPr algn="ctr" defTabSz="228600">
                <a:defRPr sz="2500">
                  <a:latin typeface="Helvetica"/>
                  <a:ea typeface="Helvetica"/>
                  <a:cs typeface="Helvetica"/>
                  <a:sym typeface="Helvetica"/>
                </a:defRPr>
              </a:pPr>
              <a:r>
                <a:rPr sz="1250" dirty="0"/>
                <a:t>[“Australia”, “VIC”, “Melbourne”, “4321 Cedar Rd.”]</a:t>
              </a:r>
            </a:p>
          </p:txBody>
        </p:sp>
        <mc:AlternateContent xmlns:mc="http://schemas.openxmlformats.org/markup-compatibility/2006" xmlns:a14="http://schemas.microsoft.com/office/drawing/2010/main">
          <mc:Choice Requires="a14">
            <p:sp>
              <p:nvSpPr>
                <p:cNvPr id="302" name="Rectangle"/>
                <p:cNvSpPr txBox="1"/>
                <p:nvPr/>
              </p:nvSpPr>
              <p:spPr>
                <a:xfrm>
                  <a:off x="104699" y="2709847"/>
                  <a:ext cx="549121" cy="750358"/>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6615" tIns="6615" rIns="6615" bIns="6615" numCol="1" anchor="ctr">
                  <a:noAutofit/>
                </a:bodyPr>
                <a:lstStyle>
                  <a:lvl1pPr defTabSz="2032000">
                    <a:spcBef>
                      <a:spcPts val="2000"/>
                    </a:spcBef>
                    <a:defRPr sz="2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275" i="1">
                                <a:solidFill>
                                  <a:srgbClr val="000000"/>
                                </a:solidFill>
                                <a:latin typeface="Cambria Math" panose="02040503050406030204" pitchFamily="18" charset="0"/>
                              </a:rPr>
                            </m:ctrlPr>
                          </m:sSubPr>
                          <m:e>
                            <m:r>
                              <a:rPr sz="1275" i="1">
                                <a:solidFill>
                                  <a:srgbClr val="000000"/>
                                </a:solidFill>
                                <a:latin typeface="Cambria Math" panose="02040503050406030204" pitchFamily="18" charset="0"/>
                              </a:rPr>
                              <m:t>𝑃</m:t>
                            </m:r>
                          </m:e>
                          <m:sub>
                            <m:r>
                              <a:rPr sz="1275" i="1">
                                <a:solidFill>
                                  <a:srgbClr val="000000"/>
                                </a:solidFill>
                                <a:latin typeface="Cambria Math" panose="02040503050406030204" pitchFamily="18" charset="0"/>
                              </a:rPr>
                              <m:t>2</m:t>
                            </m:r>
                          </m:sub>
                        </m:sSub>
                      </m:oMath>
                    </m:oMathPara>
                  </a14:m>
                  <a:endParaRPr sz="1050"/>
                </a:p>
              </p:txBody>
            </p:sp>
          </mc:Choice>
          <mc:Fallback xmlns="">
            <p:sp>
              <p:nvSpPr>
                <p:cNvPr id="302" name="Rectangle"/>
                <p:cNvSpPr txBox="1">
                  <a:spLocks noRot="1" noChangeAspect="1" noMove="1" noResize="1" noEditPoints="1" noAdjustHandles="1" noChangeArrowheads="1" noChangeShapeType="1" noTextEdit="1"/>
                </p:cNvSpPr>
                <p:nvPr/>
              </p:nvSpPr>
              <p:spPr>
                <a:xfrm>
                  <a:off x="104699" y="2709847"/>
                  <a:ext cx="549121" cy="750358"/>
                </a:xfrm>
                <a:prstGeom prst="rect">
                  <a:avLst/>
                </a:prstGeom>
                <a:blipFill>
                  <a:blip r:embed="rId4"/>
                  <a:stretch>
                    <a:fillRect l="-17391"/>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03" name="ConstSubstr"/>
            <p:cNvSpPr/>
            <p:nvPr/>
          </p:nvSpPr>
          <p:spPr>
            <a:xfrm>
              <a:off x="3362609" y="2022689"/>
              <a:ext cx="2373314" cy="842674"/>
            </a:xfrm>
            <a:prstGeom prst="ellipse">
              <a:avLst/>
            </a:prstGeom>
            <a:solidFill>
              <a:srgbClr val="FFFFFF"/>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fontScale="92500"/>
            </a:bodyPr>
            <a:lstStyle>
              <a:lvl1pPr algn="ctr" defTabSz="274320">
                <a:spcBef>
                  <a:spcPts val="0"/>
                </a:spcBef>
                <a:defRPr sz="2520">
                  <a:latin typeface="Helvetica"/>
                  <a:ea typeface="Helvetica"/>
                  <a:cs typeface="Helvetica"/>
                  <a:sym typeface="Helvetica"/>
                </a:defRPr>
              </a:lvl1pPr>
            </a:lstStyle>
            <a:p>
              <a:r>
                <a:rPr sz="1260" dirty="0" err="1"/>
                <a:t>ConstSubstr</a:t>
              </a:r>
              <a:endParaRPr sz="1260" dirty="0"/>
            </a:p>
          </p:txBody>
        </p:sp>
      </p:grpSp>
      <p:grpSp>
        <p:nvGrpSpPr>
          <p:cNvPr id="313" name="Group"/>
          <p:cNvGrpSpPr/>
          <p:nvPr/>
        </p:nvGrpSpPr>
        <p:grpSpPr>
          <a:xfrm>
            <a:off x="4056619" y="2701362"/>
            <a:ext cx="5091274" cy="3964484"/>
            <a:chOff x="0" y="0"/>
            <a:chExt cx="10182546" cy="7928966"/>
          </a:xfrm>
        </p:grpSpPr>
        <p:sp>
          <p:nvSpPr>
            <p:cNvPr id="305" name="Line"/>
            <p:cNvSpPr/>
            <p:nvPr/>
          </p:nvSpPr>
          <p:spPr>
            <a:xfrm flipH="1">
              <a:off x="3287029" y="0"/>
              <a:ext cx="1" cy="6719219"/>
            </a:xfrm>
            <a:prstGeom prst="line">
              <a:avLst/>
            </a:prstGeom>
            <a:noFill/>
            <a:ln w="63500" cap="flat">
              <a:solidFill>
                <a:srgbClr val="000000"/>
              </a:solidFill>
              <a:prstDash val="solid"/>
              <a:miter lim="400000"/>
              <a:tailEnd type="triangle" w="med" len="med"/>
            </a:ln>
            <a:effectLst/>
          </p:spPr>
          <p:txBody>
            <a:bodyPr wrap="square" lIns="18785" tIns="18785" rIns="18785" bIns="18785" numCol="1" anchor="ctr">
              <a:noAutofit/>
            </a:bodyPr>
            <a:lstStyle/>
            <a:p>
              <a:pPr defTabSz="1219200">
                <a:spcBef>
                  <a:spcPts val="1200"/>
                </a:spcBef>
                <a:defRPr>
                  <a:latin typeface="Graphik"/>
                  <a:ea typeface="Graphik"/>
                  <a:cs typeface="Graphik"/>
                  <a:sym typeface="Graphik"/>
                </a:defRPr>
              </a:pPr>
              <a:endParaRPr sz="900"/>
            </a:p>
          </p:txBody>
        </p:sp>
        <p:sp>
          <p:nvSpPr>
            <p:cNvPr id="306" name="Line"/>
            <p:cNvSpPr/>
            <p:nvPr/>
          </p:nvSpPr>
          <p:spPr>
            <a:xfrm flipV="1">
              <a:off x="4411924" y="5709929"/>
              <a:ext cx="5770623" cy="496340"/>
            </a:xfrm>
            <a:prstGeom prst="line">
              <a:avLst/>
            </a:prstGeom>
            <a:noFill/>
            <a:ln w="12700" cap="flat">
              <a:solidFill>
                <a:srgbClr val="000000"/>
              </a:solidFill>
              <a:prstDash val="solid"/>
              <a:miter lim="400000"/>
              <a:head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p:sp>
          <p:nvSpPr>
            <p:cNvPr id="307" name="“UK”…"/>
            <p:cNvSpPr txBox="1"/>
            <p:nvPr/>
          </p:nvSpPr>
          <p:spPr>
            <a:xfrm rot="21300000">
              <a:off x="6955833" y="6056020"/>
              <a:ext cx="2230342" cy="1033151"/>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3100">
                  <a:latin typeface="Helvetica"/>
                  <a:ea typeface="Helvetica"/>
                  <a:cs typeface="Helvetica"/>
                  <a:sym typeface="Helvetica"/>
                </a:defRPr>
              </a:pPr>
              <a:r>
                <a:rPr sz="1550"/>
                <a:t>“UK”</a:t>
              </a:r>
            </a:p>
            <a:p>
              <a:pPr algn="ctr" defTabSz="228600">
                <a:defRPr sz="3100">
                  <a:latin typeface="Helvetica"/>
                  <a:ea typeface="Helvetica"/>
                  <a:cs typeface="Helvetica"/>
                  <a:sym typeface="Helvetica"/>
                </a:defRPr>
              </a:pPr>
              <a:r>
                <a:rPr sz="1550"/>
                <a:t>“Australia”</a:t>
              </a:r>
            </a:p>
          </p:txBody>
        </p:sp>
        <mc:AlternateContent xmlns:mc="http://schemas.openxmlformats.org/markup-compatibility/2006" xmlns:a14="http://schemas.microsoft.com/office/drawing/2010/main">
          <mc:Choice Requires="a14">
            <p:sp>
              <p:nvSpPr>
                <p:cNvPr id="308" name="Respond  “/”"/>
                <p:cNvSpPr txBox="1"/>
                <p:nvPr/>
              </p:nvSpPr>
              <p:spPr>
                <a:xfrm rot="21300000">
                  <a:off x="5331940" y="5369755"/>
                  <a:ext cx="4330922" cy="529363"/>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0" tIns="0" rIns="0" bIns="0" numCol="1" anchor="ctr">
                  <a:noAutofit/>
                </a:bodyPr>
                <a:lstStyle/>
                <a:p>
                  <a:pPr defTabSz="1128889">
                    <a:spcBef>
                      <a:spcPts val="1100"/>
                    </a:spcBef>
                    <a:defRPr sz="2800">
                      <a:solidFill>
                        <a:srgbClr val="B91800"/>
                      </a:solidFill>
                      <a:latin typeface="Helvetica"/>
                      <a:ea typeface="Helvetica"/>
                      <a:cs typeface="Helvetica"/>
                      <a:sym typeface="Helvetica"/>
                    </a:defRPr>
                  </a:pPr>
                  <a:r>
                    <a:rPr sz="1400"/>
                    <a:t>Respond </a:t>
                  </a:r>
                  <a14:m>
                    <m:oMath xmlns:m="http://schemas.openxmlformats.org/officeDocument/2006/math">
                      <m:sSub>
                        <m:sSubPr>
                          <m:ctrlPr>
                            <a:rPr sz="1700" i="1">
                              <a:solidFill>
                                <a:srgbClr val="B81700"/>
                              </a:solidFill>
                              <a:latin typeface="Cambria Math" panose="02040503050406030204" pitchFamily="18" charset="0"/>
                            </a:rPr>
                          </m:ctrlPr>
                        </m:sSubPr>
                        <m:e>
                          <m:r>
                            <m:rPr>
                              <m:nor/>
                            </m:rPr>
                            <a:rPr sz="1700" i="1">
                              <a:solidFill>
                                <a:srgbClr val="B81700"/>
                              </a:solidFill>
                              <a:latin typeface="Cambria Math" panose="02040503050406030204" pitchFamily="18" charset="0"/>
                            </a:rPr>
                            <m:t>in</m:t>
                          </m:r>
                        </m:e>
                        <m:sub>
                          <m:r>
                            <a:rPr sz="1700" i="1">
                              <a:solidFill>
                                <a:srgbClr val="B81700"/>
                              </a:solidFill>
                              <a:latin typeface="Cambria Math" panose="02040503050406030204" pitchFamily="18" charset="0"/>
                            </a:rPr>
                            <m:t>0</m:t>
                          </m:r>
                        </m:sub>
                      </m:sSub>
                      <m:r>
                        <a:rPr sz="1700" i="1">
                          <a:solidFill>
                            <a:srgbClr val="B81700"/>
                          </a:solidFill>
                          <a:latin typeface="Cambria Math" panose="02040503050406030204" pitchFamily="18" charset="0"/>
                        </a:rPr>
                        <m:t>.</m:t>
                      </m:r>
                      <m:r>
                        <a:rPr sz="1700" i="1">
                          <a:solidFill>
                            <a:srgbClr val="B81700"/>
                          </a:solidFill>
                          <a:latin typeface="Cambria Math" panose="02040503050406030204" pitchFamily="18" charset="0"/>
                        </a:rPr>
                        <m:t>𝑠𝑝𝑙𝑖𝑡</m:t>
                      </m:r>
                      <m:r>
                        <a:rPr sz="1700" i="1">
                          <a:solidFill>
                            <a:srgbClr val="B81700"/>
                          </a:solidFill>
                          <a:latin typeface="Cambria Math" panose="02040503050406030204" pitchFamily="18" charset="0"/>
                        </a:rPr>
                        <m:t>(</m:t>
                      </m:r>
                    </m:oMath>
                  </a14:m>
                  <a:r>
                    <a:rPr sz="1400" baseline="3571"/>
                    <a:t>“/”</a:t>
                  </a:r>
                  <a14:m>
                    <m:oMath xmlns:m="http://schemas.openxmlformats.org/officeDocument/2006/math">
                      <m:r>
                        <a:rPr sz="1700" i="1">
                          <a:solidFill>
                            <a:srgbClr val="B81700"/>
                          </a:solidFill>
                          <a:latin typeface="Cambria Math" panose="02040503050406030204" pitchFamily="18" charset="0"/>
                        </a:rPr>
                        <m:t>)[0]</m:t>
                      </m:r>
                    </m:oMath>
                  </a14:m>
                  <a:endParaRPr sz="1400" baseline="3571"/>
                </a:p>
              </p:txBody>
            </p:sp>
          </mc:Choice>
          <mc:Fallback xmlns="">
            <p:sp>
              <p:nvSpPr>
                <p:cNvPr id="308" name="Respond  “/”"/>
                <p:cNvSpPr txBox="1">
                  <a:spLocks noRot="1" noChangeAspect="1" noMove="1" noResize="1" noEditPoints="1" noAdjustHandles="1" noChangeArrowheads="1" noChangeShapeType="1" noTextEdit="1"/>
                </p:cNvSpPr>
                <p:nvPr/>
              </p:nvSpPr>
              <p:spPr>
                <a:xfrm rot="21300000">
                  <a:off x="5331940" y="5369755"/>
                  <a:ext cx="4330922" cy="529363"/>
                </a:xfrm>
                <a:prstGeom prst="rect">
                  <a:avLst/>
                </a:prstGeom>
                <a:blipFill>
                  <a:blip r:embed="rId5"/>
                  <a:stretch>
                    <a:fillRect l="-5202" r="-3468" b="-24324"/>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09" name="Prefix"/>
            <p:cNvSpPr/>
            <p:nvPr/>
          </p:nvSpPr>
          <p:spPr>
            <a:xfrm>
              <a:off x="2311635" y="5263311"/>
              <a:ext cx="1950791" cy="859483"/>
            </a:xfrm>
            <a:prstGeom prst="ellipse">
              <a:avLst/>
            </a:prstGeom>
            <a:solidFill>
              <a:srgbClr val="FFFFFF"/>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lnSpcReduction="10000"/>
            </a:bodyPr>
            <a:lstStyle>
              <a:lvl1pPr algn="ctr" defTabSz="443484">
                <a:spcBef>
                  <a:spcPts val="0"/>
                </a:spcBef>
                <a:defRPr sz="4074">
                  <a:latin typeface="Helvetica"/>
                  <a:ea typeface="Helvetica"/>
                  <a:cs typeface="Helvetica"/>
                  <a:sym typeface="Helvetica"/>
                </a:defRPr>
              </a:lvl1pPr>
            </a:lstStyle>
            <a:p>
              <a:r>
                <a:rPr sz="2037"/>
                <a:t>Prefix</a:t>
              </a:r>
            </a:p>
          </p:txBody>
        </p:sp>
        <p:grpSp>
          <p:nvGrpSpPr>
            <p:cNvPr id="312" name="Group"/>
            <p:cNvGrpSpPr/>
            <p:nvPr/>
          </p:nvGrpSpPr>
          <p:grpSpPr>
            <a:xfrm>
              <a:off x="0" y="6054498"/>
              <a:ext cx="6644530" cy="1874470"/>
              <a:chOff x="0" y="0"/>
              <a:chExt cx="6644529" cy="1874468"/>
            </a:xfrm>
          </p:grpSpPr>
          <mc:AlternateContent xmlns:mc="http://schemas.openxmlformats.org/markup-compatibility/2006" xmlns:a14="http://schemas.microsoft.com/office/drawing/2010/main">
            <mc:Choice Requires="a14">
              <p:sp>
                <p:nvSpPr>
                  <p:cNvPr id="310" name="Rectangle"/>
                  <p:cNvSpPr txBox="1"/>
                  <p:nvPr/>
                </p:nvSpPr>
                <p:spPr>
                  <a:xfrm>
                    <a:off x="100527" y="0"/>
                    <a:ext cx="549122" cy="75555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6615" tIns="6615" rIns="6615" bIns="6615" numCol="1" anchor="ctr">
                    <a:noAutofit/>
                  </a:bodyPr>
                  <a:lstStyle>
                    <a:lvl1pPr defTabSz="2032000">
                      <a:spcBef>
                        <a:spcPts val="2000"/>
                      </a:spcBef>
                      <a:defRPr sz="2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275" i="1">
                                  <a:solidFill>
                                    <a:srgbClr val="000000"/>
                                  </a:solidFill>
                                  <a:latin typeface="Cambria Math" panose="02040503050406030204" pitchFamily="18" charset="0"/>
                                </a:rPr>
                              </m:ctrlPr>
                            </m:sSubPr>
                            <m:e>
                              <m:r>
                                <a:rPr sz="1275" i="1">
                                  <a:solidFill>
                                    <a:srgbClr val="000000"/>
                                  </a:solidFill>
                                  <a:latin typeface="Cambria Math" panose="02040503050406030204" pitchFamily="18" charset="0"/>
                                </a:rPr>
                                <m:t>𝑃</m:t>
                              </m:r>
                            </m:e>
                            <m:sub>
                              <m:r>
                                <a:rPr sz="1275" i="1">
                                  <a:solidFill>
                                    <a:srgbClr val="000000"/>
                                  </a:solidFill>
                                  <a:latin typeface="Cambria Math" panose="02040503050406030204" pitchFamily="18" charset="0"/>
                                </a:rPr>
                                <m:t>3</m:t>
                              </m:r>
                            </m:sub>
                          </m:sSub>
                        </m:oMath>
                      </m:oMathPara>
                    </a14:m>
                    <a:endParaRPr sz="1050"/>
                  </a:p>
                </p:txBody>
              </p:sp>
            </mc:Choice>
            <mc:Fallback xmlns="">
              <p:sp>
                <p:nvSpPr>
                  <p:cNvPr id="310" name="Rectangle"/>
                  <p:cNvSpPr txBox="1">
                    <a:spLocks noRot="1" noChangeAspect="1" noMove="1" noResize="1" noEditPoints="1" noAdjustHandles="1" noChangeArrowheads="1" noChangeShapeType="1" noTextEdit="1"/>
                  </p:cNvSpPr>
                  <p:nvPr/>
                </p:nvSpPr>
                <p:spPr>
                  <a:xfrm>
                    <a:off x="100527" y="0"/>
                    <a:ext cx="549122" cy="755550"/>
                  </a:xfrm>
                  <a:prstGeom prst="rect">
                    <a:avLst/>
                  </a:prstGeom>
                  <a:blipFill>
                    <a:blip r:embed="rId6"/>
                    <a:stretch>
                      <a:fillRect l="-17391"/>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11" name="“/England/London/456 Oak Lane/Unit 102”…"/>
              <p:cNvSpPr txBox="1"/>
              <p:nvPr/>
            </p:nvSpPr>
            <p:spPr>
              <a:xfrm>
                <a:off x="0" y="758875"/>
                <a:ext cx="6644530" cy="1115594"/>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500">
                    <a:latin typeface="Helvetica"/>
                    <a:ea typeface="Helvetica"/>
                    <a:cs typeface="Helvetica"/>
                    <a:sym typeface="Helvetica"/>
                  </a:defRPr>
                </a:pPr>
                <a:r>
                  <a:rPr sz="1250"/>
                  <a:t>“/England/London/456 Oak Lane/Unit 102”</a:t>
                </a:r>
              </a:p>
              <a:p>
                <a:pPr algn="ctr" defTabSz="228600">
                  <a:defRPr sz="2500">
                    <a:latin typeface="Helvetica"/>
                    <a:ea typeface="Helvetica"/>
                    <a:cs typeface="Helvetica"/>
                    <a:sym typeface="Helvetica"/>
                  </a:defRPr>
                </a:pPr>
                <a:r>
                  <a:rPr sz="1250"/>
                  <a:t>“/VIC/Melbourne/4321 Cedar Rd.”</a:t>
                </a:r>
              </a:p>
            </p:txBody>
          </p:sp>
        </p:grpSp>
      </p:grpSp>
      <p:grpSp>
        <p:nvGrpSpPr>
          <p:cNvPr id="319" name="Group"/>
          <p:cNvGrpSpPr/>
          <p:nvPr/>
        </p:nvGrpSpPr>
        <p:grpSpPr>
          <a:xfrm>
            <a:off x="6604744" y="2002989"/>
            <a:ext cx="2598001" cy="1251274"/>
            <a:chOff x="0" y="110124"/>
            <a:chExt cx="5195998" cy="2502548"/>
          </a:xfrm>
        </p:grpSpPr>
        <p:sp>
          <p:nvSpPr>
            <p:cNvPr id="314" name="Line"/>
            <p:cNvSpPr/>
            <p:nvPr/>
          </p:nvSpPr>
          <p:spPr>
            <a:xfrm>
              <a:off x="0" y="963827"/>
              <a:ext cx="5131050" cy="944937"/>
            </a:xfrm>
            <a:prstGeom prst="line">
              <a:avLst/>
            </a:prstGeom>
            <a:noFill/>
            <a:ln w="12700" cap="flat">
              <a:solidFill>
                <a:srgbClr val="000000"/>
              </a:solidFill>
              <a:prstDash val="solid"/>
              <a:miter lim="400000"/>
              <a:tail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p:sp>
          <p:nvSpPr>
            <p:cNvPr id="315" name="Line"/>
            <p:cNvSpPr/>
            <p:nvPr/>
          </p:nvSpPr>
          <p:spPr>
            <a:xfrm>
              <a:off x="47013" y="357029"/>
              <a:ext cx="5148985" cy="952823"/>
            </a:xfrm>
            <a:prstGeom prst="line">
              <a:avLst/>
            </a:prstGeom>
            <a:noFill/>
            <a:ln w="12700" cap="flat">
              <a:solidFill>
                <a:srgbClr val="000000"/>
              </a:solidFill>
              <a:prstDash val="solid"/>
              <a:miter lim="400000"/>
              <a:tail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mc:AlternateContent xmlns:mc="http://schemas.openxmlformats.org/markup-compatibility/2006" xmlns:a14="http://schemas.microsoft.com/office/drawing/2010/main">
          <mc:Choice Requires="a14">
            <p:sp>
              <p:nvSpPr>
                <p:cNvPr id="316" name="Request ConstSubstr[ ]"/>
                <p:cNvSpPr txBox="1"/>
                <p:nvPr/>
              </p:nvSpPr>
              <p:spPr>
                <a:xfrm rot="600000">
                  <a:off x="1173921" y="110124"/>
                  <a:ext cx="3953471" cy="596546"/>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8819" tIns="8819" rIns="8819" bIns="8819" numCol="1" anchor="ctr">
                  <a:noAutofit/>
                </a:bodyPr>
                <a:lstStyle/>
                <a:p>
                  <a:pPr defTabSz="1128889">
                    <a:spcBef>
                      <a:spcPts val="1100"/>
                    </a:spcBef>
                    <a:defRPr sz="2800">
                      <a:solidFill>
                        <a:srgbClr val="018700"/>
                      </a:solidFill>
                      <a:latin typeface="Helvetica"/>
                      <a:ea typeface="Helvetica"/>
                      <a:cs typeface="Helvetica"/>
                      <a:sym typeface="Helvetica"/>
                    </a:defRPr>
                  </a:pPr>
                  <a:r>
                    <a:rPr sz="1400" dirty="0"/>
                    <a:t>Request </a:t>
                  </a:r>
                  <a:r>
                    <a:rPr sz="1400" dirty="0" err="1"/>
                    <a:t>ConstSubstr</a:t>
                  </a:r>
                  <a:r>
                    <a:rPr sz="1400" dirty="0"/>
                    <a:t>[</a:t>
                  </a:r>
                  <a14:m>
                    <m:oMath xmlns:m="http://schemas.openxmlformats.org/officeDocument/2006/math">
                      <m:sSub>
                        <m:sSubPr>
                          <m:ctrlPr>
                            <a:rPr sz="1700" i="1">
                              <a:solidFill>
                                <a:srgbClr val="018700"/>
                              </a:solidFill>
                              <a:latin typeface="Cambria Math" panose="02040503050406030204" pitchFamily="18" charset="0"/>
                            </a:rPr>
                          </m:ctrlPr>
                        </m:sSubPr>
                        <m:e>
                          <m:r>
                            <a:rPr sz="1700" i="1">
                              <a:solidFill>
                                <a:srgbClr val="018700"/>
                              </a:solidFill>
                              <a:latin typeface="Cambria Math" panose="02040503050406030204" pitchFamily="18" charset="0"/>
                            </a:rPr>
                            <m:t>𝑃</m:t>
                          </m:r>
                        </m:e>
                        <m:sub>
                          <m:r>
                            <a:rPr sz="1700" i="1">
                              <a:solidFill>
                                <a:srgbClr val="018700"/>
                              </a:solidFill>
                              <a:latin typeface="Cambria Math" panose="02040503050406030204" pitchFamily="18" charset="0"/>
                            </a:rPr>
                            <m:t>1</m:t>
                          </m:r>
                        </m:sub>
                      </m:sSub>
                    </m:oMath>
                  </a14:m>
                  <a:r>
                    <a:rPr sz="1400" dirty="0"/>
                    <a:t>]</a:t>
                  </a:r>
                </a:p>
              </p:txBody>
            </p:sp>
          </mc:Choice>
          <mc:Fallback xmlns="">
            <p:sp>
              <p:nvSpPr>
                <p:cNvPr id="316" name="Request ConstSubstr[ ]"/>
                <p:cNvSpPr txBox="1">
                  <a:spLocks noRot="1" noChangeAspect="1" noMove="1" noResize="1" noEditPoints="1" noAdjustHandles="1" noChangeArrowheads="1" noChangeShapeType="1" noTextEdit="1"/>
                </p:cNvSpPr>
                <p:nvPr/>
              </p:nvSpPr>
              <p:spPr>
                <a:xfrm rot="600000">
                  <a:off x="1173921" y="110124"/>
                  <a:ext cx="3953471" cy="596546"/>
                </a:xfrm>
                <a:prstGeom prst="rect">
                  <a:avLst/>
                </a:prstGeom>
                <a:blipFill>
                  <a:blip r:embed="rId7"/>
                  <a:stretch>
                    <a:fillRect l="-6289" t="-23529" b="-15686"/>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 name="Request Prefix[ ]"/>
                <p:cNvSpPr txBox="1"/>
                <p:nvPr/>
              </p:nvSpPr>
              <p:spPr>
                <a:xfrm rot="600000">
                  <a:off x="1365390" y="947683"/>
                  <a:ext cx="3143016" cy="575933"/>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8819" tIns="8819" rIns="8819" bIns="8819" numCol="1" anchor="ctr">
                  <a:noAutofit/>
                </a:bodyPr>
                <a:lstStyle/>
                <a:p>
                  <a:pPr defTabSz="1128889">
                    <a:spcBef>
                      <a:spcPts val="1100"/>
                    </a:spcBef>
                    <a:defRPr sz="2800">
                      <a:solidFill>
                        <a:srgbClr val="B91800"/>
                      </a:solidFill>
                      <a:latin typeface="Helvetica"/>
                      <a:ea typeface="Helvetica"/>
                      <a:cs typeface="Helvetica"/>
                      <a:sym typeface="Helvetica"/>
                    </a:defRPr>
                  </a:pPr>
                  <a:r>
                    <a:rPr sz="1400"/>
                    <a:t>Request Prefix[</a:t>
                  </a:r>
                  <a14:m>
                    <m:oMath xmlns:m="http://schemas.openxmlformats.org/officeDocument/2006/math">
                      <m:sSub>
                        <m:sSubPr>
                          <m:ctrlPr>
                            <a:rPr sz="1700" i="1">
                              <a:solidFill>
                                <a:srgbClr val="B81700"/>
                              </a:solidFill>
                              <a:latin typeface="Cambria Math" panose="02040503050406030204" pitchFamily="18" charset="0"/>
                            </a:rPr>
                          </m:ctrlPr>
                        </m:sSubPr>
                        <m:e>
                          <m:r>
                            <a:rPr sz="1700" i="1">
                              <a:solidFill>
                                <a:srgbClr val="B81700"/>
                              </a:solidFill>
                              <a:latin typeface="Cambria Math" panose="02040503050406030204" pitchFamily="18" charset="0"/>
                            </a:rPr>
                            <m:t>𝑃</m:t>
                          </m:r>
                        </m:e>
                        <m:sub>
                          <m:r>
                            <a:rPr sz="1700" i="1">
                              <a:solidFill>
                                <a:srgbClr val="B81700"/>
                              </a:solidFill>
                              <a:latin typeface="Cambria Math" panose="02040503050406030204" pitchFamily="18" charset="0"/>
                            </a:rPr>
                            <m:t>1</m:t>
                          </m:r>
                        </m:sub>
                      </m:sSub>
                    </m:oMath>
                  </a14:m>
                  <a:r>
                    <a:rPr sz="1400"/>
                    <a:t>]</a:t>
                  </a:r>
                </a:p>
              </p:txBody>
            </p:sp>
          </mc:Choice>
          <mc:Fallback xmlns="">
            <p:sp>
              <p:nvSpPr>
                <p:cNvPr id="317" name="Request Prefix[ ]"/>
                <p:cNvSpPr txBox="1">
                  <a:spLocks noRot="1" noChangeAspect="1" noMove="1" noResize="1" noEditPoints="1" noAdjustHandles="1" noChangeArrowheads="1" noChangeShapeType="1" noTextEdit="1"/>
                </p:cNvSpPr>
                <p:nvPr/>
              </p:nvSpPr>
              <p:spPr>
                <a:xfrm rot="600000">
                  <a:off x="1365390" y="947683"/>
                  <a:ext cx="3143016" cy="575933"/>
                </a:xfrm>
                <a:prstGeom prst="rect">
                  <a:avLst/>
                </a:prstGeom>
                <a:blipFill>
                  <a:blip r:embed="rId8"/>
                  <a:stretch>
                    <a:fillRect l="-7087" t="-4444" r="-787" b="-15556"/>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18" name="……."/>
            <p:cNvSpPr txBox="1"/>
            <p:nvPr/>
          </p:nvSpPr>
          <p:spPr>
            <a:xfrm>
              <a:off x="717119" y="956719"/>
              <a:ext cx="3807618" cy="16559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583" tIns="10583" rIns="10583" bIns="10583" numCol="1" anchor="ctr">
              <a:noAutofit/>
            </a:bodyPr>
            <a:lstStyle>
              <a:lvl1pPr algn="ctr" defTabSz="2438400">
                <a:spcBef>
                  <a:spcPts val="0"/>
                </a:spcBef>
                <a:defRPr sz="5000">
                  <a:latin typeface="Helvetica"/>
                  <a:ea typeface="Helvetica"/>
                  <a:cs typeface="Helvetica"/>
                  <a:sym typeface="Helvetica"/>
                </a:defRPr>
              </a:lvl1pPr>
            </a:lstStyle>
            <a:p>
              <a:r>
                <a:rPr sz="2500"/>
                <a:t>…….</a:t>
              </a:r>
            </a:p>
          </p:txBody>
        </p:sp>
      </p:grpSp>
      <mc:AlternateContent xmlns:mc="http://schemas.openxmlformats.org/markup-compatibility/2006" xmlns:a14="http://schemas.microsoft.com/office/drawing/2010/main">
        <mc:Choice Requires="a14">
          <p:sp>
            <p:nvSpPr>
              <p:cNvPr id="320" name="Can I have a solution that produces any prefix of  ?"/>
              <p:cNvSpPr txBox="1"/>
              <p:nvPr/>
            </p:nvSpPr>
            <p:spPr>
              <a:xfrm>
                <a:off x="4966379" y="2997004"/>
                <a:ext cx="3864007" cy="273023"/>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p>
                <a:pPr defTabSz="228600">
                  <a:defRPr sz="2800">
                    <a:latin typeface="Times Roman"/>
                    <a:ea typeface="Times Roman"/>
                    <a:cs typeface="Times Roman"/>
                    <a:sym typeface="Times Roman"/>
                  </a:defRPr>
                </a:pPr>
                <a:r>
                  <a:rPr sz="1400"/>
                  <a:t>Can I have a solution that produces any prefix of </a:t>
                </a:r>
                <a14:m>
                  <m:oMath xmlns:m="http://schemas.openxmlformats.org/officeDocument/2006/math">
                    <m:sSub>
                      <m:sSubPr>
                        <m:ctrlPr>
                          <a:rPr sz="1475" i="1">
                            <a:solidFill>
                              <a:srgbClr val="000000"/>
                            </a:solidFill>
                            <a:latin typeface="Cambria Math" panose="02040503050406030204" pitchFamily="18" charset="0"/>
                          </a:rPr>
                        </m:ctrlPr>
                      </m:sSubPr>
                      <m:e>
                        <m:r>
                          <a:rPr sz="1475" i="1">
                            <a:solidFill>
                              <a:srgbClr val="000000"/>
                            </a:solidFill>
                            <a:latin typeface="Cambria Math" panose="02040503050406030204" pitchFamily="18" charset="0"/>
                          </a:rPr>
                          <m:t>𝑃</m:t>
                        </m:r>
                      </m:e>
                      <m:sub>
                        <m:r>
                          <a:rPr sz="1475" i="1">
                            <a:solidFill>
                              <a:srgbClr val="000000"/>
                            </a:solidFill>
                            <a:latin typeface="Cambria Math" panose="02040503050406030204" pitchFamily="18" charset="0"/>
                          </a:rPr>
                          <m:t>1</m:t>
                        </m:r>
                      </m:sub>
                    </m:sSub>
                  </m:oMath>
                </a14:m>
                <a:r>
                  <a:rPr sz="1400"/>
                  <a:t>?</a:t>
                </a:r>
              </a:p>
            </p:txBody>
          </p:sp>
        </mc:Choice>
        <mc:Fallback xmlns="">
          <p:sp>
            <p:nvSpPr>
              <p:cNvPr id="320" name="Can I have a solution that produces any prefix of  ?"/>
              <p:cNvSpPr txBox="1">
                <a:spLocks noRot="1" noChangeAspect="1" noMove="1" noResize="1" noEditPoints="1" noAdjustHandles="1" noChangeArrowheads="1" noChangeShapeType="1" noTextEdit="1"/>
              </p:cNvSpPr>
              <p:nvPr/>
            </p:nvSpPr>
            <p:spPr>
              <a:xfrm>
                <a:off x="4966379" y="2997004"/>
                <a:ext cx="3864007" cy="273023"/>
              </a:xfrm>
              <a:prstGeom prst="rect">
                <a:avLst/>
              </a:prstGeom>
              <a:blipFill>
                <a:blip r:embed="rId9"/>
                <a:stretch>
                  <a:fillRect l="-2295" t="-13636" r="-984" b="-27273"/>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Can I have a solution that equal to  ?"/>
              <p:cNvSpPr txBox="1"/>
              <p:nvPr/>
            </p:nvSpPr>
            <p:spPr>
              <a:xfrm>
                <a:off x="6132796" y="5364066"/>
                <a:ext cx="2821606" cy="273023"/>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p>
                <a:pPr defTabSz="228600">
                  <a:defRPr sz="2800">
                    <a:latin typeface="Times Roman"/>
                    <a:ea typeface="Times Roman"/>
                    <a:cs typeface="Times Roman"/>
                    <a:sym typeface="Times Roman"/>
                  </a:defRPr>
                </a:pPr>
                <a:r>
                  <a:rPr sz="1400"/>
                  <a:t>Can I have a solution that equal to </a:t>
                </a:r>
                <a14:m>
                  <m:oMath xmlns:m="http://schemas.openxmlformats.org/officeDocument/2006/math">
                    <m:sSub>
                      <m:sSubPr>
                        <m:ctrlPr>
                          <a:rPr sz="1475" i="1">
                            <a:solidFill>
                              <a:srgbClr val="000000"/>
                            </a:solidFill>
                            <a:latin typeface="Cambria Math" panose="02040503050406030204" pitchFamily="18" charset="0"/>
                          </a:rPr>
                        </m:ctrlPr>
                      </m:sSubPr>
                      <m:e>
                        <m:r>
                          <a:rPr sz="1475" i="1">
                            <a:solidFill>
                              <a:srgbClr val="000000"/>
                            </a:solidFill>
                            <a:latin typeface="Cambria Math" panose="02040503050406030204" pitchFamily="18" charset="0"/>
                          </a:rPr>
                          <m:t>𝑃</m:t>
                        </m:r>
                      </m:e>
                      <m:sub>
                        <m:r>
                          <a:rPr sz="1475" i="1">
                            <a:solidFill>
                              <a:srgbClr val="000000"/>
                            </a:solidFill>
                            <a:latin typeface="Cambria Math" panose="02040503050406030204" pitchFamily="18" charset="0"/>
                          </a:rPr>
                          <m:t>2</m:t>
                        </m:r>
                      </m:sub>
                    </m:sSub>
                  </m:oMath>
                </a14:m>
                <a:r>
                  <a:rPr sz="1400"/>
                  <a:t>?</a:t>
                </a:r>
              </a:p>
            </p:txBody>
          </p:sp>
        </mc:Choice>
        <mc:Fallback xmlns="">
          <p:sp>
            <p:nvSpPr>
              <p:cNvPr id="321" name="Can I have a solution that equal to  ?"/>
              <p:cNvSpPr txBox="1">
                <a:spLocks noRot="1" noChangeAspect="1" noMove="1" noResize="1" noEditPoints="1" noAdjustHandles="1" noChangeArrowheads="1" noChangeShapeType="1" noTextEdit="1"/>
              </p:cNvSpPr>
              <p:nvPr/>
            </p:nvSpPr>
            <p:spPr>
              <a:xfrm>
                <a:off x="6132796" y="5364066"/>
                <a:ext cx="2821606" cy="273023"/>
              </a:xfrm>
              <a:prstGeom prst="rect">
                <a:avLst/>
              </a:prstGeom>
              <a:blipFill>
                <a:blip r:embed="rId10"/>
                <a:stretch>
                  <a:fillRect l="-2679" t="-8696" r="-1786" b="-2608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ED5EEDD5-3CF9-88AE-544B-FAF865A312F4}"/>
              </a:ext>
            </a:extLst>
          </p:cNvPr>
          <p:cNvSpPr txBox="1"/>
          <p:nvPr/>
        </p:nvSpPr>
        <p:spPr>
          <a:xfrm>
            <a:off x="-8112" y="6518200"/>
            <a:ext cx="3675558" cy="338554"/>
          </a:xfrm>
          <a:prstGeom prst="rect">
            <a:avLst/>
          </a:prstGeom>
          <a:noFill/>
        </p:spPr>
        <p:txBody>
          <a:bodyPr wrap="none" rtlCol="0">
            <a:spAutoFit/>
          </a:bodyPr>
          <a:lstStyle/>
          <a:p>
            <a:r>
              <a:rPr lang="en-US" sz="1600" dirty="0">
                <a:solidFill>
                  <a:schemeClr val="accent1"/>
                </a:solidFill>
              </a:rPr>
              <a:t>Yuantian Ding and Xiaokang Qiu. [PLDI’25]</a:t>
            </a:r>
          </a:p>
        </p:txBody>
      </p:sp>
      <p:sp>
        <p:nvSpPr>
          <p:cNvPr id="5" name="Title 1">
            <a:extLst>
              <a:ext uri="{FF2B5EF4-FFF2-40B4-BE49-F238E27FC236}">
                <a16:creationId xmlns:a16="http://schemas.microsoft.com/office/drawing/2014/main" id="{DEC24C28-1548-13A5-FB28-00880EE8C918}"/>
              </a:ext>
            </a:extLst>
          </p:cNvPr>
          <p:cNvSpPr txBox="1">
            <a:spLocks/>
          </p:cNvSpPr>
          <p:nvPr/>
        </p:nvSpPr>
        <p:spPr>
          <a:xfrm>
            <a:off x="0" y="255588"/>
            <a:ext cx="10506075" cy="1016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4"/>
                </a:solidFill>
              </a:rPr>
              <a:t>            Concurrent Cooperation</a:t>
            </a:r>
          </a:p>
        </p:txBody>
      </p:sp>
      <p:pic>
        <p:nvPicPr>
          <p:cNvPr id="6" name="Picture 5" descr="Icon&#10;&#10;Description automatically generated">
            <a:extLst>
              <a:ext uri="{FF2B5EF4-FFF2-40B4-BE49-F238E27FC236}">
                <a16:creationId xmlns:a16="http://schemas.microsoft.com/office/drawing/2014/main" id="{23EB9719-980B-111D-7F12-8B63D460BB87}"/>
              </a:ext>
            </a:extLst>
          </p:cNvPr>
          <p:cNvPicPr>
            <a:picLocks noChangeAspect="1"/>
          </p:cNvPicPr>
          <p:nvPr/>
        </p:nvPicPr>
        <p:blipFill rotWithShape="1">
          <a:blip r:embed="rId11"/>
          <a:srcRect b="11143"/>
          <a:stretch/>
        </p:blipFill>
        <p:spPr>
          <a:xfrm>
            <a:off x="765545" y="614222"/>
            <a:ext cx="563525" cy="5217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320"/>
                                        </p:tgtEl>
                                        <p:attrNameLst>
                                          <p:attrName>style.visibility</p:attrName>
                                        </p:attrNameLst>
                                      </p:cBhvr>
                                      <p:to>
                                        <p:strVal val="visible"/>
                                      </p:to>
                                    </p:set>
                                    <p:animEffect transition="in" filter="fade">
                                      <p:cBhvr>
                                        <p:cTn id="11" dur="1000"/>
                                        <p:tgtEl>
                                          <p:spTgt spid="3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iterate>
                                    <p:tmAbs val="0"/>
                                  </p:iterate>
                                  <p:childTnLst>
                                    <p:set>
                                      <p:cBhvr>
                                        <p:cTn id="15" fill="hold">
                                          <p:stCondLst>
                                            <p:cond delay="0"/>
                                          </p:stCondLst>
                                        </p:cTn>
                                        <p:tgtEl>
                                          <p:spTgt spid="320"/>
                                        </p:tgtEl>
                                        <p:attrNameLst>
                                          <p:attrName>style.visibility</p:attrName>
                                        </p:attrNameLst>
                                      </p:cBhvr>
                                      <p:to>
                                        <p:strVal val="hidden"/>
                                      </p:to>
                                    </p:set>
                                  </p:childTnLst>
                                </p:cTn>
                              </p:par>
                            </p:childTnLst>
                          </p:cTn>
                        </p:par>
                        <p:par>
                          <p:cTn id="16" fill="hold">
                            <p:stCondLst>
                              <p:cond delay="0"/>
                            </p:stCondLst>
                            <p:childTnLst>
                              <p:par>
                                <p:cTn id="17" presetID="10" presetClass="entr" fill="hold" grpId="0" nodeType="afterEffect">
                                  <p:stCondLst>
                                    <p:cond delay="0"/>
                                  </p:stCondLst>
                                  <p:iterate>
                                    <p:tmAbs val="0"/>
                                  </p:iterate>
                                  <p:childTnLst>
                                    <p:set>
                                      <p:cBhvr>
                                        <p:cTn id="18" fill="hold"/>
                                        <p:tgtEl>
                                          <p:spTgt spid="304"/>
                                        </p:tgtEl>
                                        <p:attrNameLst>
                                          <p:attrName>style.visibility</p:attrName>
                                        </p:attrNameLst>
                                      </p:cBhvr>
                                      <p:to>
                                        <p:strVal val="visible"/>
                                      </p:to>
                                    </p:set>
                                    <p:animEffect transition="in" filter="fade">
                                      <p:cBhvr>
                                        <p:cTn id="19" dur="1000"/>
                                        <p:tgtEl>
                                          <p:spTgt spid="30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0" nodeType="clickEffect">
                                  <p:stCondLst>
                                    <p:cond delay="0"/>
                                  </p:stCondLst>
                                  <p:iterate>
                                    <p:tmAbs val="0"/>
                                  </p:iterate>
                                  <p:childTnLst>
                                    <p:set>
                                      <p:cBhvr>
                                        <p:cTn id="23" fill="hold"/>
                                        <p:tgtEl>
                                          <p:spTgt spid="294"/>
                                        </p:tgtEl>
                                        <p:attrNameLst>
                                          <p:attrName>style.visibility</p:attrName>
                                        </p:attrNameLst>
                                      </p:cBhvr>
                                      <p:to>
                                        <p:strVal val="visible"/>
                                      </p:to>
                                    </p:set>
                                    <p:animEffect transition="in" filter="fade">
                                      <p:cBhvr>
                                        <p:cTn id="24" dur="1000"/>
                                        <p:tgtEl>
                                          <p:spTgt spid="294"/>
                                        </p:tgtEl>
                                      </p:cBhvr>
                                    </p:animEffect>
                                  </p:childTnLst>
                                </p:cTn>
                              </p:par>
                            </p:childTnLst>
                          </p:cTn>
                        </p:par>
                        <p:par>
                          <p:cTn id="25" fill="hold">
                            <p:stCondLst>
                              <p:cond delay="1000"/>
                            </p:stCondLst>
                            <p:childTnLst>
                              <p:par>
                                <p:cTn id="26" presetID="10" presetClass="entr" fill="hold" grpId="0" nodeType="afterEffect">
                                  <p:stCondLst>
                                    <p:cond delay="0"/>
                                  </p:stCondLst>
                                  <p:iterate>
                                    <p:tmAbs val="0"/>
                                  </p:iterate>
                                  <p:childTnLst>
                                    <p:set>
                                      <p:cBhvr>
                                        <p:cTn id="27" fill="hold"/>
                                        <p:tgtEl>
                                          <p:spTgt spid="321"/>
                                        </p:tgtEl>
                                        <p:attrNameLst>
                                          <p:attrName>style.visibility</p:attrName>
                                        </p:attrNameLst>
                                      </p:cBhvr>
                                      <p:to>
                                        <p:strVal val="visible"/>
                                      </p:to>
                                    </p:set>
                                    <p:animEffect transition="in" filter="fade">
                                      <p:cBhvr>
                                        <p:cTn id="28" dur="1000"/>
                                        <p:tgtEl>
                                          <p:spTgt spid="3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iterate>
                                    <p:tmAbs val="0"/>
                                  </p:iterate>
                                  <p:childTnLst>
                                    <p:set>
                                      <p:cBhvr>
                                        <p:cTn id="32" fill="hold">
                                          <p:stCondLst>
                                            <p:cond delay="0"/>
                                          </p:stCondLst>
                                        </p:cTn>
                                        <p:tgtEl>
                                          <p:spTgt spid="321"/>
                                        </p:tgtEl>
                                        <p:attrNameLst>
                                          <p:attrName>style.visibility</p:attrName>
                                        </p:attrNameLst>
                                      </p:cBhvr>
                                      <p:to>
                                        <p:strVal val="hidden"/>
                                      </p:to>
                                    </p:set>
                                  </p:childTnLst>
                                </p:cTn>
                              </p:par>
                            </p:childTnLst>
                          </p:cTn>
                        </p:par>
                        <p:par>
                          <p:cTn id="33" fill="hold">
                            <p:stCondLst>
                              <p:cond delay="0"/>
                            </p:stCondLst>
                            <p:childTnLst>
                              <p:par>
                                <p:cTn id="34" presetID="10" presetClass="entr" fill="hold" grpId="0" nodeType="afterEffect">
                                  <p:stCondLst>
                                    <p:cond delay="0"/>
                                  </p:stCondLst>
                                  <p:iterate>
                                    <p:tmAbs val="0"/>
                                  </p:iterate>
                                  <p:childTnLst>
                                    <p:set>
                                      <p:cBhvr>
                                        <p:cTn id="35" fill="hold"/>
                                        <p:tgtEl>
                                          <p:spTgt spid="313"/>
                                        </p:tgtEl>
                                        <p:attrNameLst>
                                          <p:attrName>style.visibility</p:attrName>
                                        </p:attrNameLst>
                                      </p:cBhvr>
                                      <p:to>
                                        <p:strVal val="visible"/>
                                      </p:to>
                                    </p:set>
                                    <p:animEffect transition="in" filter="fade">
                                      <p:cBhvr>
                                        <p:cTn id="36"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advAuto="0"/>
      <p:bldP spid="304" grpId="0" animBg="1" advAuto="0"/>
      <p:bldP spid="313" grpId="0" animBg="1" advAuto="0"/>
      <p:bldP spid="319" grpId="0" animBg="1" advAuto="0"/>
      <p:bldP spid="320" grpId="0" animBg="1" advAuto="0"/>
      <p:bldP spid="320" grpId="1" animBg="1" advAuto="0"/>
      <p:bldP spid="321" grpId="0" animBg="1" advAuto="0"/>
      <p:bldP spid="321"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England/London/456 Oak Lane/Unit 102”…"/>
          <p:cNvSpPr txBox="1"/>
          <p:nvPr/>
        </p:nvSpPr>
        <p:spPr>
          <a:xfrm>
            <a:off x="2624481" y="2325334"/>
            <a:ext cx="3322266" cy="557797"/>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785" tIns="18785" rIns="18785" bIns="18785" anchor="ctr"/>
          <a:lstStyle/>
          <a:p>
            <a:pPr algn="ctr" defTabSz="228600">
              <a:defRPr sz="2500">
                <a:latin typeface="Helvetica"/>
                <a:ea typeface="Helvetica"/>
                <a:cs typeface="Helvetica"/>
                <a:sym typeface="Helvetica"/>
              </a:defRPr>
            </a:pPr>
            <a:r>
              <a:rPr sz="1250"/>
              <a:t>“/England/London/456 Oak Lane/Unit 102”</a:t>
            </a:r>
          </a:p>
          <a:p>
            <a:pPr algn="ctr" defTabSz="228600">
              <a:defRPr sz="2500">
                <a:latin typeface="Helvetica"/>
                <a:ea typeface="Helvetica"/>
                <a:cs typeface="Helvetica"/>
                <a:sym typeface="Helvetica"/>
              </a:defRPr>
            </a:pPr>
            <a:r>
              <a:rPr sz="1250"/>
              <a:t>“/VIC/Melbourne/4321 Cedar Rd.”</a:t>
            </a:r>
          </a:p>
        </p:txBody>
      </p:sp>
      <p:grpSp>
        <p:nvGrpSpPr>
          <p:cNvPr id="327" name="Group"/>
          <p:cNvGrpSpPr/>
          <p:nvPr/>
        </p:nvGrpSpPr>
        <p:grpSpPr>
          <a:xfrm>
            <a:off x="6189961" y="2556036"/>
            <a:ext cx="2797198" cy="659994"/>
            <a:chOff x="0" y="336904"/>
            <a:chExt cx="5594393" cy="1319988"/>
          </a:xfrm>
        </p:grpSpPr>
        <p:sp>
          <p:nvSpPr>
            <p:cNvPr id="325" name="Line"/>
            <p:cNvSpPr/>
            <p:nvPr/>
          </p:nvSpPr>
          <p:spPr>
            <a:xfrm>
              <a:off x="0" y="380261"/>
              <a:ext cx="5594393" cy="1276631"/>
            </a:xfrm>
            <a:prstGeom prst="line">
              <a:avLst/>
            </a:prstGeom>
            <a:noFill/>
            <a:ln w="12700" cap="flat">
              <a:solidFill>
                <a:srgbClr val="000000"/>
              </a:solidFill>
              <a:prstDash val="solid"/>
              <a:miter lim="400000"/>
              <a:tail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mc:AlternateContent xmlns:mc="http://schemas.openxmlformats.org/markup-compatibility/2006" xmlns:a14="http://schemas.microsoft.com/office/drawing/2010/main">
          <mc:Choice Requires="a14">
            <p:sp>
              <p:nvSpPr>
                <p:cNvPr id="326" name="Request Prefix[ ]"/>
                <p:cNvSpPr txBox="1"/>
                <p:nvPr/>
              </p:nvSpPr>
              <p:spPr>
                <a:xfrm rot="720000">
                  <a:off x="500470" y="336904"/>
                  <a:ext cx="4315508" cy="603268"/>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8819" tIns="8819" rIns="8819" bIns="8819" numCol="1" anchor="ctr">
                  <a:noAutofit/>
                </a:bodyPr>
                <a:lstStyle/>
                <a:p>
                  <a:pPr defTabSz="1128889">
                    <a:spcBef>
                      <a:spcPts val="1100"/>
                    </a:spcBef>
                    <a:defRPr sz="2800">
                      <a:solidFill>
                        <a:srgbClr val="0069D0"/>
                      </a:solidFill>
                      <a:latin typeface="Helvetica"/>
                      <a:ea typeface="Helvetica"/>
                      <a:cs typeface="Helvetica"/>
                      <a:sym typeface="Helvetica"/>
                    </a:defRPr>
                  </a:pPr>
                  <a:r>
                    <a:rPr sz="1400" dirty="0"/>
                    <a:t>Request </a:t>
                  </a:r>
                  <a:r>
                    <a:rPr lang="en-US" sz="1400" dirty="0" err="1"/>
                    <a:t>ConstSubstr</a:t>
                  </a:r>
                  <a:r>
                    <a:rPr sz="1400" dirty="0"/>
                    <a:t>[</a:t>
                  </a:r>
                  <a14:m>
                    <m:oMath xmlns:m="http://schemas.openxmlformats.org/officeDocument/2006/math">
                      <m:sSub>
                        <m:sSubPr>
                          <m:ctrlPr>
                            <a:rPr sz="1700" i="1">
                              <a:solidFill>
                                <a:srgbClr val="0069CF"/>
                              </a:solidFill>
                              <a:latin typeface="Cambria Math" panose="02040503050406030204" pitchFamily="18" charset="0"/>
                            </a:rPr>
                          </m:ctrlPr>
                        </m:sSubPr>
                        <m:e>
                          <m:r>
                            <a:rPr sz="1700" i="1">
                              <a:solidFill>
                                <a:srgbClr val="0069CF"/>
                              </a:solidFill>
                              <a:latin typeface="Cambria Math" panose="02040503050406030204" pitchFamily="18" charset="0"/>
                            </a:rPr>
                            <m:t>𝑃</m:t>
                          </m:r>
                        </m:e>
                        <m:sub>
                          <m:r>
                            <a:rPr sz="1700" i="1">
                              <a:solidFill>
                                <a:srgbClr val="0069CF"/>
                              </a:solidFill>
                              <a:latin typeface="Cambria Math" panose="02040503050406030204" pitchFamily="18" charset="0"/>
                            </a:rPr>
                            <m:t>3</m:t>
                          </m:r>
                        </m:sub>
                      </m:sSub>
                    </m:oMath>
                  </a14:m>
                  <a:r>
                    <a:rPr sz="1400" dirty="0"/>
                    <a:t>]</a:t>
                  </a:r>
                </a:p>
              </p:txBody>
            </p:sp>
          </mc:Choice>
          <mc:Fallback xmlns="">
            <p:sp>
              <p:nvSpPr>
                <p:cNvPr id="326" name="Request Prefix[ ]"/>
                <p:cNvSpPr txBox="1">
                  <a:spLocks noRot="1" noChangeAspect="1" noMove="1" noResize="1" noEditPoints="1" noAdjustHandles="1" noChangeArrowheads="1" noChangeShapeType="1" noTextEdit="1"/>
                </p:cNvSpPr>
                <p:nvPr/>
              </p:nvSpPr>
              <p:spPr>
                <a:xfrm rot="720000">
                  <a:off x="500470" y="336904"/>
                  <a:ext cx="4315508" cy="603268"/>
                </a:xfrm>
                <a:prstGeom prst="rect">
                  <a:avLst/>
                </a:prstGeom>
                <a:blipFill>
                  <a:blip r:embed="rId2"/>
                  <a:stretch>
                    <a:fillRect l="-5233" t="-1667" b="-10000"/>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p:grpSp>
        <p:nvGrpSpPr>
          <p:cNvPr id="330" name="Group"/>
          <p:cNvGrpSpPr/>
          <p:nvPr/>
        </p:nvGrpSpPr>
        <p:grpSpPr>
          <a:xfrm>
            <a:off x="6100601" y="4761974"/>
            <a:ext cx="2975870" cy="806961"/>
            <a:chOff x="0" y="0"/>
            <a:chExt cx="5951738" cy="1613920"/>
          </a:xfrm>
        </p:grpSpPr>
        <p:sp>
          <p:nvSpPr>
            <p:cNvPr id="328" name="Line"/>
            <p:cNvSpPr/>
            <p:nvPr/>
          </p:nvSpPr>
          <p:spPr>
            <a:xfrm>
              <a:off x="0" y="333520"/>
              <a:ext cx="5951739" cy="1280401"/>
            </a:xfrm>
            <a:prstGeom prst="line">
              <a:avLst/>
            </a:prstGeom>
            <a:noFill/>
            <a:ln w="12700" cap="flat">
              <a:solidFill>
                <a:srgbClr val="000000"/>
              </a:solidFill>
              <a:prstDash val="solid"/>
              <a:miter lim="400000"/>
              <a:tail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mc:AlternateContent xmlns:mc="http://schemas.openxmlformats.org/markup-compatibility/2006" xmlns:a14="http://schemas.microsoft.com/office/drawing/2010/main">
          <mc:Choice Requires="a14">
            <p:sp>
              <p:nvSpPr>
                <p:cNvPr id="329" name="Request Prefix[ ]"/>
                <p:cNvSpPr txBox="1"/>
                <p:nvPr/>
              </p:nvSpPr>
              <p:spPr>
                <a:xfrm rot="720000">
                  <a:off x="1323015" y="336919"/>
                  <a:ext cx="3304390" cy="603268"/>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8819" tIns="8819" rIns="8819" bIns="8819" numCol="1" anchor="ctr">
                  <a:noAutofit/>
                </a:bodyPr>
                <a:lstStyle/>
                <a:p>
                  <a:pPr defTabSz="1128889">
                    <a:spcBef>
                      <a:spcPts val="1100"/>
                    </a:spcBef>
                    <a:defRPr sz="2800">
                      <a:solidFill>
                        <a:srgbClr val="DBA500"/>
                      </a:solidFill>
                      <a:latin typeface="Helvetica"/>
                      <a:ea typeface="Helvetica"/>
                      <a:cs typeface="Helvetica"/>
                      <a:sym typeface="Helvetica"/>
                    </a:defRPr>
                  </a:pPr>
                  <a:r>
                    <a:rPr sz="1400"/>
                    <a:t>Request Prefix[</a:t>
                  </a:r>
                  <a14:m>
                    <m:oMath xmlns:m="http://schemas.openxmlformats.org/officeDocument/2006/math">
                      <m:sSub>
                        <m:sSubPr>
                          <m:ctrlPr>
                            <a:rPr sz="1700" i="1">
                              <a:solidFill>
                                <a:srgbClr val="DBA400"/>
                              </a:solidFill>
                              <a:latin typeface="Cambria Math" panose="02040503050406030204" pitchFamily="18" charset="0"/>
                            </a:rPr>
                          </m:ctrlPr>
                        </m:sSubPr>
                        <m:e>
                          <m:r>
                            <a:rPr sz="1700" i="1">
                              <a:solidFill>
                                <a:srgbClr val="DBA400"/>
                              </a:solidFill>
                              <a:latin typeface="Cambria Math" panose="02040503050406030204" pitchFamily="18" charset="0"/>
                            </a:rPr>
                            <m:t>𝑃</m:t>
                          </m:r>
                        </m:e>
                        <m:sub>
                          <m:r>
                            <a:rPr sz="1700" i="1">
                              <a:solidFill>
                                <a:srgbClr val="DBA400"/>
                              </a:solidFill>
                              <a:latin typeface="Cambria Math" panose="02040503050406030204" pitchFamily="18" charset="0"/>
                            </a:rPr>
                            <m:t>4</m:t>
                          </m:r>
                        </m:sub>
                      </m:sSub>
                    </m:oMath>
                  </a14:m>
                  <a:r>
                    <a:rPr sz="1400"/>
                    <a:t>]</a:t>
                  </a:r>
                </a:p>
              </p:txBody>
            </p:sp>
          </mc:Choice>
          <mc:Fallback xmlns="">
            <p:sp>
              <p:nvSpPr>
                <p:cNvPr id="329" name="Request Prefix[ ]"/>
                <p:cNvSpPr txBox="1">
                  <a:spLocks noRot="1" noChangeAspect="1" noMove="1" noResize="1" noEditPoints="1" noAdjustHandles="1" noChangeArrowheads="1" noChangeShapeType="1" noTextEdit="1"/>
                </p:cNvSpPr>
                <p:nvPr/>
              </p:nvSpPr>
              <p:spPr>
                <a:xfrm rot="720000">
                  <a:off x="1323015" y="336919"/>
                  <a:ext cx="3304390" cy="603268"/>
                </a:xfrm>
                <a:prstGeom prst="rect">
                  <a:avLst/>
                </a:prstGeom>
                <a:blipFill>
                  <a:blip r:embed="rId3"/>
                  <a:stretch>
                    <a:fillRect l="-6767" t="-1923" b="-9615"/>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grpSp>
      <p:grpSp>
        <p:nvGrpSpPr>
          <p:cNvPr id="338" name="Group"/>
          <p:cNvGrpSpPr/>
          <p:nvPr/>
        </p:nvGrpSpPr>
        <p:grpSpPr>
          <a:xfrm>
            <a:off x="2415837" y="2937770"/>
            <a:ext cx="6634688" cy="2289106"/>
            <a:chOff x="-417290" y="0"/>
            <a:chExt cx="13269373" cy="4578209"/>
          </a:xfrm>
        </p:grpSpPr>
        <p:sp>
          <p:nvSpPr>
            <p:cNvPr id="331" name="Line"/>
            <p:cNvSpPr/>
            <p:nvPr/>
          </p:nvSpPr>
          <p:spPr>
            <a:xfrm flipH="1">
              <a:off x="3322263" y="0"/>
              <a:ext cx="1" cy="3353337"/>
            </a:xfrm>
            <a:prstGeom prst="line">
              <a:avLst/>
            </a:prstGeom>
            <a:noFill/>
            <a:ln w="63500" cap="flat">
              <a:solidFill>
                <a:srgbClr val="000000"/>
              </a:solidFill>
              <a:prstDash val="solid"/>
              <a:miter lim="400000"/>
              <a:tailEnd type="triangle" w="med" len="med"/>
            </a:ln>
            <a:effectLst/>
          </p:spPr>
          <p:txBody>
            <a:bodyPr wrap="square" lIns="18785" tIns="18785" rIns="18785" bIns="18785" numCol="1" anchor="ctr">
              <a:noAutofit/>
            </a:bodyPr>
            <a:lstStyle/>
            <a:p>
              <a:pPr defTabSz="1219200">
                <a:spcBef>
                  <a:spcPts val="1200"/>
                </a:spcBef>
                <a:defRPr>
                  <a:latin typeface="Graphik"/>
                  <a:ea typeface="Graphik"/>
                  <a:cs typeface="Graphik"/>
                  <a:sym typeface="Graphik"/>
                </a:defRPr>
              </a:pPr>
              <a:endParaRPr sz="900"/>
            </a:p>
          </p:txBody>
        </p:sp>
        <p:sp>
          <p:nvSpPr>
            <p:cNvPr id="332" name="“England/London/456 Oak Lane/Unit 102”…"/>
            <p:cNvSpPr txBox="1"/>
            <p:nvPr/>
          </p:nvSpPr>
          <p:spPr>
            <a:xfrm>
              <a:off x="-417290" y="3462616"/>
              <a:ext cx="7351112" cy="1115593"/>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500">
                  <a:latin typeface="Helvetica"/>
                  <a:ea typeface="Helvetica"/>
                  <a:cs typeface="Helvetica"/>
                  <a:sym typeface="Helvetica"/>
                </a:defRPr>
              </a:pPr>
              <a:r>
                <a:rPr lang="en-US" sz="1250" dirty="0"/>
                <a:t>[“England”, “London”, “456 Oak Lane”, “Unit 102”]</a:t>
              </a:r>
            </a:p>
            <a:p>
              <a:pPr algn="ctr" defTabSz="228600">
                <a:defRPr sz="2500">
                  <a:latin typeface="Helvetica"/>
                  <a:ea typeface="Helvetica"/>
                  <a:cs typeface="Helvetica"/>
                  <a:sym typeface="Helvetica"/>
                </a:defRPr>
              </a:pPr>
              <a:r>
                <a:rPr lang="en-US" sz="1250" dirty="0"/>
                <a:t>[“VIC”, “Melbourne”, “4321 Cedar Rd.”]</a:t>
              </a:r>
            </a:p>
          </p:txBody>
        </p:sp>
        <p:sp>
          <p:nvSpPr>
            <p:cNvPr id="333" name="Line"/>
            <p:cNvSpPr/>
            <p:nvPr/>
          </p:nvSpPr>
          <p:spPr>
            <a:xfrm flipV="1">
              <a:off x="4374205" y="1438323"/>
              <a:ext cx="8477878" cy="835472"/>
            </a:xfrm>
            <a:prstGeom prst="line">
              <a:avLst/>
            </a:prstGeom>
            <a:noFill/>
            <a:ln w="12700" cap="flat">
              <a:solidFill>
                <a:srgbClr val="000000"/>
              </a:solidFill>
              <a:prstDash val="solid"/>
              <a:miter lim="400000"/>
              <a:headEnd type="triangle" w="med" len="med"/>
            </a:ln>
            <a:effectLst/>
          </p:spPr>
          <p:txBody>
            <a:bodyPr wrap="square" lIns="10583" tIns="10583" rIns="10583" bIns="10583" numCol="1" anchor="ctr">
              <a:noAutofit/>
            </a:bodyPr>
            <a:lstStyle/>
            <a:p>
              <a:pPr defTabSz="1219200">
                <a:spcBef>
                  <a:spcPts val="1200"/>
                </a:spcBef>
                <a:defRPr>
                  <a:latin typeface="Graphik"/>
                  <a:ea typeface="Graphik"/>
                  <a:cs typeface="Graphik"/>
                  <a:sym typeface="Graphik"/>
                </a:defRPr>
              </a:pPr>
              <a:endParaRPr sz="900"/>
            </a:p>
          </p:txBody>
        </p:sp>
        <p:sp>
          <p:nvSpPr>
            <p:cNvPr id="334" name="“/”…"/>
            <p:cNvSpPr txBox="1"/>
            <p:nvPr/>
          </p:nvSpPr>
          <p:spPr>
            <a:xfrm rot="21300000">
              <a:off x="8971983" y="1924722"/>
              <a:ext cx="1329745" cy="1049712"/>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3100">
                  <a:latin typeface="Helvetica"/>
                  <a:ea typeface="Helvetica"/>
                  <a:cs typeface="Helvetica"/>
                  <a:sym typeface="Helvetica"/>
                </a:defRPr>
              </a:pPr>
              <a:r>
                <a:rPr sz="1550"/>
                <a:t>“/”</a:t>
              </a:r>
            </a:p>
            <a:p>
              <a:pPr algn="ctr" defTabSz="228600">
                <a:defRPr sz="3100">
                  <a:latin typeface="Helvetica"/>
                  <a:ea typeface="Helvetica"/>
                  <a:cs typeface="Helvetica"/>
                  <a:sym typeface="Helvetica"/>
                </a:defRPr>
              </a:pPr>
              <a:r>
                <a:rPr sz="1550"/>
                <a:t>“/”</a:t>
              </a:r>
            </a:p>
          </p:txBody>
        </p:sp>
        <p:sp>
          <p:nvSpPr>
            <p:cNvPr id="335" name="Respond “/”"/>
            <p:cNvSpPr txBox="1"/>
            <p:nvPr/>
          </p:nvSpPr>
          <p:spPr>
            <a:xfrm rot="21300000">
              <a:off x="8526909" y="1129380"/>
              <a:ext cx="2219893" cy="5859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819" tIns="8819" rIns="8819" bIns="8819" numCol="1" anchor="ctr">
              <a:noAutofit/>
            </a:bodyPr>
            <a:lstStyle>
              <a:lvl1pPr defTabSz="2257777">
                <a:spcBef>
                  <a:spcPts val="2200"/>
                </a:spcBef>
                <a:defRPr sz="2800">
                  <a:solidFill>
                    <a:srgbClr val="0069D0"/>
                  </a:solidFill>
                  <a:latin typeface="Helvetica"/>
                  <a:ea typeface="Helvetica"/>
                  <a:cs typeface="Helvetica"/>
                  <a:sym typeface="Helvetica"/>
                </a:defRPr>
              </a:lvl1pPr>
            </a:lstStyle>
            <a:p>
              <a:r>
                <a:rPr sz="1400"/>
                <a:t>Respond “/”</a:t>
              </a:r>
            </a:p>
          </p:txBody>
        </p:sp>
        <mc:AlternateContent xmlns:mc="http://schemas.openxmlformats.org/markup-compatibility/2006" xmlns:a14="http://schemas.microsoft.com/office/drawing/2010/main">
          <mc:Choice Requires="a14">
            <p:sp>
              <p:nvSpPr>
                <p:cNvPr id="336" name="Rectangle"/>
                <p:cNvSpPr txBox="1"/>
                <p:nvPr/>
              </p:nvSpPr>
              <p:spPr>
                <a:xfrm>
                  <a:off x="100527" y="2776232"/>
                  <a:ext cx="549122" cy="750357"/>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6615" tIns="6615" rIns="6615" bIns="6615" numCol="1" anchor="ctr">
                  <a:noAutofit/>
                </a:bodyPr>
                <a:lstStyle>
                  <a:lvl1pPr defTabSz="2032000">
                    <a:spcBef>
                      <a:spcPts val="2000"/>
                    </a:spcBef>
                    <a:defRPr sz="2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275" i="1">
                                <a:solidFill>
                                  <a:srgbClr val="000000"/>
                                </a:solidFill>
                                <a:latin typeface="Cambria Math" panose="02040503050406030204" pitchFamily="18" charset="0"/>
                              </a:rPr>
                            </m:ctrlPr>
                          </m:sSubPr>
                          <m:e>
                            <m:r>
                              <a:rPr sz="1275" i="1">
                                <a:solidFill>
                                  <a:srgbClr val="000000"/>
                                </a:solidFill>
                                <a:latin typeface="Cambria Math" panose="02040503050406030204" pitchFamily="18" charset="0"/>
                              </a:rPr>
                              <m:t>𝑃</m:t>
                            </m:r>
                          </m:e>
                          <m:sub>
                            <m:r>
                              <a:rPr sz="1275" i="1">
                                <a:solidFill>
                                  <a:srgbClr val="000000"/>
                                </a:solidFill>
                                <a:latin typeface="Cambria Math" panose="02040503050406030204" pitchFamily="18" charset="0"/>
                              </a:rPr>
                              <m:t>4</m:t>
                            </m:r>
                          </m:sub>
                        </m:sSub>
                      </m:oMath>
                    </m:oMathPara>
                  </a14:m>
                  <a:endParaRPr sz="1050"/>
                </a:p>
              </p:txBody>
            </p:sp>
          </mc:Choice>
          <mc:Fallback xmlns="">
            <p:sp>
              <p:nvSpPr>
                <p:cNvPr id="336" name="Rectangle"/>
                <p:cNvSpPr txBox="1">
                  <a:spLocks noRot="1" noChangeAspect="1" noMove="1" noResize="1" noEditPoints="1" noAdjustHandles="1" noChangeArrowheads="1" noChangeShapeType="1" noTextEdit="1"/>
                </p:cNvSpPr>
                <p:nvPr/>
              </p:nvSpPr>
              <p:spPr>
                <a:xfrm>
                  <a:off x="100527" y="2776232"/>
                  <a:ext cx="549122" cy="750357"/>
                </a:xfrm>
                <a:prstGeom prst="rect">
                  <a:avLst/>
                </a:prstGeom>
                <a:blipFill>
                  <a:blip r:embed="rId4"/>
                  <a:stretch>
                    <a:fillRect l="-17391"/>
                  </a:stretch>
                </a:blipFill>
                <a:ln w="12700" cap="flat">
                  <a:noFill/>
                  <a:miter lim="400000"/>
                </a:ln>
                <a:effectLst/>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37" name="Prefix"/>
            <p:cNvSpPr/>
            <p:nvPr/>
          </p:nvSpPr>
          <p:spPr>
            <a:xfrm>
              <a:off x="2328672" y="1906137"/>
              <a:ext cx="1950791" cy="859484"/>
            </a:xfrm>
            <a:prstGeom prst="ellipse">
              <a:avLst/>
            </a:prstGeom>
            <a:solidFill>
              <a:srgbClr val="FFFFFF"/>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rmAutofit lnSpcReduction="10000"/>
            </a:bodyPr>
            <a:lstStyle>
              <a:lvl1pPr algn="ctr" defTabSz="443484">
                <a:spcBef>
                  <a:spcPts val="0"/>
                </a:spcBef>
                <a:defRPr sz="4074">
                  <a:latin typeface="Helvetica"/>
                  <a:ea typeface="Helvetica"/>
                  <a:cs typeface="Helvetica"/>
                  <a:sym typeface="Helvetica"/>
                </a:defRPr>
              </a:lvl1pPr>
            </a:lstStyle>
            <a:p>
              <a:r>
                <a:rPr sz="2037"/>
                <a:t>Prefix</a:t>
              </a:r>
            </a:p>
          </p:txBody>
        </p:sp>
      </p:grpSp>
      <p:sp>
        <p:nvSpPr>
          <p:cNvPr id="339" name="Enumerator"/>
          <p:cNvSpPr txBox="1"/>
          <p:nvPr/>
        </p:nvSpPr>
        <p:spPr>
          <a:xfrm>
            <a:off x="8462252" y="1154533"/>
            <a:ext cx="1765390" cy="827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583" tIns="10583" rIns="10583" bIns="10583" anchor="ctr"/>
          <a:lstStyle>
            <a:lvl1pPr algn="ctr" defTabSz="2438400">
              <a:spcBef>
                <a:spcPts val="0"/>
              </a:spcBef>
              <a:defRPr sz="5000">
                <a:latin typeface="Helvetica"/>
                <a:ea typeface="Helvetica"/>
                <a:cs typeface="Helvetica"/>
                <a:sym typeface="Helvetica"/>
              </a:defRPr>
            </a:lvl1pPr>
          </a:lstStyle>
          <a:p>
            <a:r>
              <a:rPr sz="2500"/>
              <a:t>Enumerator</a:t>
            </a:r>
          </a:p>
        </p:txBody>
      </p:sp>
      <p:sp>
        <p:nvSpPr>
          <p:cNvPr id="340" name="Deducer"/>
          <p:cNvSpPr txBox="1"/>
          <p:nvPr/>
        </p:nvSpPr>
        <p:spPr>
          <a:xfrm>
            <a:off x="3345061" y="1181371"/>
            <a:ext cx="1903809" cy="827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583" tIns="10583" rIns="10583" bIns="10583" anchor="ctr"/>
          <a:lstStyle>
            <a:lvl1pPr algn="ctr" defTabSz="2438400">
              <a:spcBef>
                <a:spcPts val="0"/>
              </a:spcBef>
              <a:defRPr sz="5000">
                <a:latin typeface="Helvetica"/>
                <a:ea typeface="Helvetica"/>
                <a:cs typeface="Helvetica"/>
                <a:sym typeface="Helvetica"/>
              </a:defRPr>
            </a:lvl1pPr>
          </a:lstStyle>
          <a:p>
            <a:r>
              <a:rPr sz="2500"/>
              <a:t>Deducer</a:t>
            </a:r>
          </a:p>
        </p:txBody>
      </p:sp>
      <p:sp>
        <p:nvSpPr>
          <p:cNvPr id="341" name="Line"/>
          <p:cNvSpPr/>
          <p:nvPr/>
        </p:nvSpPr>
        <p:spPr>
          <a:xfrm flipH="1">
            <a:off x="9291239" y="1926996"/>
            <a:ext cx="1" cy="4391156"/>
          </a:xfrm>
          <a:prstGeom prst="line">
            <a:avLst/>
          </a:prstGeom>
          <a:ln w="63500">
            <a:solidFill>
              <a:srgbClr val="000000"/>
            </a:solidFill>
            <a:miter lim="400000"/>
            <a:tailEnd type="triangle"/>
          </a:ln>
        </p:spPr>
        <p:txBody>
          <a:bodyPr lIns="18785" tIns="18785" rIns="18785" bIns="18785" anchor="ctr"/>
          <a:lstStyle/>
          <a:p>
            <a:pPr defTabSz="1219200">
              <a:spcBef>
                <a:spcPts val="1200"/>
              </a:spcBef>
              <a:defRPr>
                <a:latin typeface="Graphik"/>
                <a:ea typeface="Graphik"/>
                <a:cs typeface="Graphik"/>
                <a:sym typeface="Graphik"/>
              </a:defRPr>
            </a:pPr>
            <a:endParaRPr sz="900"/>
          </a:p>
        </p:txBody>
      </p:sp>
      <p:sp>
        <p:nvSpPr>
          <p:cNvPr id="342" name="……."/>
          <p:cNvSpPr txBox="1"/>
          <p:nvPr/>
        </p:nvSpPr>
        <p:spPr>
          <a:xfrm>
            <a:off x="3345061" y="5422223"/>
            <a:ext cx="1903809" cy="43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583" tIns="10583" rIns="10583" bIns="10583" anchor="ctr"/>
          <a:lstStyle>
            <a:lvl1pPr algn="ctr" defTabSz="2438400">
              <a:spcBef>
                <a:spcPts val="0"/>
              </a:spcBef>
              <a:defRPr sz="5000">
                <a:latin typeface="Helvetica"/>
                <a:ea typeface="Helvetica"/>
                <a:cs typeface="Helvetica"/>
                <a:sym typeface="Helvetica"/>
              </a:defRPr>
            </a:lvl1pPr>
          </a:lstStyle>
          <a:p>
            <a:r>
              <a:rPr sz="2500"/>
              <a:t>…….</a:t>
            </a:r>
          </a:p>
        </p:txBody>
      </p:sp>
      <p:sp>
        <p:nvSpPr>
          <p:cNvPr id="343" name="Line"/>
          <p:cNvSpPr/>
          <p:nvPr/>
        </p:nvSpPr>
        <p:spPr>
          <a:xfrm>
            <a:off x="4276516" y="1888694"/>
            <a:ext cx="1" cy="375179"/>
          </a:xfrm>
          <a:prstGeom prst="line">
            <a:avLst/>
          </a:prstGeom>
          <a:ln w="63500">
            <a:solidFill>
              <a:srgbClr val="000000"/>
            </a:solidFill>
            <a:miter lim="400000"/>
            <a:tailEnd type="triangle"/>
          </a:ln>
        </p:spPr>
        <p:txBody>
          <a:bodyPr lIns="18785" tIns="18785" rIns="18785" bIns="18785" anchor="ctr"/>
          <a:lstStyle/>
          <a:p>
            <a:pPr defTabSz="1219200">
              <a:spcBef>
                <a:spcPts val="1200"/>
              </a:spcBef>
              <a:defRPr>
                <a:latin typeface="Graphik"/>
                <a:ea typeface="Graphik"/>
                <a:cs typeface="Graphik"/>
                <a:sym typeface="Graphik"/>
              </a:defRPr>
            </a:pPr>
            <a:endParaRPr sz="900"/>
          </a:p>
        </p:txBody>
      </p:sp>
      <mc:AlternateContent xmlns:mc="http://schemas.openxmlformats.org/markup-compatibility/2006" xmlns:a14="http://schemas.microsoft.com/office/drawing/2010/main">
        <mc:Choice Requires="a14">
          <p:sp>
            <p:nvSpPr>
              <p:cNvPr id="344" name="Rectangle"/>
              <p:cNvSpPr txBox="1"/>
              <p:nvPr/>
            </p:nvSpPr>
            <p:spPr>
              <a:xfrm>
                <a:off x="2674746" y="1995345"/>
                <a:ext cx="274561" cy="37777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6615" tIns="6615" rIns="6615" bIns="6615" anchor="ctr"/>
              <a:lstStyle>
                <a:lvl1pPr defTabSz="2032000">
                  <a:spcBef>
                    <a:spcPts val="2000"/>
                  </a:spcBef>
                  <a:defRPr sz="2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275" i="1">
                              <a:solidFill>
                                <a:srgbClr val="000000"/>
                              </a:solidFill>
                              <a:latin typeface="Cambria Math" panose="02040503050406030204" pitchFamily="18" charset="0"/>
                            </a:rPr>
                          </m:ctrlPr>
                        </m:sSubPr>
                        <m:e>
                          <m:r>
                            <a:rPr sz="1275" i="1">
                              <a:solidFill>
                                <a:srgbClr val="000000"/>
                              </a:solidFill>
                              <a:latin typeface="Cambria Math" panose="02040503050406030204" pitchFamily="18" charset="0"/>
                            </a:rPr>
                            <m:t>𝑃</m:t>
                          </m:r>
                        </m:e>
                        <m:sub>
                          <m:r>
                            <a:rPr sz="1275" i="1">
                              <a:solidFill>
                                <a:srgbClr val="000000"/>
                              </a:solidFill>
                              <a:latin typeface="Cambria Math" panose="02040503050406030204" pitchFamily="18" charset="0"/>
                            </a:rPr>
                            <m:t>3</m:t>
                          </m:r>
                        </m:sub>
                      </m:sSub>
                    </m:oMath>
                  </m:oMathPara>
                </a14:m>
                <a:endParaRPr sz="1050"/>
              </a:p>
            </p:txBody>
          </p:sp>
        </mc:Choice>
        <mc:Fallback xmlns="">
          <p:sp>
            <p:nvSpPr>
              <p:cNvPr id="344" name="Rectangle"/>
              <p:cNvSpPr txBox="1">
                <a:spLocks noRot="1" noChangeAspect="1" noMove="1" noResize="1" noEditPoints="1" noAdjustHandles="1" noChangeArrowheads="1" noChangeShapeType="1" noTextEdit="1"/>
              </p:cNvSpPr>
              <p:nvPr/>
            </p:nvSpPr>
            <p:spPr>
              <a:xfrm>
                <a:off x="2674746" y="1995345"/>
                <a:ext cx="274561" cy="377776"/>
              </a:xfrm>
              <a:prstGeom prst="rect">
                <a:avLst/>
              </a:prstGeom>
              <a:blipFill>
                <a:blip r:embed="rId5"/>
                <a:stretch>
                  <a:fillRect l="-17391"/>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5" name="Can I have a solution that produces any prefix of  ?"/>
              <p:cNvSpPr txBox="1"/>
              <p:nvPr/>
            </p:nvSpPr>
            <p:spPr>
              <a:xfrm>
                <a:off x="4610375" y="3128297"/>
                <a:ext cx="3868367" cy="273023"/>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25400" tIns="25400" rIns="25400" bIns="25400" anchor="ctr">
                <a:spAutoFit/>
              </a:bodyPr>
              <a:lstStyle/>
              <a:p>
                <a:pPr defTabSz="228600">
                  <a:defRPr sz="2800">
                    <a:latin typeface="Times Roman"/>
                    <a:ea typeface="Times Roman"/>
                    <a:cs typeface="Times Roman"/>
                    <a:sym typeface="Times Roman"/>
                  </a:defRPr>
                </a:pPr>
                <a:r>
                  <a:rPr sz="1400"/>
                  <a:t>Can I have a solution that produces any prefix of </a:t>
                </a:r>
                <a14:m>
                  <m:oMath xmlns:m="http://schemas.openxmlformats.org/officeDocument/2006/math">
                    <m:sSub>
                      <m:sSubPr>
                        <m:ctrlPr>
                          <a:rPr sz="1475" i="1">
                            <a:solidFill>
                              <a:srgbClr val="000000"/>
                            </a:solidFill>
                            <a:latin typeface="Cambria Math" panose="02040503050406030204" pitchFamily="18" charset="0"/>
                          </a:rPr>
                        </m:ctrlPr>
                      </m:sSubPr>
                      <m:e>
                        <m:r>
                          <a:rPr sz="1475" i="1">
                            <a:solidFill>
                              <a:srgbClr val="000000"/>
                            </a:solidFill>
                            <a:latin typeface="Cambria Math" panose="02040503050406030204" pitchFamily="18" charset="0"/>
                          </a:rPr>
                          <m:t>𝑃</m:t>
                        </m:r>
                      </m:e>
                      <m:sub>
                        <m:r>
                          <a:rPr sz="1475" i="1">
                            <a:solidFill>
                              <a:srgbClr val="000000"/>
                            </a:solidFill>
                            <a:latin typeface="Cambria Math" panose="02040503050406030204" pitchFamily="18" charset="0"/>
                          </a:rPr>
                          <m:t>3</m:t>
                        </m:r>
                      </m:sub>
                    </m:sSub>
                  </m:oMath>
                </a14:m>
                <a:r>
                  <a:rPr sz="1400"/>
                  <a:t>?</a:t>
                </a:r>
              </a:p>
            </p:txBody>
          </p:sp>
        </mc:Choice>
        <mc:Fallback xmlns="">
          <p:sp>
            <p:nvSpPr>
              <p:cNvPr id="345" name="Can I have a solution that produces any prefix of  ?"/>
              <p:cNvSpPr txBox="1">
                <a:spLocks noRot="1" noChangeAspect="1" noMove="1" noResize="1" noEditPoints="1" noAdjustHandles="1" noChangeArrowheads="1" noChangeShapeType="1" noTextEdit="1"/>
              </p:cNvSpPr>
              <p:nvPr/>
            </p:nvSpPr>
            <p:spPr>
              <a:xfrm>
                <a:off x="4610375" y="3128297"/>
                <a:ext cx="3868367" cy="273023"/>
              </a:xfrm>
              <a:prstGeom prst="rect">
                <a:avLst/>
              </a:prstGeom>
              <a:blipFill>
                <a:blip r:embed="rId6"/>
                <a:stretch>
                  <a:fillRect l="-1961" t="-13636" r="-1307" b="-31818"/>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18909AD5-2AF9-194D-4B2D-CE10F07C9C59}"/>
              </a:ext>
            </a:extLst>
          </p:cNvPr>
          <p:cNvSpPr txBox="1"/>
          <p:nvPr/>
        </p:nvSpPr>
        <p:spPr>
          <a:xfrm>
            <a:off x="-8112" y="6518200"/>
            <a:ext cx="3675558" cy="338554"/>
          </a:xfrm>
          <a:prstGeom prst="rect">
            <a:avLst/>
          </a:prstGeom>
          <a:noFill/>
        </p:spPr>
        <p:txBody>
          <a:bodyPr wrap="none" rtlCol="0">
            <a:spAutoFit/>
          </a:bodyPr>
          <a:lstStyle/>
          <a:p>
            <a:r>
              <a:rPr lang="en-US" sz="1600" dirty="0">
                <a:solidFill>
                  <a:schemeClr val="accent1"/>
                </a:solidFill>
              </a:rPr>
              <a:t>Yuantian Ding and Xiaokang Qiu. [PLDI’25]</a:t>
            </a:r>
          </a:p>
        </p:txBody>
      </p:sp>
      <p:sp>
        <p:nvSpPr>
          <p:cNvPr id="5" name="Title 1">
            <a:extLst>
              <a:ext uri="{FF2B5EF4-FFF2-40B4-BE49-F238E27FC236}">
                <a16:creationId xmlns:a16="http://schemas.microsoft.com/office/drawing/2014/main" id="{45E2CC27-2064-986D-2C9F-9054256790EA}"/>
              </a:ext>
            </a:extLst>
          </p:cNvPr>
          <p:cNvSpPr txBox="1">
            <a:spLocks/>
          </p:cNvSpPr>
          <p:nvPr/>
        </p:nvSpPr>
        <p:spPr>
          <a:xfrm>
            <a:off x="0" y="255588"/>
            <a:ext cx="10506075" cy="1016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4"/>
                </a:solidFill>
              </a:rPr>
              <a:t>            Concurrent Cooperation</a:t>
            </a:r>
          </a:p>
        </p:txBody>
      </p:sp>
      <p:pic>
        <p:nvPicPr>
          <p:cNvPr id="6" name="Picture 5" descr="Icon&#10;&#10;Description automatically generated">
            <a:extLst>
              <a:ext uri="{FF2B5EF4-FFF2-40B4-BE49-F238E27FC236}">
                <a16:creationId xmlns:a16="http://schemas.microsoft.com/office/drawing/2014/main" id="{3DEF96FC-E27A-7059-4C47-C33F61A302E5}"/>
              </a:ext>
            </a:extLst>
          </p:cNvPr>
          <p:cNvPicPr>
            <a:picLocks noChangeAspect="1"/>
          </p:cNvPicPr>
          <p:nvPr/>
        </p:nvPicPr>
        <p:blipFill rotWithShape="1">
          <a:blip r:embed="rId7"/>
          <a:srcRect b="11143"/>
          <a:stretch/>
        </p:blipFill>
        <p:spPr>
          <a:xfrm>
            <a:off x="765545" y="614222"/>
            <a:ext cx="563525" cy="5217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345"/>
                                        </p:tgtEl>
                                        <p:attrNameLst>
                                          <p:attrName>style.visibility</p:attrName>
                                        </p:attrNameLst>
                                      </p:cBhvr>
                                      <p:to>
                                        <p:strVal val="visible"/>
                                      </p:to>
                                    </p:set>
                                    <p:animEffect transition="in" filter="fade">
                                      <p:cBhvr>
                                        <p:cTn id="11" dur="1000"/>
                                        <p:tgtEl>
                                          <p:spTgt spid="34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0" nodeType="clickEffect">
                                  <p:stCondLst>
                                    <p:cond delay="0"/>
                                  </p:stCondLst>
                                  <p:iterate>
                                    <p:tmAbs val="0"/>
                                  </p:iterate>
                                  <p:childTnLst>
                                    <p:set>
                                      <p:cBhvr>
                                        <p:cTn id="15" fill="hold"/>
                                        <p:tgtEl>
                                          <p:spTgt spid="338"/>
                                        </p:tgtEl>
                                        <p:attrNameLst>
                                          <p:attrName>style.visibility</p:attrName>
                                        </p:attrNameLst>
                                      </p:cBhvr>
                                      <p:to>
                                        <p:strVal val="visible"/>
                                      </p:to>
                                    </p:set>
                                    <p:animEffect transition="in" filter="fade">
                                      <p:cBhvr>
                                        <p:cTn id="16" dur="1000"/>
                                        <p:tgtEl>
                                          <p:spTgt spid="338"/>
                                        </p:tgtEl>
                                      </p:cBhvr>
                                    </p:animEffect>
                                  </p:childTnLst>
                                </p:cTn>
                              </p:par>
                            </p:childTnLst>
                          </p:cTn>
                        </p:par>
                        <p:par>
                          <p:cTn id="17" fill="hold">
                            <p:stCondLst>
                              <p:cond delay="1000"/>
                            </p:stCondLst>
                            <p:childTnLst>
                              <p:par>
                                <p:cTn id="18" presetID="1" presetClass="exit" presetSubtype="0" fill="hold" grpId="1" nodeType="afterEffect">
                                  <p:stCondLst>
                                    <p:cond delay="0"/>
                                  </p:stCondLst>
                                  <p:iterate>
                                    <p:tmAbs val="0"/>
                                  </p:iterate>
                                  <p:childTnLst>
                                    <p:set>
                                      <p:cBhvr>
                                        <p:cTn id="19" fill="hold">
                                          <p:stCondLst>
                                            <p:cond delay="0"/>
                                          </p:stCondLst>
                                        </p:cTn>
                                        <p:tgtEl>
                                          <p:spTgt spid="34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fill="hold" grpId="0" nodeType="clickEffect">
                                  <p:stCondLst>
                                    <p:cond delay="0"/>
                                  </p:stCondLst>
                                  <p:iterate>
                                    <p:tmAbs val="0"/>
                                  </p:iterate>
                                  <p:childTnLst>
                                    <p:set>
                                      <p:cBhvr>
                                        <p:cTn id="23" fill="hold"/>
                                        <p:tgtEl>
                                          <p:spTgt spid="330"/>
                                        </p:tgtEl>
                                        <p:attrNameLst>
                                          <p:attrName>style.visibility</p:attrName>
                                        </p:attrNameLst>
                                      </p:cBhvr>
                                      <p:to>
                                        <p:strVal val="visible"/>
                                      </p:to>
                                    </p:set>
                                    <p:animEffect transition="in" filter="fade">
                                      <p:cBhvr>
                                        <p:cTn id="24" dur="1000"/>
                                        <p:tgtEl>
                                          <p:spTgt spid="3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0" nodeType="clickEffect">
                                  <p:stCondLst>
                                    <p:cond delay="0"/>
                                  </p:stCondLst>
                                  <p:iterate>
                                    <p:tmAbs val="0"/>
                                  </p:iterate>
                                  <p:childTnLst>
                                    <p:set>
                                      <p:cBhvr>
                                        <p:cTn id="28" fill="hold"/>
                                        <p:tgtEl>
                                          <p:spTgt spid="342"/>
                                        </p:tgtEl>
                                        <p:attrNameLst>
                                          <p:attrName>style.visibility</p:attrName>
                                        </p:attrNameLst>
                                      </p:cBhvr>
                                      <p:to>
                                        <p:strVal val="visible"/>
                                      </p:to>
                                    </p:set>
                                    <p:animEffect transition="in" filter="fade">
                                      <p:cBhvr>
                                        <p:cTn id="29"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advAuto="0"/>
      <p:bldP spid="330" grpId="0" animBg="1" advAuto="0"/>
      <p:bldP spid="338" grpId="0" animBg="1" advAuto="0"/>
      <p:bldP spid="342" grpId="0" animBg="1" advAuto="0"/>
      <p:bldP spid="345" grpId="0" animBg="1" advAuto="0"/>
      <p:bldP spid="345"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F5FD459-0FFB-7041-AD79-5FD24B98E72A}"/>
              </a:ext>
            </a:extLst>
          </p:cNvPr>
          <p:cNvSpPr/>
          <p:nvPr/>
        </p:nvSpPr>
        <p:spPr>
          <a:xfrm>
            <a:off x="4433295" y="1123212"/>
            <a:ext cx="3248959" cy="3259417"/>
          </a:xfrm>
          <a:prstGeom prst="ellipse">
            <a:avLst/>
          </a:prstGeom>
          <a:solidFill>
            <a:schemeClr val="accent4">
              <a:alpha val="2936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D9DE2A3-DAFF-024D-A2BD-878E9E34D053}"/>
              </a:ext>
            </a:extLst>
          </p:cNvPr>
          <p:cNvSpPr/>
          <p:nvPr/>
        </p:nvSpPr>
        <p:spPr>
          <a:xfrm>
            <a:off x="3415614" y="2826973"/>
            <a:ext cx="3248958" cy="3259416"/>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905E8303-1D34-CD41-BD22-8B69C8618674}"/>
              </a:ext>
            </a:extLst>
          </p:cNvPr>
          <p:cNvSpPr/>
          <p:nvPr/>
        </p:nvSpPr>
        <p:spPr>
          <a:xfrm>
            <a:off x="5537444" y="2826973"/>
            <a:ext cx="3248959" cy="3259417"/>
          </a:xfrm>
          <a:prstGeom prst="ellipse">
            <a:avLst/>
          </a:prstGeom>
          <a:solidFill>
            <a:schemeClr val="accent6">
              <a:alpha val="28914"/>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4" descr="User with solid fill">
            <a:extLst>
              <a:ext uri="{FF2B5EF4-FFF2-40B4-BE49-F238E27FC236}">
                <a16:creationId xmlns:a16="http://schemas.microsoft.com/office/drawing/2014/main" id="{DD8477EE-E652-5D4A-986A-04C46B3D31F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61022" y="5512357"/>
            <a:ext cx="914400" cy="914400"/>
          </a:xfrm>
        </p:spPr>
      </p:pic>
      <p:pic>
        <p:nvPicPr>
          <p:cNvPr id="16" name="Graphic 16" descr="Tools with solid fill">
            <a:extLst>
              <a:ext uri="{FF2B5EF4-FFF2-40B4-BE49-F238E27FC236}">
                <a16:creationId xmlns:a16="http://schemas.microsoft.com/office/drawing/2014/main" id="{26A2CCE2-2DB4-E547-B07D-91AE3D8FE6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594" y="5512357"/>
            <a:ext cx="914400" cy="914400"/>
          </a:xfrm>
          <a:prstGeom prst="rect">
            <a:avLst/>
          </a:prstGeom>
        </p:spPr>
      </p:pic>
      <p:pic>
        <p:nvPicPr>
          <p:cNvPr id="18" name="Graphic 18" descr="Flask with solid fill">
            <a:extLst>
              <a:ext uri="{FF2B5EF4-FFF2-40B4-BE49-F238E27FC236}">
                <a16:creationId xmlns:a16="http://schemas.microsoft.com/office/drawing/2014/main" id="{FB352747-2E07-2C46-BF2C-17F294E77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5625" y="7455"/>
            <a:ext cx="1108947" cy="1108947"/>
          </a:xfrm>
          <a:prstGeom prst="rect">
            <a:avLst/>
          </a:prstGeom>
        </p:spPr>
      </p:pic>
      <p:sp>
        <p:nvSpPr>
          <p:cNvPr id="19" name="TextBox 18">
            <a:extLst>
              <a:ext uri="{FF2B5EF4-FFF2-40B4-BE49-F238E27FC236}">
                <a16:creationId xmlns:a16="http://schemas.microsoft.com/office/drawing/2014/main" id="{4D34E3E0-44A8-9849-839B-D0D966D10AF9}"/>
              </a:ext>
            </a:extLst>
          </p:cNvPr>
          <p:cNvSpPr txBox="1"/>
          <p:nvPr/>
        </p:nvSpPr>
        <p:spPr>
          <a:xfrm>
            <a:off x="3788706" y="5286974"/>
            <a:ext cx="1828800" cy="369332"/>
          </a:xfrm>
          <a:prstGeom prst="rect">
            <a:avLst/>
          </a:prstGeom>
          <a:noFill/>
        </p:spPr>
        <p:txBody>
          <a:bodyPr wrap="square" rtlCol="0">
            <a:spAutoFit/>
          </a:bodyPr>
          <a:lstStyle/>
          <a:p>
            <a:pPr algn="l"/>
            <a:r>
              <a:rPr lang="en-US" b="1">
                <a:solidFill>
                  <a:srgbClr val="F86771"/>
                </a:solidFill>
              </a:rPr>
              <a:t>User Interaction</a:t>
            </a:r>
          </a:p>
        </p:txBody>
      </p:sp>
      <p:sp>
        <p:nvSpPr>
          <p:cNvPr id="21" name="TextBox 20">
            <a:extLst>
              <a:ext uri="{FF2B5EF4-FFF2-40B4-BE49-F238E27FC236}">
                <a16:creationId xmlns:a16="http://schemas.microsoft.com/office/drawing/2014/main" id="{06A38423-6426-9C46-A951-544884285374}"/>
              </a:ext>
            </a:extLst>
          </p:cNvPr>
          <p:cNvSpPr txBox="1"/>
          <p:nvPr/>
        </p:nvSpPr>
        <p:spPr>
          <a:xfrm>
            <a:off x="5537444" y="1368630"/>
            <a:ext cx="1213595" cy="369332"/>
          </a:xfrm>
          <a:prstGeom prst="rect">
            <a:avLst/>
          </a:prstGeom>
          <a:noFill/>
        </p:spPr>
        <p:txBody>
          <a:bodyPr wrap="square" rtlCol="0">
            <a:spAutoFit/>
          </a:bodyPr>
          <a:lstStyle/>
          <a:p>
            <a:pPr algn="l"/>
            <a:r>
              <a:rPr lang="en-US" b="1">
                <a:solidFill>
                  <a:srgbClr val="F86771"/>
                </a:solidFill>
              </a:rPr>
              <a:t>Synthesis</a:t>
            </a:r>
          </a:p>
        </p:txBody>
      </p:sp>
      <p:sp>
        <p:nvSpPr>
          <p:cNvPr id="23" name="TextBox 22">
            <a:extLst>
              <a:ext uri="{FF2B5EF4-FFF2-40B4-BE49-F238E27FC236}">
                <a16:creationId xmlns:a16="http://schemas.microsoft.com/office/drawing/2014/main" id="{DFF28CF3-2133-244B-BCD1-115CE10C2C17}"/>
              </a:ext>
            </a:extLst>
          </p:cNvPr>
          <p:cNvSpPr txBox="1"/>
          <p:nvPr/>
        </p:nvSpPr>
        <p:spPr>
          <a:xfrm>
            <a:off x="6561224" y="5286974"/>
            <a:ext cx="2065370" cy="369332"/>
          </a:xfrm>
          <a:prstGeom prst="rect">
            <a:avLst/>
          </a:prstGeom>
          <a:noFill/>
        </p:spPr>
        <p:txBody>
          <a:bodyPr wrap="square" rtlCol="0">
            <a:spAutoFit/>
          </a:bodyPr>
          <a:lstStyle/>
          <a:p>
            <a:pPr algn="l"/>
            <a:r>
              <a:rPr lang="en-US" b="1">
                <a:solidFill>
                  <a:srgbClr val="F86771"/>
                </a:solidFill>
              </a:rPr>
              <a:t>Formal Guarantee</a:t>
            </a:r>
          </a:p>
        </p:txBody>
      </p:sp>
      <p:sp>
        <p:nvSpPr>
          <p:cNvPr id="12" name="TextBox 11">
            <a:extLst>
              <a:ext uri="{FF2B5EF4-FFF2-40B4-BE49-F238E27FC236}">
                <a16:creationId xmlns:a16="http://schemas.microsoft.com/office/drawing/2014/main" id="{46F1D714-2A74-5F44-AFA2-AFA43417DBF9}"/>
              </a:ext>
            </a:extLst>
          </p:cNvPr>
          <p:cNvSpPr txBox="1"/>
          <p:nvPr/>
        </p:nvSpPr>
        <p:spPr>
          <a:xfrm>
            <a:off x="5583522" y="3963259"/>
            <a:ext cx="3241557" cy="307777"/>
          </a:xfrm>
          <a:prstGeom prst="rect">
            <a:avLst/>
          </a:prstGeom>
          <a:noFill/>
        </p:spPr>
        <p:txBody>
          <a:bodyPr wrap="square">
            <a:spAutoFit/>
          </a:bodyPr>
          <a:lstStyle/>
          <a:p>
            <a:r>
              <a:rPr lang="en-US" sz="1400" b="1" dirty="0">
                <a:solidFill>
                  <a:srgbClr val="000000"/>
                </a:solidFill>
              </a:rPr>
              <a:t>DryadSynth </a:t>
            </a:r>
            <a:r>
              <a:rPr lang="en-US" sz="1400" dirty="0">
                <a:solidFill>
                  <a:schemeClr val="accent1"/>
                </a:solidFill>
              </a:rPr>
              <a:t>[PLDI’20, POPL’24, PLDI’25]</a:t>
            </a:r>
            <a:endParaRPr lang="en-US" sz="1400" dirty="0"/>
          </a:p>
        </p:txBody>
      </p:sp>
      <p:sp>
        <p:nvSpPr>
          <p:cNvPr id="13" name="TextBox 12">
            <a:extLst>
              <a:ext uri="{FF2B5EF4-FFF2-40B4-BE49-F238E27FC236}">
                <a16:creationId xmlns:a16="http://schemas.microsoft.com/office/drawing/2014/main" id="{FF9A907C-E52B-4046-8E11-5EF0B9E8FB9C}"/>
              </a:ext>
            </a:extLst>
          </p:cNvPr>
          <p:cNvSpPr txBox="1"/>
          <p:nvPr/>
        </p:nvSpPr>
        <p:spPr>
          <a:xfrm>
            <a:off x="4144720" y="3961933"/>
            <a:ext cx="1590269" cy="307777"/>
          </a:xfrm>
          <a:prstGeom prst="rect">
            <a:avLst/>
          </a:prstGeom>
          <a:noFill/>
        </p:spPr>
        <p:txBody>
          <a:bodyPr wrap="square">
            <a:spAutoFit/>
          </a:bodyPr>
          <a:lstStyle/>
          <a:p>
            <a:r>
              <a:rPr lang="en-US" sz="1400" b="1" dirty="0" err="1"/>
              <a:t>Toshokan</a:t>
            </a:r>
            <a:r>
              <a:rPr lang="en-US" sz="1400" b="1" dirty="0"/>
              <a:t> </a:t>
            </a:r>
            <a:r>
              <a:rPr lang="en-US" sz="1400" dirty="0"/>
              <a:t> </a:t>
            </a:r>
            <a:r>
              <a:rPr lang="en-US" sz="1400" dirty="0">
                <a:solidFill>
                  <a:schemeClr val="accent1"/>
                </a:solidFill>
              </a:rPr>
              <a:t>[SAS’22]</a:t>
            </a:r>
            <a:endParaRPr lang="en-US" sz="1400" dirty="0"/>
          </a:p>
        </p:txBody>
      </p:sp>
      <p:sp>
        <p:nvSpPr>
          <p:cNvPr id="15" name="TextBox 14">
            <a:extLst>
              <a:ext uri="{FF2B5EF4-FFF2-40B4-BE49-F238E27FC236}">
                <a16:creationId xmlns:a16="http://schemas.microsoft.com/office/drawing/2014/main" id="{E0F7300F-D4DA-9540-99C8-49E49ABB7B1E}"/>
              </a:ext>
            </a:extLst>
          </p:cNvPr>
          <p:cNvSpPr txBox="1"/>
          <p:nvPr/>
        </p:nvSpPr>
        <p:spPr>
          <a:xfrm>
            <a:off x="4123516" y="1779491"/>
            <a:ext cx="4662887" cy="307777"/>
          </a:xfrm>
          <a:prstGeom prst="rect">
            <a:avLst/>
          </a:prstGeom>
          <a:noFill/>
        </p:spPr>
        <p:txBody>
          <a:bodyPr wrap="square">
            <a:spAutoFit/>
          </a:bodyPr>
          <a:lstStyle/>
          <a:p>
            <a:r>
              <a:rPr lang="en-US" sz="1400" b="1">
                <a:solidFill>
                  <a:srgbClr val="000000"/>
                </a:solidFill>
              </a:rPr>
              <a:t>Adaptive Concretization for Sketch</a:t>
            </a:r>
            <a:r>
              <a:rPr lang="en-US" sz="1400">
                <a:solidFill>
                  <a:srgbClr val="000000"/>
                </a:solidFill>
              </a:rPr>
              <a:t> </a:t>
            </a:r>
            <a:r>
              <a:rPr lang="en-US" sz="1400">
                <a:solidFill>
                  <a:schemeClr val="accent1"/>
                </a:solidFill>
              </a:rPr>
              <a:t>[CAV’15,FMSD’17]</a:t>
            </a:r>
            <a:endParaRPr lang="en-US" sz="1400"/>
          </a:p>
        </p:txBody>
      </p:sp>
      <p:sp>
        <p:nvSpPr>
          <p:cNvPr id="17" name="TextBox 16">
            <a:extLst>
              <a:ext uri="{FF2B5EF4-FFF2-40B4-BE49-F238E27FC236}">
                <a16:creationId xmlns:a16="http://schemas.microsoft.com/office/drawing/2014/main" id="{49B476F2-5B83-F446-A971-94F69D566FF3}"/>
              </a:ext>
            </a:extLst>
          </p:cNvPr>
          <p:cNvSpPr txBox="1"/>
          <p:nvPr/>
        </p:nvSpPr>
        <p:spPr>
          <a:xfrm>
            <a:off x="4547928" y="3703218"/>
            <a:ext cx="3511621" cy="307777"/>
          </a:xfrm>
          <a:prstGeom prst="rect">
            <a:avLst/>
          </a:prstGeom>
          <a:noFill/>
        </p:spPr>
        <p:txBody>
          <a:bodyPr wrap="square">
            <a:spAutoFit/>
          </a:bodyPr>
          <a:lstStyle/>
          <a:p>
            <a:r>
              <a:rPr lang="en-US" sz="1400" b="1" dirty="0"/>
              <a:t>Comparative Synthesis</a:t>
            </a:r>
            <a:r>
              <a:rPr lang="en-US" sz="1400" dirty="0"/>
              <a:t> </a:t>
            </a:r>
            <a:r>
              <a:rPr lang="en-US" sz="1400" dirty="0">
                <a:solidFill>
                  <a:schemeClr val="accent1"/>
                </a:solidFill>
              </a:rPr>
              <a:t>[HotNets’19, POPL’23]</a:t>
            </a:r>
            <a:endParaRPr lang="en-US" sz="1400" dirty="0"/>
          </a:p>
        </p:txBody>
      </p:sp>
      <p:sp>
        <p:nvSpPr>
          <p:cNvPr id="20" name="TextBox 19">
            <a:extLst>
              <a:ext uri="{FF2B5EF4-FFF2-40B4-BE49-F238E27FC236}">
                <a16:creationId xmlns:a16="http://schemas.microsoft.com/office/drawing/2014/main" id="{3B65206F-C483-AD44-8A18-ECFE8A5C0F94}"/>
              </a:ext>
            </a:extLst>
          </p:cNvPr>
          <p:cNvSpPr txBox="1"/>
          <p:nvPr/>
        </p:nvSpPr>
        <p:spPr>
          <a:xfrm>
            <a:off x="6420706" y="2948303"/>
            <a:ext cx="2469945" cy="307777"/>
          </a:xfrm>
          <a:prstGeom prst="rect">
            <a:avLst/>
          </a:prstGeom>
          <a:noFill/>
        </p:spPr>
        <p:txBody>
          <a:bodyPr wrap="square">
            <a:spAutoFit/>
          </a:bodyPr>
          <a:lstStyle/>
          <a:p>
            <a:r>
              <a:rPr lang="en-US" sz="1400" b="1" dirty="0">
                <a:solidFill>
                  <a:srgbClr val="000000"/>
                </a:solidFill>
              </a:rPr>
              <a:t>Natural Synthesis</a:t>
            </a:r>
            <a:r>
              <a:rPr lang="en-US" sz="1400" dirty="0">
                <a:solidFill>
                  <a:srgbClr val="000000"/>
                </a:solidFill>
              </a:rPr>
              <a:t> </a:t>
            </a:r>
            <a:r>
              <a:rPr lang="en-US" sz="1400" dirty="0">
                <a:solidFill>
                  <a:schemeClr val="accent1"/>
                </a:solidFill>
              </a:rPr>
              <a:t>[OOPSLA’17]</a:t>
            </a:r>
            <a:endParaRPr lang="en-US" sz="1400" dirty="0"/>
          </a:p>
        </p:txBody>
      </p:sp>
      <p:sp>
        <p:nvSpPr>
          <p:cNvPr id="22" name="TextBox 21">
            <a:extLst>
              <a:ext uri="{FF2B5EF4-FFF2-40B4-BE49-F238E27FC236}">
                <a16:creationId xmlns:a16="http://schemas.microsoft.com/office/drawing/2014/main" id="{E3151FDC-4549-EB44-B1B8-C521D21DA974}"/>
              </a:ext>
            </a:extLst>
          </p:cNvPr>
          <p:cNvSpPr txBox="1"/>
          <p:nvPr/>
        </p:nvSpPr>
        <p:spPr>
          <a:xfrm>
            <a:off x="3414854" y="2939886"/>
            <a:ext cx="2231822" cy="307777"/>
          </a:xfrm>
          <a:prstGeom prst="rect">
            <a:avLst/>
          </a:prstGeom>
          <a:noFill/>
        </p:spPr>
        <p:txBody>
          <a:bodyPr wrap="square">
            <a:spAutoFit/>
          </a:bodyPr>
          <a:lstStyle/>
          <a:p>
            <a:r>
              <a:rPr lang="en-US" sz="1400" b="1" dirty="0" err="1">
                <a:solidFill>
                  <a:srgbClr val="000000"/>
                </a:solidFill>
              </a:rPr>
              <a:t>JSketch</a:t>
            </a:r>
            <a:r>
              <a:rPr lang="en-US" sz="1400" dirty="0">
                <a:solidFill>
                  <a:srgbClr val="000000"/>
                </a:solidFill>
              </a:rPr>
              <a:t> </a:t>
            </a:r>
            <a:r>
              <a:rPr lang="en-US" sz="1400" dirty="0">
                <a:solidFill>
                  <a:schemeClr val="accent1"/>
                </a:solidFill>
              </a:rPr>
              <a:t>[FSE’15,OOPSLA’19]</a:t>
            </a:r>
            <a:endParaRPr lang="en-US" sz="1400" dirty="0"/>
          </a:p>
        </p:txBody>
      </p:sp>
      <p:sp>
        <p:nvSpPr>
          <p:cNvPr id="30" name="TextBox 29">
            <a:extLst>
              <a:ext uri="{FF2B5EF4-FFF2-40B4-BE49-F238E27FC236}">
                <a16:creationId xmlns:a16="http://schemas.microsoft.com/office/drawing/2014/main" id="{0DC15690-3FD2-6649-8D26-95F2C74A6747}"/>
              </a:ext>
            </a:extLst>
          </p:cNvPr>
          <p:cNvSpPr txBox="1"/>
          <p:nvPr/>
        </p:nvSpPr>
        <p:spPr>
          <a:xfrm>
            <a:off x="7494879" y="4916795"/>
            <a:ext cx="3177829" cy="307777"/>
          </a:xfrm>
          <a:prstGeom prst="rect">
            <a:avLst/>
          </a:prstGeom>
          <a:noFill/>
        </p:spPr>
        <p:txBody>
          <a:bodyPr wrap="square">
            <a:spAutoFit/>
          </a:bodyPr>
          <a:lstStyle/>
          <a:p>
            <a:r>
              <a:rPr lang="en-US" sz="1400" b="1">
                <a:solidFill>
                  <a:srgbClr val="000000"/>
                </a:solidFill>
              </a:rPr>
              <a:t>Natural Proofs</a:t>
            </a:r>
            <a:r>
              <a:rPr lang="en-US" sz="1400">
                <a:solidFill>
                  <a:srgbClr val="000000"/>
                </a:solidFill>
              </a:rPr>
              <a:t> </a:t>
            </a:r>
            <a:r>
              <a:rPr lang="en-US" sz="1400">
                <a:solidFill>
                  <a:schemeClr val="accent1"/>
                </a:solidFill>
              </a:rPr>
              <a:t>[POPL’12,PLDI’13,PLDI’14]</a:t>
            </a:r>
            <a:endParaRPr lang="en-US" sz="1400"/>
          </a:p>
        </p:txBody>
      </p:sp>
      <p:sp>
        <p:nvSpPr>
          <p:cNvPr id="31" name="TextBox 30">
            <a:extLst>
              <a:ext uri="{FF2B5EF4-FFF2-40B4-BE49-F238E27FC236}">
                <a16:creationId xmlns:a16="http://schemas.microsoft.com/office/drawing/2014/main" id="{4E95DDA6-AE26-3840-AC37-1E193DC033DF}"/>
              </a:ext>
            </a:extLst>
          </p:cNvPr>
          <p:cNvSpPr txBox="1"/>
          <p:nvPr/>
        </p:nvSpPr>
        <p:spPr>
          <a:xfrm>
            <a:off x="7494879" y="4614420"/>
            <a:ext cx="3177829" cy="307777"/>
          </a:xfrm>
          <a:prstGeom prst="rect">
            <a:avLst/>
          </a:prstGeom>
          <a:noFill/>
        </p:spPr>
        <p:txBody>
          <a:bodyPr wrap="square">
            <a:spAutoFit/>
          </a:bodyPr>
          <a:lstStyle/>
          <a:p>
            <a:r>
              <a:rPr lang="en-US" sz="1400" b="1">
                <a:solidFill>
                  <a:srgbClr val="000000"/>
                </a:solidFill>
              </a:rPr>
              <a:t>Dryad Logic </a:t>
            </a:r>
            <a:r>
              <a:rPr lang="en-US" sz="1400">
                <a:solidFill>
                  <a:schemeClr val="accent1"/>
                </a:solidFill>
              </a:rPr>
              <a:t>[POPL’11,SAS’11,VMCAI’19]</a:t>
            </a:r>
            <a:endParaRPr lang="en-US" sz="1400"/>
          </a:p>
        </p:txBody>
      </p:sp>
      <p:sp>
        <p:nvSpPr>
          <p:cNvPr id="32" name="TextBox 31">
            <a:extLst>
              <a:ext uri="{FF2B5EF4-FFF2-40B4-BE49-F238E27FC236}">
                <a16:creationId xmlns:a16="http://schemas.microsoft.com/office/drawing/2014/main" id="{83DB8035-731A-5343-8ED6-A41ED73BB77F}"/>
              </a:ext>
            </a:extLst>
          </p:cNvPr>
          <p:cNvSpPr txBox="1"/>
          <p:nvPr/>
        </p:nvSpPr>
        <p:spPr>
          <a:xfrm>
            <a:off x="4667841" y="4875767"/>
            <a:ext cx="2737744" cy="307777"/>
          </a:xfrm>
          <a:prstGeom prst="rect">
            <a:avLst/>
          </a:prstGeom>
          <a:noFill/>
        </p:spPr>
        <p:txBody>
          <a:bodyPr wrap="square">
            <a:spAutoFit/>
          </a:bodyPr>
          <a:lstStyle/>
          <a:p>
            <a:r>
              <a:rPr lang="en-US" sz="1400" b="1" dirty="0">
                <a:solidFill>
                  <a:srgbClr val="000000"/>
                </a:solidFill>
              </a:rPr>
              <a:t>Pasket </a:t>
            </a:r>
            <a:r>
              <a:rPr lang="en-US" sz="1400" dirty="0">
                <a:solidFill>
                  <a:srgbClr val="000000"/>
                </a:solidFill>
              </a:rPr>
              <a:t>(Pattern Sketcher) </a:t>
            </a:r>
            <a:r>
              <a:rPr lang="en-US" sz="1400" dirty="0">
                <a:solidFill>
                  <a:schemeClr val="accent1"/>
                </a:solidFill>
              </a:rPr>
              <a:t>[ICSE’16]</a:t>
            </a:r>
            <a:endParaRPr lang="en-US" sz="1400" dirty="0"/>
          </a:p>
        </p:txBody>
      </p:sp>
      <p:sp>
        <p:nvSpPr>
          <p:cNvPr id="2" name="TextBox 1">
            <a:extLst>
              <a:ext uri="{FF2B5EF4-FFF2-40B4-BE49-F238E27FC236}">
                <a16:creationId xmlns:a16="http://schemas.microsoft.com/office/drawing/2014/main" id="{0FECD890-70CE-B24A-A2B2-939FE8722E56}"/>
              </a:ext>
            </a:extLst>
          </p:cNvPr>
          <p:cNvSpPr txBox="1"/>
          <p:nvPr/>
        </p:nvSpPr>
        <p:spPr>
          <a:xfrm>
            <a:off x="3414854" y="3195619"/>
            <a:ext cx="2231822"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solidFill>
                  <a:srgbClr val="000000"/>
                </a:solidFill>
              </a:rPr>
              <a:t>SyntRec</a:t>
            </a:r>
            <a:r>
              <a:rPr lang="en-US" sz="1400" dirty="0">
                <a:solidFill>
                  <a:srgbClr val="000000"/>
                </a:solidFill>
              </a:rPr>
              <a:t> </a:t>
            </a:r>
            <a:r>
              <a:rPr lang="en-US" sz="1400" dirty="0">
                <a:solidFill>
                  <a:schemeClr val="accent1"/>
                </a:solidFill>
              </a:rPr>
              <a:t>[TACAS’17]</a:t>
            </a:r>
            <a:endParaRPr lang="en-US" sz="1400" dirty="0"/>
          </a:p>
        </p:txBody>
      </p:sp>
      <p:sp>
        <p:nvSpPr>
          <p:cNvPr id="33" name="TextBox 32">
            <a:extLst>
              <a:ext uri="{FF2B5EF4-FFF2-40B4-BE49-F238E27FC236}">
                <a16:creationId xmlns:a16="http://schemas.microsoft.com/office/drawing/2014/main" id="{B42FE19D-5277-3D4E-B81A-47B99AB290BC}"/>
              </a:ext>
            </a:extLst>
          </p:cNvPr>
          <p:cNvSpPr txBox="1"/>
          <p:nvPr/>
        </p:nvSpPr>
        <p:spPr>
          <a:xfrm>
            <a:off x="6420705" y="3171235"/>
            <a:ext cx="2469945" cy="307777"/>
          </a:xfrm>
          <a:prstGeom prst="rect">
            <a:avLst/>
          </a:prstGeom>
          <a:noFill/>
        </p:spPr>
        <p:txBody>
          <a:bodyPr wrap="square">
            <a:spAutoFit/>
          </a:bodyPr>
          <a:lstStyle/>
          <a:p>
            <a:r>
              <a:rPr lang="en-US" sz="1400" b="1" dirty="0" err="1">
                <a:solidFill>
                  <a:srgbClr val="000000"/>
                </a:solidFill>
              </a:rPr>
              <a:t>Retreet</a:t>
            </a:r>
            <a:r>
              <a:rPr lang="en-US" sz="1400" b="1" dirty="0">
                <a:solidFill>
                  <a:srgbClr val="000000"/>
                </a:solidFill>
              </a:rPr>
              <a:t> </a:t>
            </a:r>
            <a:r>
              <a:rPr lang="en-US" sz="1400" dirty="0">
                <a:solidFill>
                  <a:schemeClr val="accent1"/>
                </a:solidFill>
              </a:rPr>
              <a:t>[PPoPP’21]</a:t>
            </a:r>
            <a:endParaRPr lang="en-US" sz="1400" dirty="0"/>
          </a:p>
        </p:txBody>
      </p:sp>
      <p:sp>
        <p:nvSpPr>
          <p:cNvPr id="5" name="TextBox 4">
            <a:extLst>
              <a:ext uri="{FF2B5EF4-FFF2-40B4-BE49-F238E27FC236}">
                <a16:creationId xmlns:a16="http://schemas.microsoft.com/office/drawing/2014/main" id="{A99C261D-2261-3379-BA0D-2BA497FEE47F}"/>
              </a:ext>
            </a:extLst>
          </p:cNvPr>
          <p:cNvSpPr txBox="1"/>
          <p:nvPr/>
        </p:nvSpPr>
        <p:spPr>
          <a:xfrm>
            <a:off x="4667841" y="4595040"/>
            <a:ext cx="2737744" cy="307777"/>
          </a:xfrm>
          <a:prstGeom prst="rect">
            <a:avLst/>
          </a:prstGeom>
          <a:noFill/>
        </p:spPr>
        <p:txBody>
          <a:bodyPr wrap="square">
            <a:spAutoFit/>
          </a:bodyPr>
          <a:lstStyle/>
          <a:p>
            <a:r>
              <a:rPr lang="en-US" sz="1400" b="1" dirty="0">
                <a:solidFill>
                  <a:srgbClr val="000000"/>
                </a:solidFill>
              </a:rPr>
              <a:t>QED </a:t>
            </a:r>
            <a:r>
              <a:rPr lang="en-US" sz="1400" dirty="0">
                <a:solidFill>
                  <a:srgbClr val="000000"/>
                </a:solidFill>
              </a:rPr>
              <a:t>(MCM verification) </a:t>
            </a:r>
            <a:r>
              <a:rPr lang="en-US" sz="1400" dirty="0">
                <a:solidFill>
                  <a:schemeClr val="accent1"/>
                </a:solidFill>
              </a:rPr>
              <a:t>[Arxiv’24]</a:t>
            </a:r>
            <a:endParaRPr lang="en-US" sz="1400" dirty="0"/>
          </a:p>
        </p:txBody>
      </p:sp>
      <p:sp>
        <p:nvSpPr>
          <p:cNvPr id="6" name="TextBox 5">
            <a:extLst>
              <a:ext uri="{FF2B5EF4-FFF2-40B4-BE49-F238E27FC236}">
                <a16:creationId xmlns:a16="http://schemas.microsoft.com/office/drawing/2014/main" id="{98DD553A-49C3-746A-4B97-1EC19D7DB930}"/>
              </a:ext>
            </a:extLst>
          </p:cNvPr>
          <p:cNvSpPr txBox="1"/>
          <p:nvPr/>
        </p:nvSpPr>
        <p:spPr>
          <a:xfrm>
            <a:off x="4818273" y="3428584"/>
            <a:ext cx="1833432" cy="307777"/>
          </a:xfrm>
          <a:prstGeom prst="rect">
            <a:avLst/>
          </a:prstGeom>
          <a:noFill/>
        </p:spPr>
        <p:txBody>
          <a:bodyPr wrap="square">
            <a:spAutoFit/>
          </a:bodyPr>
          <a:lstStyle/>
          <a:p>
            <a:r>
              <a:rPr lang="en-US" sz="1400" b="1" dirty="0" err="1"/>
              <a:t>ClassInvGen</a:t>
            </a:r>
            <a:r>
              <a:rPr lang="en-US" sz="1400" b="1" dirty="0"/>
              <a:t> </a:t>
            </a:r>
            <a:r>
              <a:rPr lang="en-US" sz="1400" dirty="0">
                <a:solidFill>
                  <a:schemeClr val="accent1"/>
                </a:solidFill>
              </a:rPr>
              <a:t>[Arxiv’25]</a:t>
            </a:r>
            <a:endParaRPr lang="en-US" sz="1400" dirty="0"/>
          </a:p>
        </p:txBody>
      </p:sp>
      <p:sp>
        <p:nvSpPr>
          <p:cNvPr id="8" name="TextBox 7">
            <a:extLst>
              <a:ext uri="{FF2B5EF4-FFF2-40B4-BE49-F238E27FC236}">
                <a16:creationId xmlns:a16="http://schemas.microsoft.com/office/drawing/2014/main" id="{760E2F4E-B146-7730-7F55-27FD53F41DCC}"/>
              </a:ext>
            </a:extLst>
          </p:cNvPr>
          <p:cNvSpPr txBox="1"/>
          <p:nvPr/>
        </p:nvSpPr>
        <p:spPr>
          <a:xfrm>
            <a:off x="7867766" y="3165241"/>
            <a:ext cx="2469945" cy="307777"/>
          </a:xfrm>
          <a:prstGeom prst="rect">
            <a:avLst/>
          </a:prstGeom>
          <a:noFill/>
        </p:spPr>
        <p:txBody>
          <a:bodyPr wrap="square">
            <a:spAutoFit/>
          </a:bodyPr>
          <a:lstStyle/>
          <a:p>
            <a:r>
              <a:rPr lang="en-US" sz="1400" b="1" dirty="0">
                <a:solidFill>
                  <a:srgbClr val="000000"/>
                </a:solidFill>
              </a:rPr>
              <a:t>P4CGO </a:t>
            </a:r>
            <a:r>
              <a:rPr lang="en-US" sz="1400" dirty="0">
                <a:solidFill>
                  <a:schemeClr val="accent1"/>
                </a:solidFill>
              </a:rPr>
              <a:t>[FMANO’24]</a:t>
            </a:r>
            <a:endParaRPr lang="en-US" sz="1400" dirty="0"/>
          </a:p>
        </p:txBody>
      </p:sp>
    </p:spTree>
    <p:extLst>
      <p:ext uri="{BB962C8B-B14F-4D97-AF65-F5344CB8AC3E}">
        <p14:creationId xmlns:p14="http://schemas.microsoft.com/office/powerpoint/2010/main" val="15648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dissolve">
                                      <p:cBhvr>
                                        <p:cTn id="45" dur="500"/>
                                        <p:tgtEl>
                                          <p:spTgt spid="12">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1000" fill="hold"/>
                                        <p:tgtEl>
                                          <p:spTgt spid="1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p:bldP spid="15" grpId="0"/>
      <p:bldP spid="17" grpId="0"/>
      <p:bldP spid="20" grpId="0"/>
      <p:bldP spid="22" grpId="0"/>
      <p:bldP spid="30" grpId="0"/>
      <p:bldP spid="31" grpId="0"/>
      <p:bldP spid="32" grpId="0"/>
      <p:bldP spid="2" grpId="0"/>
      <p:bldP spid="33" grpId="0"/>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ommunication Architecture"/>
          <p:cNvSpPr txBox="1">
            <a:spLocks noGrp="1"/>
          </p:cNvSpPr>
          <p:nvPr>
            <p:ph type="title"/>
          </p:nvPr>
        </p:nvSpPr>
        <p:spPr>
          <a:prstGeom prst="rect">
            <a:avLst/>
          </a:prstGeom>
        </p:spPr>
        <p:txBody>
          <a:bodyPr/>
          <a:lstStyle/>
          <a:p>
            <a:r>
              <a:t>Communication Architecture</a:t>
            </a:r>
          </a:p>
        </p:txBody>
      </p:sp>
      <p:sp>
        <p:nvSpPr>
          <p:cNvPr id="351" name="Line"/>
          <p:cNvSpPr/>
          <p:nvPr/>
        </p:nvSpPr>
        <p:spPr>
          <a:xfrm flipV="1">
            <a:off x="2586827" y="3956888"/>
            <a:ext cx="383222" cy="312384"/>
          </a:xfrm>
          <a:prstGeom prst="line">
            <a:avLst/>
          </a:prstGeom>
          <a:ln w="1016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52" name="Syntactic…"/>
          <p:cNvSpPr/>
          <p:nvPr/>
        </p:nvSpPr>
        <p:spPr>
          <a:xfrm>
            <a:off x="661972" y="4744846"/>
            <a:ext cx="1542434" cy="1047688"/>
          </a:xfrm>
          <a:prstGeom prst="ellipse">
            <a:avLst/>
          </a:prstGeom>
          <a:solidFill>
            <a:srgbClr val="D5D5D5"/>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p>
            <a:pPr algn="ctr" defTabSz="228600">
              <a:defRPr sz="3800">
                <a:latin typeface="Helvetica"/>
                <a:ea typeface="Helvetica"/>
                <a:cs typeface="Helvetica"/>
                <a:sym typeface="Helvetica"/>
              </a:defRPr>
            </a:pPr>
            <a:r>
              <a:rPr sz="1900" dirty="0"/>
              <a:t>Syntactic</a:t>
            </a:r>
          </a:p>
          <a:p>
            <a:pPr algn="ctr" defTabSz="228600">
              <a:defRPr sz="3800">
                <a:latin typeface="Helvetica"/>
                <a:ea typeface="Helvetica"/>
                <a:cs typeface="Helvetica"/>
                <a:sym typeface="Helvetica"/>
              </a:defRPr>
            </a:pPr>
            <a:r>
              <a:rPr sz="1900" dirty="0"/>
              <a:t>Info</a:t>
            </a:r>
          </a:p>
        </p:txBody>
      </p:sp>
      <p:sp>
        <p:nvSpPr>
          <p:cNvPr id="353" name="Rounded Rectangle"/>
          <p:cNvSpPr/>
          <p:nvPr/>
        </p:nvSpPr>
        <p:spPr>
          <a:xfrm>
            <a:off x="3629502" y="4346943"/>
            <a:ext cx="4807970" cy="1907405"/>
          </a:xfrm>
          <a:prstGeom prst="roundRect">
            <a:avLst>
              <a:gd name="adj" fmla="val 15277"/>
            </a:avLst>
          </a:prstGeom>
          <a:solidFill>
            <a:srgbClr val="FFF0D3"/>
          </a:solidFill>
          <a:ln w="25400">
            <a:solidFill>
              <a:srgbClr val="000000"/>
            </a:solidFill>
            <a:miter lim="400000"/>
          </a:ln>
        </p:spPr>
        <p:txBody>
          <a:bodyPr lIns="18370" tIns="18370" rIns="18370" bIns="18370" anchor="ctr"/>
          <a:lstStyle/>
          <a:p>
            <a:pPr algn="ctr" defTabSz="228600">
              <a:defRPr sz="3000">
                <a:solidFill>
                  <a:srgbClr val="FFFFFF"/>
                </a:solidFill>
                <a:latin typeface="Graphik-Medium"/>
                <a:ea typeface="Graphik-Medium"/>
                <a:cs typeface="Graphik-Medium"/>
                <a:sym typeface="Graphik Medium"/>
              </a:defRPr>
            </a:pPr>
            <a:endParaRPr sz="1500"/>
          </a:p>
        </p:txBody>
      </p:sp>
      <p:sp>
        <p:nvSpPr>
          <p:cNvPr id="354" name="Rounded Rectangle"/>
          <p:cNvSpPr/>
          <p:nvPr/>
        </p:nvSpPr>
        <p:spPr>
          <a:xfrm>
            <a:off x="3610640" y="1786520"/>
            <a:ext cx="4808184" cy="1907404"/>
          </a:xfrm>
          <a:prstGeom prst="roundRect">
            <a:avLst>
              <a:gd name="adj" fmla="val 15277"/>
            </a:avLst>
          </a:prstGeom>
          <a:solidFill>
            <a:srgbClr val="E2EEFF"/>
          </a:solidFill>
          <a:ln w="25400">
            <a:solidFill>
              <a:srgbClr val="000000"/>
            </a:solidFill>
            <a:miter lim="400000"/>
          </a:ln>
        </p:spPr>
        <p:txBody>
          <a:bodyPr lIns="18370" tIns="18370" rIns="18370" bIns="18370" anchor="ctr"/>
          <a:lstStyle/>
          <a:p>
            <a:pPr algn="ctr" defTabSz="228600">
              <a:defRPr sz="3000">
                <a:solidFill>
                  <a:srgbClr val="FFFFFF"/>
                </a:solidFill>
                <a:latin typeface="Graphik-Medium"/>
                <a:ea typeface="Graphik-Medium"/>
                <a:cs typeface="Graphik-Medium"/>
                <a:sym typeface="Graphik Medium"/>
              </a:defRPr>
            </a:pPr>
            <a:endParaRPr sz="1500"/>
          </a:p>
        </p:txBody>
      </p:sp>
      <p:sp>
        <p:nvSpPr>
          <p:cNvPr id="355" name="Asynchronous Deducer"/>
          <p:cNvSpPr txBox="1"/>
          <p:nvPr/>
        </p:nvSpPr>
        <p:spPr>
          <a:xfrm>
            <a:off x="3798889" y="1454553"/>
            <a:ext cx="3262092" cy="33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lvl1pPr defTabSz="2438400">
              <a:spcBef>
                <a:spcPts val="2400"/>
              </a:spcBef>
              <a:defRPr sz="3400">
                <a:latin typeface="Helvetica"/>
                <a:ea typeface="Helvetica"/>
                <a:cs typeface="Helvetica"/>
                <a:sym typeface="Helvetica"/>
              </a:defRPr>
            </a:lvl1pPr>
          </a:lstStyle>
          <a:p>
            <a:r>
              <a:rPr sz="1700"/>
              <a:t>Asynchronous Deducer</a:t>
            </a:r>
          </a:p>
        </p:txBody>
      </p:sp>
      <mc:AlternateContent xmlns:mc="http://schemas.openxmlformats.org/markup-compatibility/2006" xmlns:a14="http://schemas.microsoft.com/office/drawing/2010/main">
        <mc:Choice Requires="a14">
          <p:sp>
            <p:nvSpPr>
              <p:cNvPr id="356" name="Rectangle"/>
              <p:cNvSpPr txBox="1"/>
              <p:nvPr/>
            </p:nvSpPr>
            <p:spPr>
              <a:xfrm>
                <a:off x="4894966" y="3255438"/>
                <a:ext cx="360000" cy="24271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18370" tIns="18370" rIns="18370" bIns="18370" anchor="ctr"/>
              <a:lstStyle>
                <a:lvl1pPr defTabSz="2438400">
                  <a:spcBef>
                    <a:spcPts val="2400"/>
                  </a:spcBef>
                  <a:defRPr sz="2600">
                    <a:latin typeface="Helvetica"/>
                    <a:ea typeface="Helvetica"/>
                    <a:cs typeface="Helvetica"/>
                    <a:sym typeface="Helvetica"/>
                  </a:defRPr>
                </a:lvl1pPr>
              </a:lstStyle>
              <a:p>
                <a:pPr/>
                <a14:m>
                  <m:oMathPara xmlns:m="http://schemas.openxmlformats.org/officeDocument/2006/math">
                    <m:oMathParaPr>
                      <m:jc m:val="left"/>
                    </m:oMathParaPr>
                    <m:oMath xmlns:m="http://schemas.openxmlformats.org/officeDocument/2006/math">
                      <m:r>
                        <a:rPr sz="1350" i="1">
                          <a:solidFill>
                            <a:srgbClr val="000000"/>
                          </a:solidFill>
                          <a:latin typeface="Cambria Math" panose="02040503050406030204" pitchFamily="18" charset="0"/>
                        </a:rPr>
                        <m:t>⋯⋯</m:t>
                      </m:r>
                    </m:oMath>
                  </m:oMathPara>
                </a14:m>
                <a:endParaRPr sz="1300"/>
              </a:p>
            </p:txBody>
          </p:sp>
        </mc:Choice>
        <mc:Fallback xmlns="">
          <p:sp>
            <p:nvSpPr>
              <p:cNvPr id="356" name="Rectangle"/>
              <p:cNvSpPr txBox="1">
                <a:spLocks noRot="1" noChangeAspect="1" noMove="1" noResize="1" noEditPoints="1" noAdjustHandles="1" noChangeArrowheads="1" noChangeShapeType="1" noTextEdit="1"/>
              </p:cNvSpPr>
              <p:nvPr/>
            </p:nvSpPr>
            <p:spPr>
              <a:xfrm>
                <a:off x="4894966" y="3255438"/>
                <a:ext cx="360000" cy="242711"/>
              </a:xfrm>
              <a:prstGeom prst="rect">
                <a:avLst/>
              </a:prstGeom>
              <a:blipFill>
                <a:blip r:embed="rId2"/>
                <a:stretch>
                  <a:fillRect l="-3448" r="-3448"/>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7" name="Rectangle"/>
              <p:cNvSpPr txBox="1"/>
              <p:nvPr/>
            </p:nvSpPr>
            <p:spPr>
              <a:xfrm>
                <a:off x="5885238" y="2561104"/>
                <a:ext cx="359999" cy="24271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18370" tIns="18370" rIns="18370" bIns="18370" anchor="ctr"/>
              <a:lstStyle>
                <a:lvl1pPr defTabSz="2438400">
                  <a:spcBef>
                    <a:spcPts val="2400"/>
                  </a:spcBef>
                  <a:defRPr sz="2600">
                    <a:latin typeface="Helvetica"/>
                    <a:ea typeface="Helvetica"/>
                    <a:cs typeface="Helvetica"/>
                    <a:sym typeface="Helvetica"/>
                  </a:defRPr>
                </a:lvl1pPr>
              </a:lstStyle>
              <a:p>
                <a:pPr/>
                <a14:m>
                  <m:oMathPara xmlns:m="http://schemas.openxmlformats.org/officeDocument/2006/math">
                    <m:oMathParaPr>
                      <m:jc m:val="left"/>
                    </m:oMathParaPr>
                    <m:oMath xmlns:m="http://schemas.openxmlformats.org/officeDocument/2006/math">
                      <m:r>
                        <a:rPr sz="1350" i="1">
                          <a:solidFill>
                            <a:srgbClr val="000000"/>
                          </a:solidFill>
                          <a:latin typeface="Cambria Math" panose="02040503050406030204" pitchFamily="18" charset="0"/>
                        </a:rPr>
                        <m:t>⋯⋯</m:t>
                      </m:r>
                    </m:oMath>
                  </m:oMathPara>
                </a14:m>
                <a:endParaRPr sz="1300"/>
              </a:p>
            </p:txBody>
          </p:sp>
        </mc:Choice>
        <mc:Fallback xmlns="">
          <p:sp>
            <p:nvSpPr>
              <p:cNvPr id="357" name="Rectangle"/>
              <p:cNvSpPr txBox="1">
                <a:spLocks noRot="1" noChangeAspect="1" noMove="1" noResize="1" noEditPoints="1" noAdjustHandles="1" noChangeArrowheads="1" noChangeShapeType="1" noTextEdit="1"/>
              </p:cNvSpPr>
              <p:nvPr/>
            </p:nvSpPr>
            <p:spPr>
              <a:xfrm>
                <a:off x="5885238" y="2561104"/>
                <a:ext cx="359999" cy="242711"/>
              </a:xfrm>
              <a:prstGeom prst="rect">
                <a:avLst/>
              </a:prstGeom>
              <a:blipFill>
                <a:blip r:embed="rId2"/>
                <a:stretch>
                  <a:fillRect l="-3448" r="-3448"/>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Rectangle"/>
              <p:cNvSpPr txBox="1"/>
              <p:nvPr/>
            </p:nvSpPr>
            <p:spPr>
              <a:xfrm>
                <a:off x="6875689" y="3255438"/>
                <a:ext cx="360000" cy="24271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18370" tIns="18370" rIns="18370" bIns="18370" anchor="ctr"/>
              <a:lstStyle>
                <a:lvl1pPr defTabSz="2438400">
                  <a:spcBef>
                    <a:spcPts val="2400"/>
                  </a:spcBef>
                  <a:defRPr sz="2600">
                    <a:latin typeface="Helvetica"/>
                    <a:ea typeface="Helvetica"/>
                    <a:cs typeface="Helvetica"/>
                    <a:sym typeface="Helvetica"/>
                  </a:defRPr>
                </a:lvl1pPr>
              </a:lstStyle>
              <a:p>
                <a:pPr/>
                <a14:m>
                  <m:oMathPara xmlns:m="http://schemas.openxmlformats.org/officeDocument/2006/math">
                    <m:oMathParaPr>
                      <m:jc m:val="left"/>
                    </m:oMathParaPr>
                    <m:oMath xmlns:m="http://schemas.openxmlformats.org/officeDocument/2006/math">
                      <m:r>
                        <a:rPr sz="1350" i="1">
                          <a:solidFill>
                            <a:srgbClr val="000000"/>
                          </a:solidFill>
                          <a:latin typeface="Cambria Math" panose="02040503050406030204" pitchFamily="18" charset="0"/>
                        </a:rPr>
                        <m:t>⋯⋯</m:t>
                      </m:r>
                    </m:oMath>
                  </m:oMathPara>
                </a14:m>
                <a:endParaRPr sz="1300"/>
              </a:p>
            </p:txBody>
          </p:sp>
        </mc:Choice>
        <mc:Fallback xmlns="">
          <p:sp>
            <p:nvSpPr>
              <p:cNvPr id="358" name="Rectangle"/>
              <p:cNvSpPr txBox="1">
                <a:spLocks noRot="1" noChangeAspect="1" noMove="1" noResize="1" noEditPoints="1" noAdjustHandles="1" noChangeArrowheads="1" noChangeShapeType="1" noTextEdit="1"/>
              </p:cNvSpPr>
              <p:nvPr/>
            </p:nvSpPr>
            <p:spPr>
              <a:xfrm>
                <a:off x="6875689" y="3255438"/>
                <a:ext cx="360000" cy="242711"/>
              </a:xfrm>
              <a:prstGeom prst="rect">
                <a:avLst/>
              </a:prstGeom>
              <a:blipFill>
                <a:blip r:embed="rId2"/>
                <a:stretch>
                  <a:fillRect l="-3448" r="-3448"/>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59" name="Specification"/>
          <p:cNvSpPr txBox="1"/>
          <p:nvPr/>
        </p:nvSpPr>
        <p:spPr>
          <a:xfrm>
            <a:off x="5365017" y="1835095"/>
            <a:ext cx="1461966" cy="277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lvl1pPr algn="ctr" defTabSz="2438400">
              <a:spcBef>
                <a:spcPts val="2400"/>
              </a:spcBef>
              <a:defRPr sz="3400">
                <a:latin typeface="Helvetica"/>
                <a:ea typeface="Helvetica"/>
                <a:cs typeface="Helvetica"/>
                <a:sym typeface="Helvetica"/>
              </a:defRPr>
            </a:lvl1pPr>
          </a:lstStyle>
          <a:p>
            <a:r>
              <a:rPr sz="1700"/>
              <a:t>Specification</a:t>
            </a:r>
          </a:p>
        </p:txBody>
      </p:sp>
      <p:sp>
        <p:nvSpPr>
          <p:cNvPr id="360" name="Line"/>
          <p:cNvSpPr/>
          <p:nvPr/>
        </p:nvSpPr>
        <p:spPr>
          <a:xfrm flipH="1">
            <a:off x="5366828" y="2164580"/>
            <a:ext cx="236024" cy="236024"/>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61" name="Line"/>
          <p:cNvSpPr/>
          <p:nvPr/>
        </p:nvSpPr>
        <p:spPr>
          <a:xfrm flipH="1">
            <a:off x="4408959" y="2921211"/>
            <a:ext cx="236024" cy="236024"/>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62" name="Line"/>
          <p:cNvSpPr/>
          <p:nvPr/>
        </p:nvSpPr>
        <p:spPr>
          <a:xfrm flipH="1">
            <a:off x="6420850" y="2921211"/>
            <a:ext cx="236024" cy="236024"/>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63" name="Line"/>
          <p:cNvSpPr/>
          <p:nvPr/>
        </p:nvSpPr>
        <p:spPr>
          <a:xfrm>
            <a:off x="6525639" y="2164580"/>
            <a:ext cx="236024" cy="236024"/>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64" name="Line"/>
          <p:cNvSpPr/>
          <p:nvPr/>
        </p:nvSpPr>
        <p:spPr>
          <a:xfrm>
            <a:off x="5420237" y="2921211"/>
            <a:ext cx="236024" cy="236024"/>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65" name="Line"/>
          <p:cNvSpPr/>
          <p:nvPr/>
        </p:nvSpPr>
        <p:spPr>
          <a:xfrm>
            <a:off x="7432128" y="2921211"/>
            <a:ext cx="236024" cy="236024"/>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96" name="Connection Line"/>
          <p:cNvSpPr/>
          <p:nvPr/>
        </p:nvSpPr>
        <p:spPr>
          <a:xfrm>
            <a:off x="7442259" y="3629785"/>
            <a:ext cx="102049" cy="844998"/>
          </a:xfrm>
          <a:custGeom>
            <a:avLst/>
            <a:gdLst/>
            <a:ahLst/>
            <a:cxnLst>
              <a:cxn ang="0">
                <a:pos x="wd2" y="hd2"/>
              </a:cxn>
              <a:cxn ang="5400000">
                <a:pos x="wd2" y="hd2"/>
              </a:cxn>
              <a:cxn ang="10800000">
                <a:pos x="wd2" y="hd2"/>
              </a:cxn>
              <a:cxn ang="16200000">
                <a:pos x="wd2" y="hd2"/>
              </a:cxn>
            </a:cxnLst>
            <a:rect l="0" t="0" r="r" b="b"/>
            <a:pathLst>
              <a:path w="16208" h="21600" extrusionOk="0">
                <a:moveTo>
                  <a:pt x="16208" y="0"/>
                </a:moveTo>
                <a:cubicBezTo>
                  <a:pt x="-4921" y="7305"/>
                  <a:pt x="-5392" y="14505"/>
                  <a:pt x="14795" y="21600"/>
                </a:cubicBezTo>
              </a:path>
            </a:pathLst>
          </a:custGeom>
          <a:ln w="25400">
            <a:solidFill>
              <a:srgbClr val="000000"/>
            </a:solidFill>
            <a:miter lim="400000"/>
            <a:tailEnd type="triangle"/>
          </a:ln>
        </p:spPr>
        <p:txBody>
          <a:bodyPr/>
          <a:lstStyle/>
          <a:p>
            <a:endParaRPr sz="900"/>
          </a:p>
        </p:txBody>
      </p:sp>
      <p:sp>
        <p:nvSpPr>
          <p:cNvPr id="397" name="Connection Line"/>
          <p:cNvSpPr/>
          <p:nvPr/>
        </p:nvSpPr>
        <p:spPr>
          <a:xfrm>
            <a:off x="7701127" y="3569450"/>
            <a:ext cx="112955" cy="836843"/>
          </a:xfrm>
          <a:custGeom>
            <a:avLst/>
            <a:gdLst/>
            <a:ahLst/>
            <a:cxnLst>
              <a:cxn ang="0">
                <a:pos x="wd2" y="hd2"/>
              </a:cxn>
              <a:cxn ang="5400000">
                <a:pos x="wd2" y="hd2"/>
              </a:cxn>
              <a:cxn ang="10800000">
                <a:pos x="wd2" y="hd2"/>
              </a:cxn>
              <a:cxn ang="16200000">
                <a:pos x="wd2" y="hd2"/>
              </a:cxn>
            </a:cxnLst>
            <a:rect l="0" t="0" r="r" b="b"/>
            <a:pathLst>
              <a:path w="16251" h="21600" extrusionOk="0">
                <a:moveTo>
                  <a:pt x="0" y="0"/>
                </a:moveTo>
                <a:cubicBezTo>
                  <a:pt x="20456" y="7667"/>
                  <a:pt x="21600" y="14867"/>
                  <a:pt x="3433" y="21600"/>
                </a:cubicBezTo>
              </a:path>
            </a:pathLst>
          </a:custGeom>
          <a:ln w="25400">
            <a:solidFill>
              <a:srgbClr val="000000"/>
            </a:solidFill>
            <a:miter lim="400000"/>
            <a:headEnd type="triangle"/>
          </a:ln>
        </p:spPr>
        <p:txBody>
          <a:bodyPr/>
          <a:lstStyle/>
          <a:p>
            <a:endParaRPr sz="900"/>
          </a:p>
        </p:txBody>
      </p:sp>
      <mc:AlternateContent xmlns:mc="http://schemas.openxmlformats.org/markup-compatibility/2006" xmlns:a14="http://schemas.microsoft.com/office/drawing/2010/main">
        <mc:Choice Requires="a14">
          <p:sp>
            <p:nvSpPr>
              <p:cNvPr id="368" name="Req"/>
              <p:cNvSpPr txBox="1"/>
              <p:nvPr/>
            </p:nvSpPr>
            <p:spPr>
              <a:xfrm>
                <a:off x="6503053" y="3851520"/>
                <a:ext cx="970246" cy="332734"/>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18370" tIns="18370" rIns="18370" bIns="18370" anchor="ctr"/>
              <a:lstStyle/>
              <a:p>
                <a:pPr defTabSz="1219200">
                  <a:spcBef>
                    <a:spcPts val="1200"/>
                  </a:spcBef>
                  <a:defRPr sz="3800">
                    <a:solidFill>
                      <a:srgbClr val="800D02"/>
                    </a:solidFill>
                    <a:latin typeface="Helvetica"/>
                    <a:ea typeface="Helvetica"/>
                    <a:cs typeface="Helvetica"/>
                    <a:sym typeface="Helvetica"/>
                  </a:defRPr>
                </a:pPr>
                <a:r>
                  <a:rPr sz="1600">
                    <a:solidFill>
                      <a:schemeClr val="accent5">
                        <a:lumOff val="-29866"/>
                      </a:schemeClr>
                    </a:solidFill>
                  </a:rPr>
                  <a:t>Req</a:t>
                </a:r>
                <a:r>
                  <a:rPr sz="1900">
                    <a:solidFill>
                      <a:srgbClr val="000000"/>
                    </a:solidFill>
                  </a:rPr>
                  <a:t> </a:t>
                </a:r>
                <a14:m>
                  <m:oMath xmlns:m="http://schemas.openxmlformats.org/officeDocument/2006/math">
                    <m:r>
                      <a:rPr sz="2075" i="1">
                        <a:solidFill>
                          <a:srgbClr val="000000"/>
                        </a:solidFill>
                        <a:latin typeface="Cambria Math" panose="02040503050406030204" pitchFamily="18" charset="0"/>
                      </a:rPr>
                      <m:t>𝑅</m:t>
                    </m:r>
                    <m:r>
                      <a:rPr sz="2075" i="1">
                        <a:solidFill>
                          <a:srgbClr val="000000"/>
                        </a:solidFill>
                        <a:latin typeface="Cambria Math" panose="02040503050406030204" pitchFamily="18" charset="0"/>
                      </a:rPr>
                      <m:t>[</m:t>
                    </m:r>
                    <m:r>
                      <a:rPr sz="2075" i="1">
                        <a:solidFill>
                          <a:srgbClr val="000000"/>
                        </a:solidFill>
                        <a:latin typeface="Cambria Math" panose="02040503050406030204" pitchFamily="18" charset="0"/>
                      </a:rPr>
                      <m:t>𝑃</m:t>
                    </m:r>
                    <m:r>
                      <a:rPr sz="2075" i="1">
                        <a:solidFill>
                          <a:srgbClr val="000000"/>
                        </a:solidFill>
                        <a:latin typeface="Cambria Math" panose="02040503050406030204" pitchFamily="18" charset="0"/>
                      </a:rPr>
                      <m:t>]</m:t>
                    </m:r>
                  </m:oMath>
                </a14:m>
                <a:endParaRPr sz="1700">
                  <a:solidFill>
                    <a:srgbClr val="000000"/>
                  </a:solidFill>
                </a:endParaRPr>
              </a:p>
            </p:txBody>
          </p:sp>
        </mc:Choice>
        <mc:Fallback xmlns="">
          <p:sp>
            <p:nvSpPr>
              <p:cNvPr id="368" name="Req"/>
              <p:cNvSpPr txBox="1">
                <a:spLocks noRot="1" noChangeAspect="1" noMove="1" noResize="1" noEditPoints="1" noAdjustHandles="1" noChangeArrowheads="1" noChangeShapeType="1" noTextEdit="1"/>
              </p:cNvSpPr>
              <p:nvPr/>
            </p:nvSpPr>
            <p:spPr>
              <a:xfrm>
                <a:off x="6503053" y="3851520"/>
                <a:ext cx="970246" cy="332734"/>
              </a:xfrm>
              <a:prstGeom prst="rect">
                <a:avLst/>
              </a:prstGeom>
              <a:blipFill>
                <a:blip r:embed="rId3"/>
                <a:stretch>
                  <a:fillRect l="-11688" t="-48148" b="-74074"/>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9" name="Resp"/>
              <p:cNvSpPr txBox="1"/>
              <p:nvPr/>
            </p:nvSpPr>
            <p:spPr>
              <a:xfrm>
                <a:off x="7887330" y="3848018"/>
                <a:ext cx="680700" cy="332734"/>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18370" tIns="18370" rIns="18370" bIns="18370" anchor="ctr"/>
              <a:lstStyle/>
              <a:p>
                <a:pPr defTabSz="1219200">
                  <a:spcBef>
                    <a:spcPts val="1200"/>
                  </a:spcBef>
                  <a:defRPr sz="3900">
                    <a:solidFill>
                      <a:srgbClr val="800D02"/>
                    </a:solidFill>
                    <a:latin typeface="Helvetica"/>
                    <a:ea typeface="Helvetica"/>
                    <a:cs typeface="Helvetica"/>
                    <a:sym typeface="Helvetica"/>
                  </a:defRPr>
                </a:pPr>
                <a:r>
                  <a:rPr sz="1650">
                    <a:solidFill>
                      <a:schemeClr val="accent5">
                        <a:lumOff val="-29866"/>
                      </a:schemeClr>
                    </a:solidFill>
                  </a:rPr>
                  <a:t>Resp</a:t>
                </a:r>
                <a:r>
                  <a:rPr sz="1950"/>
                  <a:t> </a:t>
                </a:r>
                <a14:m>
                  <m:oMath xmlns:m="http://schemas.openxmlformats.org/officeDocument/2006/math">
                    <m:r>
                      <a:rPr sz="2500" i="1">
                        <a:solidFill>
                          <a:srgbClr val="000000"/>
                        </a:solidFill>
                        <a:latin typeface="Cambria Math" panose="02040503050406030204" pitchFamily="18" charset="0"/>
                      </a:rPr>
                      <m:t>𝑒</m:t>
                    </m:r>
                  </m:oMath>
                </a14:m>
                <a:endParaRPr sz="2050">
                  <a:solidFill>
                    <a:srgbClr val="000000"/>
                  </a:solidFill>
                </a:endParaRPr>
              </a:p>
            </p:txBody>
          </p:sp>
        </mc:Choice>
        <mc:Fallback xmlns="">
          <p:sp>
            <p:nvSpPr>
              <p:cNvPr id="369" name="Resp"/>
              <p:cNvSpPr txBox="1">
                <a:spLocks noRot="1" noChangeAspect="1" noMove="1" noResize="1" noEditPoints="1" noAdjustHandles="1" noChangeArrowheads="1" noChangeShapeType="1" noTextEdit="1"/>
              </p:cNvSpPr>
              <p:nvPr/>
            </p:nvSpPr>
            <p:spPr>
              <a:xfrm>
                <a:off x="7887330" y="3848018"/>
                <a:ext cx="680700" cy="332734"/>
              </a:xfrm>
              <a:prstGeom prst="rect">
                <a:avLst/>
              </a:prstGeom>
              <a:blipFill>
                <a:blip r:embed="rId4"/>
                <a:stretch>
                  <a:fillRect l="-16667" t="-53571" b="-46429"/>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70" name="Coroutines"/>
          <p:cNvSpPr txBox="1"/>
          <p:nvPr/>
        </p:nvSpPr>
        <p:spPr>
          <a:xfrm>
            <a:off x="3692192" y="2240118"/>
            <a:ext cx="1053927" cy="811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lvl1pPr algn="ctr" defTabSz="2438400">
              <a:spcBef>
                <a:spcPts val="2400"/>
              </a:spcBef>
              <a:defRPr sz="3200">
                <a:latin typeface="Helvetica"/>
                <a:ea typeface="Helvetica"/>
                <a:cs typeface="Helvetica"/>
                <a:sym typeface="Helvetica"/>
              </a:defRPr>
            </a:lvl1pPr>
          </a:lstStyle>
          <a:p>
            <a:r>
              <a:rPr sz="1600"/>
              <a:t>Coroutines</a:t>
            </a:r>
          </a:p>
        </p:txBody>
      </p:sp>
      <mc:AlternateContent xmlns:mc="http://schemas.openxmlformats.org/markup-compatibility/2006" xmlns:a14="http://schemas.microsoft.com/office/drawing/2010/main">
        <mc:Choice Requires="a14">
          <p:sp>
            <p:nvSpPr>
              <p:cNvPr id="371" name="Text"/>
              <p:cNvSpPr txBox="1"/>
              <p:nvPr/>
            </p:nvSpPr>
            <p:spPr>
              <a:xfrm>
                <a:off x="4018523" y="3017993"/>
                <a:ext cx="325832" cy="32563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18370" tIns="18370" rIns="18370" bIns="18370" anchor="ctr">
                <a:spAutoFit/>
              </a:bodyPr>
              <a:lstStyle>
                <a:lvl1pPr defTabSz="2438400">
                  <a:spcBef>
                    <a:spcPts val="2400"/>
                  </a:spcBef>
                  <a:defRPr sz="3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875" i="1">
                              <a:solidFill>
                                <a:srgbClr val="000000"/>
                              </a:solidFill>
                              <a:latin typeface="Cambria Math" panose="02040503050406030204" pitchFamily="18" charset="0"/>
                            </a:rPr>
                          </m:ctrlPr>
                        </m:sSubPr>
                        <m:e>
                          <m:r>
                            <a:rPr sz="1875" i="1">
                              <a:solidFill>
                                <a:srgbClr val="000000"/>
                              </a:solidFill>
                              <a:latin typeface="Cambria Math" panose="02040503050406030204" pitchFamily="18" charset="0"/>
                            </a:rPr>
                            <m:t>𝑃</m:t>
                          </m:r>
                        </m:e>
                        <m:sub>
                          <m:r>
                            <a:rPr sz="1875" i="1">
                              <a:solidFill>
                                <a:srgbClr val="000000"/>
                              </a:solidFill>
                              <a:latin typeface="Cambria Math" panose="02040503050406030204" pitchFamily="18" charset="0"/>
                            </a:rPr>
                            <m:t>3</m:t>
                          </m:r>
                        </m:sub>
                      </m:sSub>
                    </m:oMath>
                  </m:oMathPara>
                </a14:m>
                <a:endParaRPr sz="1550"/>
              </a:p>
            </p:txBody>
          </p:sp>
        </mc:Choice>
        <mc:Fallback xmlns="">
          <p:sp>
            <p:nvSpPr>
              <p:cNvPr id="371" name="Text"/>
              <p:cNvSpPr txBox="1">
                <a:spLocks noRot="1" noChangeAspect="1" noMove="1" noResize="1" noEditPoints="1" noAdjustHandles="1" noChangeArrowheads="1" noChangeShapeType="1" noTextEdit="1"/>
              </p:cNvSpPr>
              <p:nvPr/>
            </p:nvSpPr>
            <p:spPr>
              <a:xfrm>
                <a:off x="4018523" y="3017993"/>
                <a:ext cx="325832" cy="325639"/>
              </a:xfrm>
              <a:prstGeom prst="rect">
                <a:avLst/>
              </a:prstGeom>
              <a:blipFill>
                <a:blip r:embed="rId5"/>
                <a:stretch>
                  <a:fillRect l="-18519" b="-740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Text"/>
              <p:cNvSpPr txBox="1"/>
              <p:nvPr/>
            </p:nvSpPr>
            <p:spPr>
              <a:xfrm>
                <a:off x="6994398" y="2334454"/>
                <a:ext cx="325832" cy="32563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18370" tIns="18370" rIns="18370" bIns="18370" anchor="ctr">
                <a:spAutoFit/>
              </a:bodyPr>
              <a:lstStyle>
                <a:lvl1pPr defTabSz="2438400">
                  <a:spcBef>
                    <a:spcPts val="2400"/>
                  </a:spcBef>
                  <a:defRPr sz="3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875" i="1">
                              <a:solidFill>
                                <a:srgbClr val="000000"/>
                              </a:solidFill>
                              <a:latin typeface="Cambria Math" panose="02040503050406030204" pitchFamily="18" charset="0"/>
                            </a:rPr>
                          </m:ctrlPr>
                        </m:sSubPr>
                        <m:e>
                          <m:r>
                            <a:rPr sz="1875" i="1">
                              <a:solidFill>
                                <a:srgbClr val="000000"/>
                              </a:solidFill>
                              <a:latin typeface="Cambria Math" panose="02040503050406030204" pitchFamily="18" charset="0"/>
                            </a:rPr>
                            <m:t>𝑃</m:t>
                          </m:r>
                        </m:e>
                        <m:sub>
                          <m:r>
                            <a:rPr sz="1875" i="1">
                              <a:solidFill>
                                <a:srgbClr val="000000"/>
                              </a:solidFill>
                              <a:latin typeface="Cambria Math" panose="02040503050406030204" pitchFamily="18" charset="0"/>
                            </a:rPr>
                            <m:t>2</m:t>
                          </m:r>
                        </m:sub>
                      </m:sSub>
                    </m:oMath>
                  </m:oMathPara>
                </a14:m>
                <a:endParaRPr sz="1550"/>
              </a:p>
            </p:txBody>
          </p:sp>
        </mc:Choice>
        <mc:Fallback xmlns="">
          <p:sp>
            <p:nvSpPr>
              <p:cNvPr id="372" name="Text"/>
              <p:cNvSpPr txBox="1">
                <a:spLocks noRot="1" noChangeAspect="1" noMove="1" noResize="1" noEditPoints="1" noAdjustHandles="1" noChangeArrowheads="1" noChangeShapeType="1" noTextEdit="1"/>
              </p:cNvSpPr>
              <p:nvPr/>
            </p:nvSpPr>
            <p:spPr>
              <a:xfrm>
                <a:off x="6994398" y="2334454"/>
                <a:ext cx="325832" cy="325639"/>
              </a:xfrm>
              <a:prstGeom prst="rect">
                <a:avLst/>
              </a:prstGeom>
              <a:blipFill>
                <a:blip r:embed="rId6"/>
                <a:stretch>
                  <a:fillRect l="-18519" b="-740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3" name="Text"/>
              <p:cNvSpPr txBox="1"/>
              <p:nvPr/>
            </p:nvSpPr>
            <p:spPr>
              <a:xfrm>
                <a:off x="4993041" y="2334454"/>
                <a:ext cx="320253" cy="32563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18370" tIns="18370" rIns="18370" bIns="18370" anchor="ctr">
                <a:spAutoFit/>
              </a:bodyPr>
              <a:lstStyle>
                <a:lvl1pPr defTabSz="2438400">
                  <a:spcBef>
                    <a:spcPts val="2400"/>
                  </a:spcBef>
                  <a:defRPr sz="3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875" i="1">
                              <a:solidFill>
                                <a:srgbClr val="000000"/>
                              </a:solidFill>
                              <a:latin typeface="Cambria Math" panose="02040503050406030204" pitchFamily="18" charset="0"/>
                            </a:rPr>
                          </m:ctrlPr>
                        </m:sSubPr>
                        <m:e>
                          <m:r>
                            <a:rPr sz="1875" i="1">
                              <a:solidFill>
                                <a:srgbClr val="000000"/>
                              </a:solidFill>
                              <a:latin typeface="Cambria Math" panose="02040503050406030204" pitchFamily="18" charset="0"/>
                            </a:rPr>
                            <m:t>𝑃</m:t>
                          </m:r>
                        </m:e>
                        <m:sub>
                          <m:r>
                            <a:rPr sz="1875" i="1">
                              <a:solidFill>
                                <a:srgbClr val="000000"/>
                              </a:solidFill>
                              <a:latin typeface="Cambria Math" panose="02040503050406030204" pitchFamily="18" charset="0"/>
                            </a:rPr>
                            <m:t>1</m:t>
                          </m:r>
                        </m:sub>
                      </m:sSub>
                    </m:oMath>
                  </m:oMathPara>
                </a14:m>
                <a:endParaRPr sz="1550"/>
              </a:p>
            </p:txBody>
          </p:sp>
        </mc:Choice>
        <mc:Fallback xmlns="">
          <p:sp>
            <p:nvSpPr>
              <p:cNvPr id="373" name="Text"/>
              <p:cNvSpPr txBox="1">
                <a:spLocks noRot="1" noChangeAspect="1" noMove="1" noResize="1" noEditPoints="1" noAdjustHandles="1" noChangeArrowheads="1" noChangeShapeType="1" noTextEdit="1"/>
              </p:cNvSpPr>
              <p:nvPr/>
            </p:nvSpPr>
            <p:spPr>
              <a:xfrm>
                <a:off x="4993041" y="2334454"/>
                <a:ext cx="320253" cy="325639"/>
              </a:xfrm>
              <a:prstGeom prst="rect">
                <a:avLst/>
              </a:prstGeom>
              <a:blipFill>
                <a:blip r:embed="rId7"/>
                <a:stretch>
                  <a:fillRect l="-19231" b="-740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4" name="Text"/>
              <p:cNvSpPr txBox="1"/>
              <p:nvPr/>
            </p:nvSpPr>
            <p:spPr>
              <a:xfrm>
                <a:off x="5932157" y="3017665"/>
                <a:ext cx="315573" cy="32563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18370" tIns="18370" rIns="18370" bIns="18370" anchor="ctr">
                <a:spAutoFit/>
              </a:bodyPr>
              <a:lstStyle>
                <a:lvl1pPr defTabSz="2438400">
                  <a:spcBef>
                    <a:spcPts val="2400"/>
                  </a:spcBef>
                  <a:defRPr sz="3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875" i="1">
                              <a:solidFill>
                                <a:srgbClr val="000000"/>
                              </a:solidFill>
                              <a:latin typeface="Cambria Math" panose="02040503050406030204" pitchFamily="18" charset="0"/>
                            </a:rPr>
                          </m:ctrlPr>
                        </m:sSubPr>
                        <m:e>
                          <m:r>
                            <a:rPr sz="1875" i="1">
                              <a:solidFill>
                                <a:srgbClr val="000000"/>
                              </a:solidFill>
                              <a:latin typeface="Cambria Math" panose="02040503050406030204" pitchFamily="18" charset="0"/>
                            </a:rPr>
                            <m:t>𝑃</m:t>
                          </m:r>
                        </m:e>
                        <m:sub>
                          <m:r>
                            <a:rPr sz="1875" i="1">
                              <a:solidFill>
                                <a:srgbClr val="000000"/>
                              </a:solidFill>
                              <a:latin typeface="Cambria Math" panose="02040503050406030204" pitchFamily="18" charset="0"/>
                            </a:rPr>
                            <m:t>4</m:t>
                          </m:r>
                        </m:sub>
                      </m:sSub>
                    </m:oMath>
                  </m:oMathPara>
                </a14:m>
                <a:endParaRPr sz="1550"/>
              </a:p>
            </p:txBody>
          </p:sp>
        </mc:Choice>
        <mc:Fallback xmlns="">
          <p:sp>
            <p:nvSpPr>
              <p:cNvPr id="374" name="Text"/>
              <p:cNvSpPr txBox="1">
                <a:spLocks noRot="1" noChangeAspect="1" noMove="1" noResize="1" noEditPoints="1" noAdjustHandles="1" noChangeArrowheads="1" noChangeShapeType="1" noTextEdit="1"/>
              </p:cNvSpPr>
              <p:nvPr/>
            </p:nvSpPr>
            <p:spPr>
              <a:xfrm>
                <a:off x="5932157" y="3017665"/>
                <a:ext cx="315573" cy="325639"/>
              </a:xfrm>
              <a:prstGeom prst="rect">
                <a:avLst/>
              </a:prstGeom>
              <a:blipFill>
                <a:blip r:embed="rId8"/>
                <a:stretch>
                  <a:fillRect l="-19231" b="-740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5" name="Text"/>
              <p:cNvSpPr txBox="1"/>
              <p:nvPr/>
            </p:nvSpPr>
            <p:spPr>
              <a:xfrm>
                <a:off x="7858468" y="3017993"/>
                <a:ext cx="325832" cy="32563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18370" tIns="18370" rIns="18370" bIns="18370" anchor="ctr">
                <a:spAutoFit/>
              </a:bodyPr>
              <a:lstStyle>
                <a:lvl1pPr defTabSz="2438400">
                  <a:spcBef>
                    <a:spcPts val="2400"/>
                  </a:spcBef>
                  <a:defRPr sz="31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sSub>
                        <m:sSubPr>
                          <m:ctrlPr>
                            <a:rPr sz="1875" i="1">
                              <a:solidFill>
                                <a:srgbClr val="000000"/>
                              </a:solidFill>
                              <a:latin typeface="Cambria Math" panose="02040503050406030204" pitchFamily="18" charset="0"/>
                            </a:rPr>
                          </m:ctrlPr>
                        </m:sSubPr>
                        <m:e>
                          <m:r>
                            <a:rPr sz="1875" i="1">
                              <a:solidFill>
                                <a:srgbClr val="000000"/>
                              </a:solidFill>
                              <a:latin typeface="Cambria Math" panose="02040503050406030204" pitchFamily="18" charset="0"/>
                            </a:rPr>
                            <m:t>𝑃</m:t>
                          </m:r>
                        </m:e>
                        <m:sub>
                          <m:r>
                            <a:rPr sz="1875" i="1">
                              <a:solidFill>
                                <a:srgbClr val="000000"/>
                              </a:solidFill>
                              <a:latin typeface="Cambria Math" panose="02040503050406030204" pitchFamily="18" charset="0"/>
                            </a:rPr>
                            <m:t>5</m:t>
                          </m:r>
                        </m:sub>
                      </m:sSub>
                    </m:oMath>
                  </m:oMathPara>
                </a14:m>
                <a:endParaRPr sz="1550"/>
              </a:p>
            </p:txBody>
          </p:sp>
        </mc:Choice>
        <mc:Fallback xmlns="">
          <p:sp>
            <p:nvSpPr>
              <p:cNvPr id="375" name="Text"/>
              <p:cNvSpPr txBox="1">
                <a:spLocks noRot="1" noChangeAspect="1" noMove="1" noResize="1" noEditPoints="1" noAdjustHandles="1" noChangeArrowheads="1" noChangeShapeType="1" noTextEdit="1"/>
              </p:cNvSpPr>
              <p:nvPr/>
            </p:nvSpPr>
            <p:spPr>
              <a:xfrm>
                <a:off x="7858468" y="3017993"/>
                <a:ext cx="325832" cy="325639"/>
              </a:xfrm>
              <a:prstGeom prst="rect">
                <a:avLst/>
              </a:prstGeom>
              <a:blipFill>
                <a:blip r:embed="rId9"/>
                <a:stretch>
                  <a:fillRect l="-18519" b="-7407"/>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76" name="Gear"/>
          <p:cNvSpPr/>
          <p:nvPr/>
        </p:nvSpPr>
        <p:spPr>
          <a:xfrm>
            <a:off x="3955980" y="4831261"/>
            <a:ext cx="472152" cy="472244"/>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000000"/>
          </a:solidFill>
          <a:ln w="12700">
            <a:miter lim="400000"/>
          </a:ln>
        </p:spPr>
        <p:txBody>
          <a:bodyPr lIns="18370" tIns="18370" rIns="18370" bIns="18370" anchor="ctr"/>
          <a:lstStyle/>
          <a:p>
            <a:pPr algn="ctr" defTabSz="228600">
              <a:defRPr sz="3000">
                <a:solidFill>
                  <a:srgbClr val="FFFFFF"/>
                </a:solidFill>
                <a:latin typeface="Graphik-Medium"/>
                <a:ea typeface="Graphik-Medium"/>
                <a:cs typeface="Graphik-Medium"/>
                <a:sym typeface="Graphik Medium"/>
              </a:defRPr>
            </a:pPr>
            <a:endParaRPr sz="1500"/>
          </a:p>
        </p:txBody>
      </p:sp>
      <p:sp>
        <p:nvSpPr>
          <p:cNvPr id="377" name="Term Generator"/>
          <p:cNvSpPr txBox="1"/>
          <p:nvPr/>
        </p:nvSpPr>
        <p:spPr>
          <a:xfrm>
            <a:off x="3649125" y="5335733"/>
            <a:ext cx="1085862" cy="610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p>
            <a:pPr algn="ctr" defTabSz="1219200">
              <a:spcBef>
                <a:spcPts val="1200"/>
              </a:spcBef>
              <a:defRPr sz="3100">
                <a:latin typeface="Helvetica"/>
                <a:ea typeface="Helvetica"/>
                <a:cs typeface="Helvetica"/>
                <a:sym typeface="Helvetica"/>
              </a:defRPr>
            </a:pPr>
            <a:r>
              <a:rPr sz="1550"/>
              <a:t>Term</a:t>
            </a:r>
            <a:br>
              <a:rPr sz="1550"/>
            </a:br>
            <a:r>
              <a:rPr sz="1550"/>
              <a:t>Generator</a:t>
            </a:r>
          </a:p>
        </p:txBody>
      </p:sp>
      <p:sp>
        <p:nvSpPr>
          <p:cNvPr id="378" name="Line"/>
          <p:cNvSpPr/>
          <p:nvPr/>
        </p:nvSpPr>
        <p:spPr>
          <a:xfrm>
            <a:off x="4718559" y="5279712"/>
            <a:ext cx="571465" cy="1"/>
          </a:xfrm>
          <a:prstGeom prst="line">
            <a:avLst/>
          </a:prstGeom>
          <a:ln w="508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79" name="Updates"/>
          <p:cNvSpPr txBox="1"/>
          <p:nvPr/>
        </p:nvSpPr>
        <p:spPr>
          <a:xfrm>
            <a:off x="4684365" y="4966300"/>
            <a:ext cx="781201" cy="271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lvl1pPr defTabSz="2438400">
              <a:spcBef>
                <a:spcPts val="2400"/>
              </a:spcBef>
              <a:defRPr sz="2700">
                <a:solidFill>
                  <a:schemeClr val="accent5">
                    <a:lumOff val="-29866"/>
                  </a:schemeClr>
                </a:solidFill>
                <a:latin typeface="Helvetica"/>
                <a:ea typeface="Helvetica"/>
                <a:cs typeface="Helvetica"/>
                <a:sym typeface="Helvetica"/>
              </a:defRPr>
            </a:lvl1pPr>
          </a:lstStyle>
          <a:p>
            <a:r>
              <a:rPr sz="1350"/>
              <a:t>Updates</a:t>
            </a:r>
          </a:p>
        </p:txBody>
      </p:sp>
      <p:sp>
        <p:nvSpPr>
          <p:cNvPr id="380" name="Shape"/>
          <p:cNvSpPr/>
          <p:nvPr/>
        </p:nvSpPr>
        <p:spPr>
          <a:xfrm>
            <a:off x="5379819" y="4541820"/>
            <a:ext cx="1283672" cy="1475785"/>
          </a:xfrm>
          <a:custGeom>
            <a:avLst/>
            <a:gdLst/>
            <a:ahLst/>
            <a:cxnLst>
              <a:cxn ang="0">
                <a:pos x="wd2" y="hd2"/>
              </a:cxn>
              <a:cxn ang="5400000">
                <a:pos x="wd2" y="hd2"/>
              </a:cxn>
              <a:cxn ang="10800000">
                <a:pos x="wd2" y="hd2"/>
              </a:cxn>
              <a:cxn ang="16200000">
                <a:pos x="wd2" y="hd2"/>
              </a:cxn>
            </a:cxnLst>
            <a:rect l="0" t="0" r="r" b="b"/>
            <a:pathLst>
              <a:path w="21318" h="21504" extrusionOk="0">
                <a:moveTo>
                  <a:pt x="7052" y="1865"/>
                </a:moveTo>
                <a:cubicBezTo>
                  <a:pt x="6482" y="711"/>
                  <a:pt x="5132" y="455"/>
                  <a:pt x="4271" y="1339"/>
                </a:cubicBezTo>
                <a:cubicBezTo>
                  <a:pt x="3526" y="2104"/>
                  <a:pt x="3479" y="3428"/>
                  <a:pt x="4168" y="4259"/>
                </a:cubicBezTo>
                <a:cubicBezTo>
                  <a:pt x="3328" y="3946"/>
                  <a:pt x="2412" y="4344"/>
                  <a:pt x="1961" y="5218"/>
                </a:cubicBezTo>
                <a:cubicBezTo>
                  <a:pt x="1439" y="6229"/>
                  <a:pt x="1692" y="7533"/>
                  <a:pt x="2538" y="8192"/>
                </a:cubicBezTo>
                <a:cubicBezTo>
                  <a:pt x="1258" y="8125"/>
                  <a:pt x="153" y="9215"/>
                  <a:pt x="14" y="10682"/>
                </a:cubicBezTo>
                <a:cubicBezTo>
                  <a:pt x="-119" y="12094"/>
                  <a:pt x="693" y="13394"/>
                  <a:pt x="1898" y="13698"/>
                </a:cubicBezTo>
                <a:cubicBezTo>
                  <a:pt x="839" y="13761"/>
                  <a:pt x="72" y="14884"/>
                  <a:pt x="268" y="16084"/>
                </a:cubicBezTo>
                <a:cubicBezTo>
                  <a:pt x="426" y="17051"/>
                  <a:pt x="1186" y="17731"/>
                  <a:pt x="2040" y="17667"/>
                </a:cubicBezTo>
                <a:cubicBezTo>
                  <a:pt x="1239" y="18422"/>
                  <a:pt x="1409" y="19884"/>
                  <a:pt x="2355" y="20370"/>
                </a:cubicBezTo>
                <a:cubicBezTo>
                  <a:pt x="3100" y="20752"/>
                  <a:pt x="3965" y="20274"/>
                  <a:pt x="4172" y="19366"/>
                </a:cubicBezTo>
                <a:cubicBezTo>
                  <a:pt x="4404" y="20553"/>
                  <a:pt x="5288" y="21423"/>
                  <a:pt x="6343" y="21499"/>
                </a:cubicBezTo>
                <a:cubicBezTo>
                  <a:pt x="7211" y="21562"/>
                  <a:pt x="8038" y="21063"/>
                  <a:pt x="8487" y="20204"/>
                </a:cubicBezTo>
                <a:cubicBezTo>
                  <a:pt x="8955" y="20745"/>
                  <a:pt x="9601" y="21034"/>
                  <a:pt x="10264" y="20999"/>
                </a:cubicBezTo>
                <a:cubicBezTo>
                  <a:pt x="10922" y="20965"/>
                  <a:pt x="11537" y="20615"/>
                  <a:pt x="11961" y="20034"/>
                </a:cubicBezTo>
                <a:cubicBezTo>
                  <a:pt x="12075" y="20910"/>
                  <a:pt x="12783" y="21514"/>
                  <a:pt x="13544" y="21384"/>
                </a:cubicBezTo>
                <a:cubicBezTo>
                  <a:pt x="14321" y="21251"/>
                  <a:pt x="14851" y="20407"/>
                  <a:pt x="14717" y="19516"/>
                </a:cubicBezTo>
                <a:cubicBezTo>
                  <a:pt x="15116" y="19891"/>
                  <a:pt x="15674" y="19945"/>
                  <a:pt x="16122" y="19654"/>
                </a:cubicBezTo>
                <a:cubicBezTo>
                  <a:pt x="16627" y="19326"/>
                  <a:pt x="16874" y="18645"/>
                  <a:pt x="16722" y="18001"/>
                </a:cubicBezTo>
                <a:cubicBezTo>
                  <a:pt x="17149" y="18497"/>
                  <a:pt x="17827" y="18562"/>
                  <a:pt x="18319" y="18152"/>
                </a:cubicBezTo>
                <a:cubicBezTo>
                  <a:pt x="18942" y="17635"/>
                  <a:pt x="19031" y="16606"/>
                  <a:pt x="18510" y="15957"/>
                </a:cubicBezTo>
                <a:cubicBezTo>
                  <a:pt x="19223" y="16095"/>
                  <a:pt x="19929" y="15668"/>
                  <a:pt x="20235" y="14913"/>
                </a:cubicBezTo>
                <a:cubicBezTo>
                  <a:pt x="20544" y="14151"/>
                  <a:pt x="20369" y="13246"/>
                  <a:pt x="19809" y="12706"/>
                </a:cubicBezTo>
                <a:cubicBezTo>
                  <a:pt x="20571" y="12406"/>
                  <a:pt x="21133" y="11655"/>
                  <a:pt x="21279" y="10742"/>
                </a:cubicBezTo>
                <a:cubicBezTo>
                  <a:pt x="21481" y="9483"/>
                  <a:pt x="20874" y="8238"/>
                  <a:pt x="19836" y="7780"/>
                </a:cubicBezTo>
                <a:cubicBezTo>
                  <a:pt x="20327" y="6869"/>
                  <a:pt x="20189" y="5686"/>
                  <a:pt x="19508" y="4957"/>
                </a:cubicBezTo>
                <a:cubicBezTo>
                  <a:pt x="19044" y="4460"/>
                  <a:pt x="18392" y="4267"/>
                  <a:pt x="17778" y="4445"/>
                </a:cubicBezTo>
                <a:cubicBezTo>
                  <a:pt x="17702" y="3604"/>
                  <a:pt x="17242" y="2873"/>
                  <a:pt x="16571" y="2530"/>
                </a:cubicBezTo>
                <a:cubicBezTo>
                  <a:pt x="15953" y="2215"/>
                  <a:pt x="15239" y="2272"/>
                  <a:pt x="14666" y="2685"/>
                </a:cubicBezTo>
                <a:cubicBezTo>
                  <a:pt x="14463" y="1862"/>
                  <a:pt x="13897" y="1225"/>
                  <a:pt x="13179" y="1008"/>
                </a:cubicBezTo>
                <a:cubicBezTo>
                  <a:pt x="12373" y="765"/>
                  <a:pt x="11518" y="1088"/>
                  <a:pt x="10994" y="1834"/>
                </a:cubicBezTo>
                <a:cubicBezTo>
                  <a:pt x="10805" y="795"/>
                  <a:pt x="10025" y="39"/>
                  <a:pt x="9104" y="2"/>
                </a:cubicBezTo>
                <a:cubicBezTo>
                  <a:pt x="8116" y="-38"/>
                  <a:pt x="7248" y="750"/>
                  <a:pt x="7052" y="1865"/>
                </a:cubicBezTo>
                <a:close/>
              </a:path>
            </a:pathLst>
          </a:custGeom>
          <a:solidFill>
            <a:srgbClr val="FFFFFF"/>
          </a:solidFill>
          <a:ln w="12700">
            <a:solidFill>
              <a:srgbClr val="000000"/>
            </a:solidFill>
            <a:miter lim="400000"/>
          </a:ln>
        </p:spPr>
        <p:txBody>
          <a:bodyPr lIns="13267" tIns="13267" rIns="13267" bIns="13267" anchor="ctr"/>
          <a:lstStyle/>
          <a:p>
            <a:pPr defTabSz="880533">
              <a:spcBef>
                <a:spcPts val="850"/>
              </a:spcBef>
              <a:defRPr sz="3200">
                <a:latin typeface="Graphik"/>
                <a:ea typeface="Graphik"/>
                <a:cs typeface="Graphik"/>
                <a:sym typeface="Graphik"/>
              </a:defRPr>
            </a:pPr>
            <a:endParaRPr sz="1600"/>
          </a:p>
        </p:txBody>
      </p:sp>
      <p:sp>
        <p:nvSpPr>
          <p:cNvPr id="381" name="Term…"/>
          <p:cNvSpPr txBox="1"/>
          <p:nvPr/>
        </p:nvSpPr>
        <p:spPr>
          <a:xfrm>
            <a:off x="5458079" y="5016440"/>
            <a:ext cx="1100805" cy="565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3267" tIns="13267" rIns="13267" bIns="13267" anchor="ctr">
            <a:spAutoFit/>
          </a:bodyPr>
          <a:lstStyle/>
          <a:p>
            <a:pPr algn="ctr" defTabSz="880533">
              <a:defRPr sz="3500">
                <a:latin typeface="Helvetica"/>
                <a:ea typeface="Helvetica"/>
                <a:cs typeface="Helvetica"/>
                <a:sym typeface="Helvetica"/>
              </a:defRPr>
            </a:pPr>
            <a:r>
              <a:rPr sz="1750"/>
              <a:t>Term</a:t>
            </a:r>
          </a:p>
          <a:p>
            <a:pPr algn="ctr" defTabSz="880533">
              <a:defRPr sz="3500">
                <a:latin typeface="Helvetica"/>
                <a:ea typeface="Helvetica"/>
                <a:cs typeface="Helvetica"/>
                <a:sym typeface="Helvetica"/>
              </a:defRPr>
            </a:pPr>
            <a:r>
              <a:rPr sz="1750"/>
              <a:t>Dispatcher</a:t>
            </a:r>
          </a:p>
        </p:txBody>
      </p:sp>
      <p:sp>
        <p:nvSpPr>
          <p:cNvPr id="382" name="Request Handler"/>
          <p:cNvSpPr/>
          <p:nvPr/>
        </p:nvSpPr>
        <p:spPr>
          <a:xfrm>
            <a:off x="7232998" y="4561065"/>
            <a:ext cx="863964" cy="1479161"/>
          </a:xfrm>
          <a:prstGeom prst="rect">
            <a:avLst/>
          </a:prstGeom>
          <a:solidFill>
            <a:srgbClr val="D5D5D5"/>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267" tIns="13267" rIns="13267" bIns="13267" anchor="ctr"/>
          <a:lstStyle>
            <a:lvl1pPr algn="ctr" defTabSz="330200">
              <a:spcBef>
                <a:spcPts val="0"/>
              </a:spcBef>
              <a:defRPr sz="3500">
                <a:latin typeface="Helvetica"/>
                <a:ea typeface="Helvetica"/>
                <a:cs typeface="Helvetica"/>
                <a:sym typeface="Helvetica"/>
              </a:defRPr>
            </a:lvl1pPr>
          </a:lstStyle>
          <a:p>
            <a:r>
              <a:rPr sz="1750"/>
              <a:t>Request Handler</a:t>
            </a:r>
          </a:p>
        </p:txBody>
      </p:sp>
      <p:sp>
        <p:nvSpPr>
          <p:cNvPr id="383" name="Versatile Enumerator"/>
          <p:cNvSpPr txBox="1"/>
          <p:nvPr/>
        </p:nvSpPr>
        <p:spPr>
          <a:xfrm>
            <a:off x="3872045" y="4002766"/>
            <a:ext cx="2405842" cy="314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lvl1pPr defTabSz="2451100">
              <a:spcBef>
                <a:spcPts val="2400"/>
              </a:spcBef>
              <a:defRPr sz="3400">
                <a:latin typeface="Helvetica"/>
                <a:ea typeface="Helvetica"/>
                <a:cs typeface="Helvetica"/>
                <a:sym typeface="Helvetica"/>
              </a:defRPr>
            </a:lvl1pPr>
          </a:lstStyle>
          <a:p>
            <a:r>
              <a:rPr sz="1700"/>
              <a:t>Versatile Enumerator</a:t>
            </a:r>
          </a:p>
        </p:txBody>
      </p:sp>
      <p:sp>
        <p:nvSpPr>
          <p:cNvPr id="384" name="Line"/>
          <p:cNvSpPr/>
          <p:nvPr/>
        </p:nvSpPr>
        <p:spPr>
          <a:xfrm>
            <a:off x="6739000" y="5159313"/>
            <a:ext cx="398422" cy="1"/>
          </a:xfrm>
          <a:prstGeom prst="line">
            <a:avLst/>
          </a:prstGeom>
          <a:ln w="25400">
            <a:solidFill>
              <a:srgbClr val="000000"/>
            </a:solidFill>
            <a:miter lim="400000"/>
            <a:head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85" name="Line"/>
          <p:cNvSpPr/>
          <p:nvPr/>
        </p:nvSpPr>
        <p:spPr>
          <a:xfrm>
            <a:off x="6739000" y="5400112"/>
            <a:ext cx="398422" cy="1"/>
          </a:xfrm>
          <a:prstGeom prst="line">
            <a:avLst/>
          </a:prstGeom>
          <a:ln w="254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86" name="Line"/>
          <p:cNvSpPr/>
          <p:nvPr/>
        </p:nvSpPr>
        <p:spPr>
          <a:xfrm>
            <a:off x="2571203" y="2682459"/>
            <a:ext cx="398422" cy="1"/>
          </a:xfrm>
          <a:prstGeom prst="line">
            <a:avLst/>
          </a:prstGeom>
          <a:ln w="1016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mc:AlternateContent xmlns:mc="http://schemas.openxmlformats.org/markup-compatibility/2006" xmlns:a14="http://schemas.microsoft.com/office/drawing/2010/main">
        <mc:Choice Requires="a14">
          <p:sp>
            <p:nvSpPr>
              <p:cNvPr id="387" name="Semantic…"/>
              <p:cNvSpPr/>
              <p:nvPr/>
            </p:nvSpPr>
            <p:spPr>
              <a:xfrm>
                <a:off x="661972" y="2111237"/>
                <a:ext cx="1542434" cy="1047688"/>
              </a:xfrm>
              <a:prstGeom prst="ellipse">
                <a:avLst/>
              </a:prstGeom>
              <a:solidFill>
                <a:srgbClr val="D5D5D5"/>
              </a:solidFill>
              <a:ln w="25400">
                <a:solidFill>
                  <a:srgbClr val="000000"/>
                </a:solidFill>
                <a:miter lim="400000"/>
              </a:ln>
              <a:extLst>
                <a:ext uri="{C572A759-6A51-4108-AA02-DFA0A04FC94B}">
                  <ma14:wrappingTextBoxFlag xmlns="" xmlns:m="http://schemas.openxmlformats.org/officeDocument/2006/math" xmlns:ma14="http://schemas.microsoft.com/office/mac/drawingml/2011/main" val="1"/>
                </a:ext>
              </a:extLst>
            </p:spPr>
            <p:txBody>
              <a:bodyPr lIns="18370" tIns="18370" rIns="18370" bIns="18370" anchor="ctr"/>
              <a:lstStyle/>
              <a:p>
                <a:pPr algn="ctr" defTabSz="228600">
                  <a:defRPr sz="3800">
                    <a:latin typeface="Helvetica"/>
                    <a:ea typeface="Helvetica"/>
                    <a:cs typeface="Helvetica"/>
                    <a:sym typeface="Helvetica"/>
                  </a:defRPr>
                </a:pPr>
                <a:r>
                  <a:rPr sz="1900"/>
                  <a:t>Semantic</a:t>
                </a:r>
              </a:p>
              <a:p>
                <a:pPr algn="ctr" defTabSz="228600">
                  <a:defRPr sz="3800">
                    <a:latin typeface="Helvetica"/>
                    <a:ea typeface="Helvetica"/>
                    <a:cs typeface="Helvetica"/>
                    <a:sym typeface="Helvetica"/>
                  </a:defRPr>
                </a:pPr>
                <a:r>
                  <a:rPr sz="1900"/>
                  <a:t>Spec </a:t>
                </a:r>
                <a14:m>
                  <m:oMath xmlns:m="http://schemas.openxmlformats.org/officeDocument/2006/math">
                    <m:r>
                      <a:rPr sz="2300" i="1">
                        <a:solidFill>
                          <a:srgbClr val="000000"/>
                        </a:solidFill>
                        <a:latin typeface="Cambria Math" panose="02040503050406030204" pitchFamily="18" charset="0"/>
                      </a:rPr>
                      <m:t>𝒮</m:t>
                    </m:r>
                  </m:oMath>
                </a14:m>
                <a:endParaRPr sz="1900"/>
              </a:p>
            </p:txBody>
          </p:sp>
        </mc:Choice>
        <mc:Fallback xmlns="">
          <p:sp>
            <p:nvSpPr>
              <p:cNvPr id="387" name="Semantic…"/>
              <p:cNvSpPr>
                <a:spLocks noRot="1" noChangeAspect="1" noMove="1" noResize="1" noEditPoints="1" noAdjustHandles="1" noChangeArrowheads="1" noChangeShapeType="1" noTextEdit="1"/>
              </p:cNvSpPr>
              <p:nvPr/>
            </p:nvSpPr>
            <p:spPr>
              <a:xfrm>
                <a:off x="661972" y="2111237"/>
                <a:ext cx="1542434" cy="1047688"/>
              </a:xfrm>
              <a:prstGeom prst="ellipse">
                <a:avLst/>
              </a:prstGeom>
              <a:blipFill>
                <a:blip r:embed="rId10"/>
                <a:stretch>
                  <a:fillRect/>
                </a:stretch>
              </a:blipFill>
              <a:ln w="25400">
                <a:solidFill>
                  <a:srgbClr val="000000"/>
                </a:solidFill>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388" name="Problem…"/>
          <p:cNvSpPr/>
          <p:nvPr/>
        </p:nvSpPr>
        <p:spPr>
          <a:xfrm>
            <a:off x="9977458" y="2205356"/>
            <a:ext cx="1542434" cy="1047688"/>
          </a:xfrm>
          <a:prstGeom prst="ellipse">
            <a:avLst/>
          </a:prstGeom>
          <a:solidFill>
            <a:srgbClr val="D5D5D5"/>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370" tIns="18370" rIns="18370" bIns="18370" anchor="ctr"/>
          <a:lstStyle/>
          <a:p>
            <a:pPr algn="ctr" defTabSz="228600">
              <a:defRPr sz="3800">
                <a:latin typeface="Helvetica"/>
                <a:ea typeface="Helvetica"/>
                <a:cs typeface="Helvetica"/>
                <a:sym typeface="Helvetica"/>
              </a:defRPr>
            </a:pPr>
            <a:r>
              <a:rPr sz="1900"/>
              <a:t>Problem</a:t>
            </a:r>
          </a:p>
          <a:p>
            <a:pPr algn="ctr" defTabSz="228600">
              <a:defRPr sz="3800">
                <a:latin typeface="Helvetica"/>
                <a:ea typeface="Helvetica"/>
                <a:cs typeface="Helvetica"/>
                <a:sym typeface="Helvetica"/>
              </a:defRPr>
            </a:pPr>
            <a:r>
              <a:rPr sz="1900"/>
              <a:t>Solution</a:t>
            </a:r>
          </a:p>
        </p:txBody>
      </p:sp>
      <p:sp>
        <p:nvSpPr>
          <p:cNvPr id="389" name="Line"/>
          <p:cNvSpPr/>
          <p:nvPr/>
        </p:nvSpPr>
        <p:spPr>
          <a:xfrm>
            <a:off x="9027505" y="2707860"/>
            <a:ext cx="398422" cy="1"/>
          </a:xfrm>
          <a:prstGeom prst="line">
            <a:avLst/>
          </a:prstGeom>
          <a:ln w="1016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sp>
        <p:nvSpPr>
          <p:cNvPr id="390" name="Line"/>
          <p:cNvSpPr/>
          <p:nvPr/>
        </p:nvSpPr>
        <p:spPr>
          <a:xfrm>
            <a:off x="2612968" y="5279712"/>
            <a:ext cx="398423" cy="1"/>
          </a:xfrm>
          <a:prstGeom prst="line">
            <a:avLst/>
          </a:prstGeom>
          <a:ln w="101600">
            <a:solidFill>
              <a:srgbClr val="000000"/>
            </a:solidFill>
            <a:miter lim="400000"/>
            <a:tailEnd type="triangle"/>
          </a:ln>
        </p:spPr>
        <p:txBody>
          <a:bodyPr lIns="18370" tIns="18370" rIns="18370" bIns="18370" anchor="ctr"/>
          <a:lstStyle/>
          <a:p>
            <a:pPr defTabSz="1219200">
              <a:spcBef>
                <a:spcPts val="1200"/>
              </a:spcBef>
              <a:defRPr sz="4600">
                <a:latin typeface="Graphik"/>
                <a:ea typeface="Graphik"/>
                <a:cs typeface="Graphik"/>
                <a:sym typeface="Graphik"/>
              </a:defRPr>
            </a:pPr>
            <a:endParaRPr sz="2300"/>
          </a:p>
        </p:txBody>
      </p:sp>
      <p:pic>
        <p:nvPicPr>
          <p:cNvPr id="391" name="Wavy Lines Set 2.png" descr="Wavy Lines Set 2.png"/>
          <p:cNvPicPr>
            <a:picLocks/>
          </p:cNvPicPr>
          <p:nvPr/>
        </p:nvPicPr>
        <p:blipFill>
          <a:blip r:embed="rId11"/>
          <a:stretch>
            <a:fillRect/>
          </a:stretch>
        </p:blipFill>
        <p:spPr>
          <a:xfrm>
            <a:off x="3840361" y="3375222"/>
            <a:ext cx="571465" cy="122926"/>
          </a:xfrm>
          <a:prstGeom prst="rect">
            <a:avLst/>
          </a:prstGeom>
          <a:ln w="12700">
            <a:miter lim="400000"/>
          </a:ln>
        </p:spPr>
      </p:pic>
      <p:pic>
        <p:nvPicPr>
          <p:cNvPr id="392" name="Wavy Lines Set 2.png" descr="Wavy Lines Set 2.png"/>
          <p:cNvPicPr>
            <a:picLocks/>
          </p:cNvPicPr>
          <p:nvPr/>
        </p:nvPicPr>
        <p:blipFill>
          <a:blip r:embed="rId11"/>
          <a:stretch>
            <a:fillRect/>
          </a:stretch>
        </p:blipFill>
        <p:spPr>
          <a:xfrm>
            <a:off x="4789234" y="2678759"/>
            <a:ext cx="571465" cy="122926"/>
          </a:xfrm>
          <a:prstGeom prst="rect">
            <a:avLst/>
          </a:prstGeom>
          <a:ln w="12700">
            <a:miter lim="400000"/>
          </a:ln>
        </p:spPr>
      </p:pic>
      <p:pic>
        <p:nvPicPr>
          <p:cNvPr id="393" name="Wavy Lines Set 2.png" descr="Wavy Lines Set 2.png"/>
          <p:cNvPicPr>
            <a:picLocks/>
          </p:cNvPicPr>
          <p:nvPr/>
        </p:nvPicPr>
        <p:blipFill>
          <a:blip r:embed="rId11"/>
          <a:stretch>
            <a:fillRect/>
          </a:stretch>
        </p:blipFill>
        <p:spPr>
          <a:xfrm>
            <a:off x="5747755" y="3367537"/>
            <a:ext cx="571465" cy="122926"/>
          </a:xfrm>
          <a:prstGeom prst="rect">
            <a:avLst/>
          </a:prstGeom>
          <a:ln w="12700">
            <a:miter lim="400000"/>
          </a:ln>
        </p:spPr>
      </p:pic>
      <p:pic>
        <p:nvPicPr>
          <p:cNvPr id="394" name="Wavy Lines Set 2.png" descr="Wavy Lines Set 2.png"/>
          <p:cNvPicPr>
            <a:picLocks/>
          </p:cNvPicPr>
          <p:nvPr/>
        </p:nvPicPr>
        <p:blipFill>
          <a:blip r:embed="rId11"/>
          <a:stretch>
            <a:fillRect/>
          </a:stretch>
        </p:blipFill>
        <p:spPr>
          <a:xfrm>
            <a:off x="6815212" y="2682459"/>
            <a:ext cx="571465" cy="122926"/>
          </a:xfrm>
          <a:prstGeom prst="rect">
            <a:avLst/>
          </a:prstGeom>
          <a:ln w="12700">
            <a:miter lim="400000"/>
          </a:ln>
        </p:spPr>
      </p:pic>
      <p:pic>
        <p:nvPicPr>
          <p:cNvPr id="395" name="Wavy Lines Set 2.png" descr="Wavy Lines Set 2.png"/>
          <p:cNvPicPr>
            <a:picLocks/>
          </p:cNvPicPr>
          <p:nvPr/>
        </p:nvPicPr>
        <p:blipFill>
          <a:blip r:embed="rId11"/>
          <a:stretch>
            <a:fillRect/>
          </a:stretch>
        </p:blipFill>
        <p:spPr>
          <a:xfrm>
            <a:off x="7706237" y="3367537"/>
            <a:ext cx="571465" cy="122926"/>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ase-splitting"/>
          <p:cNvSpPr txBox="1">
            <a:spLocks noGrp="1"/>
          </p:cNvSpPr>
          <p:nvPr>
            <p:ph type="title"/>
          </p:nvPr>
        </p:nvSpPr>
        <p:spPr>
          <a:prstGeom prst="rect">
            <a:avLst/>
          </a:prstGeom>
        </p:spPr>
        <p:txBody>
          <a:bodyPr/>
          <a:lstStyle/>
          <a:p>
            <a:r>
              <a:rPr lang="en-US" dirty="0"/>
              <a:t>“if-then-else” </a:t>
            </a:r>
            <a:r>
              <a:rPr dirty="0"/>
              <a:t>Case-splitting</a:t>
            </a:r>
          </a:p>
        </p:txBody>
      </p:sp>
      <p:grpSp>
        <p:nvGrpSpPr>
          <p:cNvPr id="349" name="Group"/>
          <p:cNvGrpSpPr/>
          <p:nvPr/>
        </p:nvGrpSpPr>
        <p:grpSpPr>
          <a:xfrm>
            <a:off x="179436" y="4712194"/>
            <a:ext cx="11853180" cy="1247259"/>
            <a:chOff x="0" y="0"/>
            <a:chExt cx="23706359" cy="2494516"/>
          </a:xfrm>
        </p:grpSpPr>
        <p:sp>
          <p:nvSpPr>
            <p:cNvPr id="343" name="[“UK”, “England”, “London”, “456 Oak Lane”, “Unit 102”]…"/>
            <p:cNvSpPr txBox="1"/>
            <p:nvPr/>
          </p:nvSpPr>
          <p:spPr>
            <a:xfrm>
              <a:off x="8040498" y="1450231"/>
              <a:ext cx="7625363" cy="1044286"/>
            </a:xfrm>
            <a:prstGeom prst="rect">
              <a:avLst/>
            </a:prstGeom>
            <a:noFill/>
            <a:ln w="19050" cap="flat">
              <a:solidFill>
                <a:schemeClr val="accent4">
                  <a:hueOff val="-1081314"/>
                  <a:satOff val="4338"/>
                  <a:lumOff val="-8931"/>
                </a:schemeClr>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100">
                  <a:latin typeface="Helvetica"/>
                  <a:ea typeface="Helvetica"/>
                  <a:cs typeface="Helvetica"/>
                  <a:sym typeface="Helvetica"/>
                </a:defRPr>
              </a:pPr>
              <a:r>
                <a:rPr sz="1050"/>
                <a:t>[“UK”, “England”, “London”, “456 Oak Lane”, “Unit 102”]</a:t>
              </a:r>
            </a:p>
            <a:p>
              <a:pPr algn="ctr" defTabSz="228600">
                <a:defRPr sz="2100">
                  <a:latin typeface="Helvetica"/>
                  <a:ea typeface="Helvetica"/>
                  <a:cs typeface="Helvetica"/>
                  <a:sym typeface="Helvetica"/>
                </a:defRPr>
              </a:pPr>
              <a:r>
                <a:rPr sz="1050"/>
                <a:t>[“Australia”, “VIC”, “Melbourne”, “4321 Cedar Rd.”]</a:t>
              </a:r>
            </a:p>
          </p:txBody>
        </p:sp>
        <p:sp>
          <p:nvSpPr>
            <p:cNvPr id="344" name="Line"/>
            <p:cNvSpPr/>
            <p:nvPr/>
          </p:nvSpPr>
          <p:spPr>
            <a:xfrm>
              <a:off x="3812682" y="0"/>
              <a:ext cx="1" cy="1056986"/>
            </a:xfrm>
            <a:prstGeom prst="line">
              <a:avLst/>
            </a:prstGeom>
            <a:noFill/>
            <a:ln w="508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45" name="Line"/>
            <p:cNvSpPr/>
            <p:nvPr/>
          </p:nvSpPr>
          <p:spPr>
            <a:xfrm>
              <a:off x="11906120" y="0"/>
              <a:ext cx="1" cy="1056986"/>
            </a:xfrm>
            <a:prstGeom prst="line">
              <a:avLst/>
            </a:prstGeom>
            <a:noFill/>
            <a:ln w="508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46" name="Line"/>
            <p:cNvSpPr/>
            <p:nvPr/>
          </p:nvSpPr>
          <p:spPr>
            <a:xfrm>
              <a:off x="19893678" y="0"/>
              <a:ext cx="1" cy="1056986"/>
            </a:xfrm>
            <a:prstGeom prst="line">
              <a:avLst/>
            </a:prstGeom>
            <a:noFill/>
            <a:ln w="508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47" name="[“UK”, “England”, “London”, “456 Oak Lane”, “Unit 102”]…"/>
            <p:cNvSpPr txBox="1"/>
            <p:nvPr/>
          </p:nvSpPr>
          <p:spPr>
            <a:xfrm>
              <a:off x="0" y="1450231"/>
              <a:ext cx="7625363" cy="1044286"/>
            </a:xfrm>
            <a:prstGeom prst="rect">
              <a:avLst/>
            </a:prstGeom>
            <a:noFill/>
            <a:ln w="19050" cap="flat">
              <a:solidFill>
                <a:schemeClr val="accent1">
                  <a:hueOff val="114395"/>
                  <a:lumOff val="-24975"/>
                </a:schemeClr>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100">
                  <a:latin typeface="Helvetica"/>
                  <a:ea typeface="Helvetica"/>
                  <a:cs typeface="Helvetica"/>
                  <a:sym typeface="Helvetica"/>
                </a:defRPr>
              </a:pPr>
              <a:r>
                <a:rPr sz="1050"/>
                <a:t>[“UK”, “England”, “London”, “456 Oak Lane”, “Unit 102”]</a:t>
              </a:r>
            </a:p>
            <a:p>
              <a:pPr algn="ctr" defTabSz="228600">
                <a:defRPr sz="2100">
                  <a:latin typeface="Helvetica"/>
                  <a:ea typeface="Helvetica"/>
                  <a:cs typeface="Helvetica"/>
                  <a:sym typeface="Helvetica"/>
                </a:defRPr>
              </a:pPr>
              <a:r>
                <a:rPr sz="1050"/>
                <a:t>[“USA”, “NY”, “New York”, “101 Pine Avenue”, “Suite 5”]</a:t>
              </a:r>
            </a:p>
          </p:txBody>
        </p:sp>
        <p:sp>
          <p:nvSpPr>
            <p:cNvPr id="348" name="[“USA”, “NY”, “New York”, “101 Pine Avenue”, “Suite 5”]…"/>
            <p:cNvSpPr txBox="1"/>
            <p:nvPr/>
          </p:nvSpPr>
          <p:spPr>
            <a:xfrm>
              <a:off x="16080996" y="1450231"/>
              <a:ext cx="7625364" cy="1044286"/>
            </a:xfrm>
            <a:prstGeom prst="rect">
              <a:avLst/>
            </a:prstGeom>
            <a:noFill/>
            <a:ln w="19050" cap="flat">
              <a:solidFill>
                <a:schemeClr val="accent2">
                  <a:lumMod val="50000"/>
                </a:schemeClr>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100">
                  <a:latin typeface="Helvetica"/>
                  <a:ea typeface="Helvetica"/>
                  <a:cs typeface="Helvetica"/>
                  <a:sym typeface="Helvetica"/>
                </a:defRPr>
              </a:pPr>
              <a:r>
                <a:rPr sz="1050" dirty="0"/>
                <a:t>[“USA”, “NY”, “New York”, “101 Pine Avenue”, “Suite 5”]</a:t>
              </a:r>
            </a:p>
            <a:p>
              <a:pPr algn="ctr" defTabSz="228600">
                <a:defRPr sz="2100">
                  <a:latin typeface="Helvetica"/>
                  <a:ea typeface="Helvetica"/>
                  <a:cs typeface="Helvetica"/>
                  <a:sym typeface="Helvetica"/>
                </a:defRPr>
              </a:pPr>
              <a:r>
                <a:rPr sz="1050" dirty="0"/>
                <a:t>[“Australia”, “VIC”, “Melbourne”, “4321 Cedar Rd.”]</a:t>
              </a:r>
            </a:p>
          </p:txBody>
        </p:sp>
      </p:grpSp>
      <p:sp>
        <p:nvSpPr>
          <p:cNvPr id="350" name="Oval"/>
          <p:cNvSpPr/>
          <p:nvPr/>
        </p:nvSpPr>
        <p:spPr>
          <a:xfrm>
            <a:off x="2392845" y="1434069"/>
            <a:ext cx="7236992" cy="2203619"/>
          </a:xfrm>
          <a:prstGeom prst="ellipse">
            <a:avLst/>
          </a:prstGeom>
          <a:ln w="38100">
            <a:solidFill>
              <a:srgbClr val="000000"/>
            </a:solidFill>
            <a:miter lim="400000"/>
          </a:ln>
        </p:spPr>
        <p:txBody>
          <a:bodyPr lIns="0" tIns="0" rIns="0" bIns="0" anchor="ctr"/>
          <a:lstStyle/>
          <a:p>
            <a:pPr algn="ctr">
              <a:defRPr sz="3200">
                <a:solidFill>
                  <a:srgbClr val="FFFFFF"/>
                </a:solidFill>
                <a:latin typeface="Helvetica Neue Medium"/>
                <a:ea typeface="Helvetica Neue Medium"/>
                <a:cs typeface="Helvetica Neue Medium"/>
                <a:sym typeface="Helvetica Neue Medium"/>
              </a:defRPr>
            </a:pPr>
            <a:endParaRPr sz="1600"/>
          </a:p>
        </p:txBody>
      </p:sp>
      <p:sp>
        <p:nvSpPr>
          <p:cNvPr id="351" name="“USA/NY/New York/101 Pine Avenue/Suite 5”"/>
          <p:cNvSpPr txBox="1"/>
          <p:nvPr/>
        </p:nvSpPr>
        <p:spPr>
          <a:xfrm>
            <a:off x="4532219" y="1914992"/>
            <a:ext cx="3285901"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228600">
              <a:defRPr sz="2500">
                <a:latin typeface="Helvetica"/>
                <a:ea typeface="Helvetica"/>
                <a:cs typeface="Helvetica"/>
                <a:sym typeface="Helvetica"/>
              </a:defRPr>
            </a:pPr>
            <a:r>
              <a:rPr sz="1250"/>
              <a:t>“USA/NY/New York/101 Pine Avenue/Suite 5”</a:t>
            </a:r>
          </a:p>
        </p:txBody>
      </p:sp>
      <p:sp>
        <p:nvSpPr>
          <p:cNvPr id="352" name="“UK/England/London/456 Oak Lane/Unit 102”"/>
          <p:cNvSpPr txBox="1"/>
          <p:nvPr/>
        </p:nvSpPr>
        <p:spPr>
          <a:xfrm>
            <a:off x="2574544" y="2453046"/>
            <a:ext cx="3302186"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228600">
              <a:defRPr sz="2500">
                <a:latin typeface="Helvetica"/>
                <a:ea typeface="Helvetica"/>
                <a:cs typeface="Helvetica"/>
                <a:sym typeface="Helvetica"/>
              </a:defRPr>
            </a:pPr>
            <a:r>
              <a:rPr sz="1250"/>
              <a:t>“UK/England/London/456 Oak Lane/Unit 102”</a:t>
            </a:r>
          </a:p>
        </p:txBody>
      </p:sp>
      <p:sp>
        <p:nvSpPr>
          <p:cNvPr id="353" name="“Australia/VIC/Melbourne/4321 Cedar Rd.”"/>
          <p:cNvSpPr txBox="1"/>
          <p:nvPr/>
        </p:nvSpPr>
        <p:spPr>
          <a:xfrm>
            <a:off x="5851904" y="2894670"/>
            <a:ext cx="3080972"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ctr" defTabSz="228600">
              <a:defRPr sz="2500">
                <a:latin typeface="Helvetica"/>
                <a:ea typeface="Helvetica"/>
                <a:cs typeface="Helvetica"/>
                <a:sym typeface="Helvetica"/>
              </a:defRPr>
            </a:pPr>
            <a:r>
              <a:rPr sz="1250"/>
              <a:t>“Australia/VIC/Melbourne/4321 Cedar Rd.”</a:t>
            </a:r>
          </a:p>
        </p:txBody>
      </p:sp>
      <p:grpSp>
        <p:nvGrpSpPr>
          <p:cNvPr id="357" name="Group"/>
          <p:cNvGrpSpPr/>
          <p:nvPr/>
        </p:nvGrpSpPr>
        <p:grpSpPr>
          <a:xfrm>
            <a:off x="2467127" y="1871245"/>
            <a:ext cx="6614401" cy="1262900"/>
            <a:chOff x="0" y="0"/>
            <a:chExt cx="13228800" cy="2525799"/>
          </a:xfrm>
        </p:grpSpPr>
        <p:sp>
          <p:nvSpPr>
            <p:cNvPr id="354" name="Shape"/>
            <p:cNvSpPr/>
            <p:nvPr/>
          </p:nvSpPr>
          <p:spPr>
            <a:xfrm>
              <a:off x="-1" y="90795"/>
              <a:ext cx="10884982" cy="1496967"/>
            </a:xfrm>
            <a:custGeom>
              <a:avLst/>
              <a:gdLst/>
              <a:ahLst/>
              <a:cxnLst>
                <a:cxn ang="0">
                  <a:pos x="wd2" y="hd2"/>
                </a:cxn>
                <a:cxn ang="5400000">
                  <a:pos x="wd2" y="hd2"/>
                </a:cxn>
                <a:cxn ang="10800000">
                  <a:pos x="wd2" y="hd2"/>
                </a:cxn>
                <a:cxn ang="16200000">
                  <a:pos x="wd2" y="hd2"/>
                </a:cxn>
              </a:cxnLst>
              <a:rect l="0" t="0" r="r" b="b"/>
              <a:pathLst>
                <a:path w="21446" h="21383" extrusionOk="0">
                  <a:moveTo>
                    <a:pt x="7999" y="636"/>
                  </a:moveTo>
                  <a:lnTo>
                    <a:pt x="242" y="16446"/>
                  </a:lnTo>
                  <a:cubicBezTo>
                    <a:pt x="206" y="16507"/>
                    <a:pt x="172" y="16616"/>
                    <a:pt x="141" y="16769"/>
                  </a:cubicBezTo>
                  <a:cubicBezTo>
                    <a:pt x="-45" y="17708"/>
                    <a:pt x="-48" y="19685"/>
                    <a:pt x="137" y="20527"/>
                  </a:cubicBezTo>
                  <a:cubicBezTo>
                    <a:pt x="171" y="20680"/>
                    <a:pt x="210" y="20778"/>
                    <a:pt x="250" y="20790"/>
                  </a:cubicBezTo>
                  <a:lnTo>
                    <a:pt x="12770" y="21326"/>
                  </a:lnTo>
                  <a:cubicBezTo>
                    <a:pt x="12793" y="21342"/>
                    <a:pt x="12816" y="21355"/>
                    <a:pt x="12839" y="21364"/>
                  </a:cubicBezTo>
                  <a:cubicBezTo>
                    <a:pt x="13367" y="21573"/>
                    <a:pt x="13864" y="19992"/>
                    <a:pt x="14368" y="18885"/>
                  </a:cubicBezTo>
                  <a:cubicBezTo>
                    <a:pt x="14425" y="18760"/>
                    <a:pt x="14482" y="18642"/>
                    <a:pt x="14539" y="18529"/>
                  </a:cubicBezTo>
                  <a:lnTo>
                    <a:pt x="21212" y="5069"/>
                  </a:lnTo>
                  <a:cubicBezTo>
                    <a:pt x="21242" y="5042"/>
                    <a:pt x="21271" y="4970"/>
                    <a:pt x="21297" y="4860"/>
                  </a:cubicBezTo>
                  <a:cubicBezTo>
                    <a:pt x="21552" y="3772"/>
                    <a:pt x="21465" y="832"/>
                    <a:pt x="21142" y="504"/>
                  </a:cubicBezTo>
                  <a:cubicBezTo>
                    <a:pt x="21119" y="480"/>
                    <a:pt x="21095" y="475"/>
                    <a:pt x="21072" y="495"/>
                  </a:cubicBezTo>
                  <a:lnTo>
                    <a:pt x="8798" y="20"/>
                  </a:lnTo>
                  <a:cubicBezTo>
                    <a:pt x="8658" y="-27"/>
                    <a:pt x="8517" y="7"/>
                    <a:pt x="8377" y="121"/>
                  </a:cubicBezTo>
                  <a:cubicBezTo>
                    <a:pt x="8250" y="226"/>
                    <a:pt x="8123" y="398"/>
                    <a:pt x="7999" y="636"/>
                  </a:cubicBezTo>
                  <a:close/>
                </a:path>
              </a:pathLst>
            </a:custGeom>
            <a:noFill/>
            <a:ln w="19050" cap="flat">
              <a:solidFill>
                <a:schemeClr val="accent1">
                  <a:hueOff val="114395"/>
                  <a:lumOff val="-24975"/>
                </a:schemeClr>
              </a:solidFill>
              <a:prstDash val="solid"/>
              <a:miter lim="400000"/>
            </a:ln>
            <a:effectLst/>
          </p:spPr>
          <p:txBody>
            <a:bodyPr wrap="square" lIns="25400" tIns="25400" rIns="25400" bIns="25400" numCol="1" anchor="ctr">
              <a:noAutofit/>
            </a:bodyPr>
            <a:lstStyle/>
            <a:p>
              <a:endParaRPr sz="900"/>
            </a:p>
          </p:txBody>
        </p:sp>
        <p:sp>
          <p:nvSpPr>
            <p:cNvPr id="355" name="Shape"/>
            <p:cNvSpPr/>
            <p:nvPr/>
          </p:nvSpPr>
          <p:spPr>
            <a:xfrm>
              <a:off x="86219" y="1199760"/>
              <a:ext cx="13090297" cy="1258199"/>
            </a:xfrm>
            <a:custGeom>
              <a:avLst/>
              <a:gdLst/>
              <a:ahLst/>
              <a:cxnLst>
                <a:cxn ang="0">
                  <a:pos x="wd2" y="hd2"/>
                </a:cxn>
                <a:cxn ang="5400000">
                  <a:pos x="wd2" y="hd2"/>
                </a:cxn>
                <a:cxn ang="10800000">
                  <a:pos x="wd2" y="hd2"/>
                </a:cxn>
                <a:cxn ang="16200000">
                  <a:pos x="wd2" y="hd2"/>
                </a:cxn>
              </a:cxnLst>
              <a:rect l="0" t="0" r="r" b="b"/>
              <a:pathLst>
                <a:path w="21477" h="21558" extrusionOk="0">
                  <a:moveTo>
                    <a:pt x="101" y="5182"/>
                  </a:moveTo>
                  <a:lnTo>
                    <a:pt x="10496" y="20595"/>
                  </a:lnTo>
                  <a:cubicBezTo>
                    <a:pt x="10537" y="20670"/>
                    <a:pt x="10578" y="20747"/>
                    <a:pt x="10619" y="20826"/>
                  </a:cubicBezTo>
                  <a:cubicBezTo>
                    <a:pt x="10803" y="21181"/>
                    <a:pt x="10988" y="21575"/>
                    <a:pt x="11175" y="21558"/>
                  </a:cubicBezTo>
                  <a:cubicBezTo>
                    <a:pt x="11206" y="21555"/>
                    <a:pt x="11236" y="21542"/>
                    <a:pt x="11267" y="21517"/>
                  </a:cubicBezTo>
                  <a:lnTo>
                    <a:pt x="21134" y="21494"/>
                  </a:lnTo>
                  <a:cubicBezTo>
                    <a:pt x="21158" y="21460"/>
                    <a:pt x="21182" y="21405"/>
                    <a:pt x="21205" y="21329"/>
                  </a:cubicBezTo>
                  <a:cubicBezTo>
                    <a:pt x="21446" y="20533"/>
                    <a:pt x="21558" y="17749"/>
                    <a:pt x="21412" y="16009"/>
                  </a:cubicBezTo>
                  <a:cubicBezTo>
                    <a:pt x="21376" y="15582"/>
                    <a:pt x="21326" y="15315"/>
                    <a:pt x="21272" y="15265"/>
                  </a:cubicBezTo>
                  <a:lnTo>
                    <a:pt x="11385" y="1660"/>
                  </a:lnTo>
                  <a:cubicBezTo>
                    <a:pt x="11272" y="1450"/>
                    <a:pt x="11158" y="1289"/>
                    <a:pt x="11043" y="1179"/>
                  </a:cubicBezTo>
                  <a:cubicBezTo>
                    <a:pt x="10933" y="1072"/>
                    <a:pt x="10822" y="1013"/>
                    <a:pt x="10711" y="1000"/>
                  </a:cubicBezTo>
                  <a:lnTo>
                    <a:pt x="404" y="57"/>
                  </a:lnTo>
                  <a:cubicBezTo>
                    <a:pt x="359" y="-25"/>
                    <a:pt x="313" y="-18"/>
                    <a:pt x="268" y="78"/>
                  </a:cubicBezTo>
                  <a:cubicBezTo>
                    <a:pt x="88" y="462"/>
                    <a:pt x="-42" y="2190"/>
                    <a:pt x="13" y="3990"/>
                  </a:cubicBezTo>
                  <a:cubicBezTo>
                    <a:pt x="28" y="4484"/>
                    <a:pt x="59" y="4911"/>
                    <a:pt x="101" y="5182"/>
                  </a:cubicBezTo>
                  <a:close/>
                </a:path>
              </a:pathLst>
            </a:custGeom>
            <a:noFill/>
            <a:ln w="19050" cap="flat">
              <a:solidFill>
                <a:schemeClr val="accent4">
                  <a:hueOff val="-1081314"/>
                  <a:satOff val="4338"/>
                  <a:lumOff val="-8931"/>
                </a:schemeClr>
              </a:solidFill>
              <a:prstDash val="solid"/>
              <a:miter lim="400000"/>
            </a:ln>
            <a:effectLst/>
          </p:spPr>
          <p:txBody>
            <a:bodyPr wrap="square" lIns="25400" tIns="25400" rIns="25400" bIns="25400" numCol="1" anchor="ctr">
              <a:noAutofit/>
            </a:bodyPr>
            <a:lstStyle/>
            <a:p>
              <a:endParaRPr sz="900"/>
            </a:p>
          </p:txBody>
        </p:sp>
        <p:sp>
          <p:nvSpPr>
            <p:cNvPr id="356" name="Shape"/>
            <p:cNvSpPr/>
            <p:nvPr/>
          </p:nvSpPr>
          <p:spPr>
            <a:xfrm>
              <a:off x="3941505" y="0"/>
              <a:ext cx="9287296" cy="2525800"/>
            </a:xfrm>
            <a:custGeom>
              <a:avLst/>
              <a:gdLst/>
              <a:ahLst/>
              <a:cxnLst>
                <a:cxn ang="0">
                  <a:pos x="wd2" y="hd2"/>
                </a:cxn>
                <a:cxn ang="5400000">
                  <a:pos x="wd2" y="hd2"/>
                </a:cxn>
                <a:cxn ang="10800000">
                  <a:pos x="wd2" y="hd2"/>
                </a:cxn>
                <a:cxn ang="16200000">
                  <a:pos x="wd2" y="hd2"/>
                </a:cxn>
              </a:cxnLst>
              <a:rect l="0" t="0" r="r" b="b"/>
              <a:pathLst>
                <a:path w="21362" h="21600" extrusionOk="0">
                  <a:moveTo>
                    <a:pt x="228" y="3824"/>
                  </a:moveTo>
                  <a:lnTo>
                    <a:pt x="7294" y="9771"/>
                  </a:lnTo>
                  <a:cubicBezTo>
                    <a:pt x="7347" y="9813"/>
                    <a:pt x="7397" y="9905"/>
                    <a:pt x="7438" y="10037"/>
                  </a:cubicBezTo>
                  <a:cubicBezTo>
                    <a:pt x="7768" y="11099"/>
                    <a:pt x="7442" y="12838"/>
                    <a:pt x="7090" y="14241"/>
                  </a:cubicBezTo>
                  <a:cubicBezTo>
                    <a:pt x="7066" y="14340"/>
                    <a:pt x="7041" y="14440"/>
                    <a:pt x="7018" y="14543"/>
                  </a:cubicBezTo>
                  <a:lnTo>
                    <a:pt x="5857" y="18679"/>
                  </a:lnTo>
                  <a:cubicBezTo>
                    <a:pt x="5819" y="18823"/>
                    <a:pt x="5793" y="19006"/>
                    <a:pt x="5780" y="19203"/>
                  </a:cubicBezTo>
                  <a:cubicBezTo>
                    <a:pt x="5695" y="20478"/>
                    <a:pt x="6068" y="21392"/>
                    <a:pt x="6474" y="21557"/>
                  </a:cubicBezTo>
                  <a:cubicBezTo>
                    <a:pt x="6523" y="21576"/>
                    <a:pt x="6571" y="21591"/>
                    <a:pt x="6620" y="21600"/>
                  </a:cubicBezTo>
                  <a:lnTo>
                    <a:pt x="20180" y="21473"/>
                  </a:lnTo>
                  <a:cubicBezTo>
                    <a:pt x="20253" y="21508"/>
                    <a:pt x="20327" y="21520"/>
                    <a:pt x="20401" y="21507"/>
                  </a:cubicBezTo>
                  <a:cubicBezTo>
                    <a:pt x="20952" y="21409"/>
                    <a:pt x="21421" y="19918"/>
                    <a:pt x="21356" y="18029"/>
                  </a:cubicBezTo>
                  <a:cubicBezTo>
                    <a:pt x="21338" y="17490"/>
                    <a:pt x="21268" y="16994"/>
                    <a:pt x="21160" y="16630"/>
                  </a:cubicBezTo>
                  <a:lnTo>
                    <a:pt x="16220" y="1752"/>
                  </a:lnTo>
                  <a:cubicBezTo>
                    <a:pt x="16007" y="1379"/>
                    <a:pt x="15785" y="1088"/>
                    <a:pt x="15556" y="885"/>
                  </a:cubicBezTo>
                  <a:cubicBezTo>
                    <a:pt x="15281" y="641"/>
                    <a:pt x="14999" y="524"/>
                    <a:pt x="14716" y="538"/>
                  </a:cubicBezTo>
                  <a:lnTo>
                    <a:pt x="900" y="0"/>
                  </a:lnTo>
                  <a:cubicBezTo>
                    <a:pt x="830" y="25"/>
                    <a:pt x="760" y="63"/>
                    <a:pt x="691" y="116"/>
                  </a:cubicBezTo>
                  <a:cubicBezTo>
                    <a:pt x="125" y="548"/>
                    <a:pt x="-179" y="2468"/>
                    <a:pt x="113" y="3560"/>
                  </a:cubicBezTo>
                  <a:cubicBezTo>
                    <a:pt x="145" y="3680"/>
                    <a:pt x="184" y="3772"/>
                    <a:pt x="228" y="3824"/>
                  </a:cubicBezTo>
                  <a:close/>
                </a:path>
              </a:pathLst>
            </a:custGeom>
            <a:noFill/>
            <a:ln w="19050" cap="flat">
              <a:solidFill>
                <a:schemeClr val="accent2">
                  <a:lumMod val="50000"/>
                </a:schemeClr>
              </a:solidFill>
              <a:prstDash val="solid"/>
              <a:miter lim="400000"/>
            </a:ln>
            <a:effectLst/>
          </p:spPr>
          <p:txBody>
            <a:bodyPr wrap="square" lIns="25400" tIns="25400" rIns="25400" bIns="25400" numCol="1" anchor="ctr">
              <a:noAutofit/>
            </a:bodyPr>
            <a:lstStyle/>
            <a:p>
              <a:endParaRPr sz="900"/>
            </a:p>
          </p:txBody>
        </p:sp>
      </p:grpSp>
      <p:grpSp>
        <p:nvGrpSpPr>
          <p:cNvPr id="364" name="Group"/>
          <p:cNvGrpSpPr/>
          <p:nvPr/>
        </p:nvGrpSpPr>
        <p:grpSpPr>
          <a:xfrm>
            <a:off x="179436" y="3353071"/>
            <a:ext cx="11853180" cy="1162502"/>
            <a:chOff x="0" y="0"/>
            <a:chExt cx="23706359" cy="2325002"/>
          </a:xfrm>
        </p:grpSpPr>
        <p:sp>
          <p:nvSpPr>
            <p:cNvPr id="358" name="“UK/England/London/456 Oak Lane/Unit 102” “USA/NY/New York/101 Pine Avenue/Suite 5”"/>
            <p:cNvSpPr txBox="1"/>
            <p:nvPr/>
          </p:nvSpPr>
          <p:spPr>
            <a:xfrm>
              <a:off x="0" y="1280716"/>
              <a:ext cx="7625363" cy="1044287"/>
            </a:xfrm>
            <a:prstGeom prst="rect">
              <a:avLst/>
            </a:prstGeom>
            <a:noFill/>
            <a:ln w="19050" cap="flat">
              <a:solidFill>
                <a:schemeClr val="accent1">
                  <a:hueOff val="114395"/>
                  <a:lumOff val="-24975"/>
                </a:schemeClr>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500">
                  <a:latin typeface="Helvetica"/>
                  <a:ea typeface="Helvetica"/>
                  <a:cs typeface="Helvetica"/>
                  <a:sym typeface="Helvetica"/>
                </a:defRPr>
              </a:pPr>
              <a:r>
                <a:rPr sz="1250"/>
                <a:t>“UK/England/London/456 Oak Lane/Unit 102”</a:t>
              </a:r>
              <a:br>
                <a:rPr sz="1250"/>
              </a:br>
              <a:r>
                <a:rPr sz="1250"/>
                <a:t>“USA/NY/New York/101 Pine Avenue/Suite 5”</a:t>
              </a:r>
            </a:p>
          </p:txBody>
        </p:sp>
        <p:sp>
          <p:nvSpPr>
            <p:cNvPr id="359" name="“UK/England/London/456 Oak Lane/Unit 102”…"/>
            <p:cNvSpPr txBox="1"/>
            <p:nvPr/>
          </p:nvSpPr>
          <p:spPr>
            <a:xfrm>
              <a:off x="8040498" y="1280716"/>
              <a:ext cx="7625363" cy="1044287"/>
            </a:xfrm>
            <a:prstGeom prst="rect">
              <a:avLst/>
            </a:prstGeom>
            <a:noFill/>
            <a:ln w="19050" cap="flat">
              <a:solidFill>
                <a:schemeClr val="accent4">
                  <a:hueOff val="-1081314"/>
                  <a:satOff val="4338"/>
                  <a:lumOff val="-8931"/>
                </a:schemeClr>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500">
                  <a:latin typeface="Helvetica"/>
                  <a:ea typeface="Helvetica"/>
                  <a:cs typeface="Helvetica"/>
                  <a:sym typeface="Helvetica"/>
                </a:defRPr>
              </a:pPr>
              <a:r>
                <a:rPr sz="1250"/>
                <a:t>“UK/England/London/456 Oak Lane/Unit 102”</a:t>
              </a:r>
            </a:p>
            <a:p>
              <a:pPr algn="ctr" defTabSz="228600">
                <a:defRPr sz="2500">
                  <a:latin typeface="Helvetica"/>
                  <a:ea typeface="Helvetica"/>
                  <a:cs typeface="Helvetica"/>
                  <a:sym typeface="Helvetica"/>
                </a:defRPr>
              </a:pPr>
              <a:r>
                <a:rPr sz="1250"/>
                <a:t>“Australia/VIC/Melbourne/4321 Cedar Rd.”</a:t>
              </a:r>
            </a:p>
          </p:txBody>
        </p:sp>
        <p:sp>
          <p:nvSpPr>
            <p:cNvPr id="360" name="“USA/NY/New York/101 Pine Avenue/Suite 5”…"/>
            <p:cNvSpPr txBox="1"/>
            <p:nvPr/>
          </p:nvSpPr>
          <p:spPr>
            <a:xfrm>
              <a:off x="16080996" y="1280716"/>
              <a:ext cx="7625364" cy="1044287"/>
            </a:xfrm>
            <a:prstGeom prst="rect">
              <a:avLst/>
            </a:prstGeom>
            <a:noFill/>
            <a:ln w="19050" cap="flat">
              <a:solidFill>
                <a:schemeClr val="accent2">
                  <a:lumMod val="50000"/>
                </a:schemeClr>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85" tIns="18785" rIns="18785" bIns="18785" numCol="1" anchor="ctr">
              <a:noAutofit/>
            </a:bodyPr>
            <a:lstStyle/>
            <a:p>
              <a:pPr algn="ctr" defTabSz="228600">
                <a:defRPr sz="2500">
                  <a:latin typeface="Helvetica"/>
                  <a:ea typeface="Helvetica"/>
                  <a:cs typeface="Helvetica"/>
                  <a:sym typeface="Helvetica"/>
                </a:defRPr>
              </a:pPr>
              <a:r>
                <a:rPr sz="1250"/>
                <a:t>“USA/NY/New York/101 Pine Avenue/Suite 5”</a:t>
              </a:r>
            </a:p>
            <a:p>
              <a:pPr algn="ctr" defTabSz="228600">
                <a:defRPr sz="2500">
                  <a:latin typeface="Helvetica"/>
                  <a:ea typeface="Helvetica"/>
                  <a:cs typeface="Helvetica"/>
                  <a:sym typeface="Helvetica"/>
                </a:defRPr>
              </a:pPr>
              <a:r>
                <a:rPr sz="1250"/>
                <a:t>“Australia/VIC/Melbourne/4321 Cedar Rd.”</a:t>
              </a:r>
            </a:p>
          </p:txBody>
        </p:sp>
        <p:sp>
          <p:nvSpPr>
            <p:cNvPr id="361" name="Line"/>
            <p:cNvSpPr/>
            <p:nvPr/>
          </p:nvSpPr>
          <p:spPr>
            <a:xfrm flipH="1">
              <a:off x="4622299" y="0"/>
              <a:ext cx="892513" cy="892512"/>
            </a:xfrm>
            <a:prstGeom prst="line">
              <a:avLst/>
            </a:prstGeom>
            <a:noFill/>
            <a:ln w="508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62" name="Line"/>
            <p:cNvSpPr/>
            <p:nvPr/>
          </p:nvSpPr>
          <p:spPr>
            <a:xfrm>
              <a:off x="11906119" y="663038"/>
              <a:ext cx="1" cy="458946"/>
            </a:xfrm>
            <a:prstGeom prst="line">
              <a:avLst/>
            </a:prstGeom>
            <a:noFill/>
            <a:ln w="508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63" name="Line"/>
            <p:cNvSpPr/>
            <p:nvPr/>
          </p:nvSpPr>
          <p:spPr>
            <a:xfrm>
              <a:off x="18534573" y="0"/>
              <a:ext cx="892512" cy="892512"/>
            </a:xfrm>
            <a:prstGeom prst="line">
              <a:avLst/>
            </a:prstGeom>
            <a:noFill/>
            <a:ln w="508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grpSp>
      <p:sp>
        <p:nvSpPr>
          <p:cNvPr id="2" name="Nondeterministic Inverse Semantics">
            <a:extLst>
              <a:ext uri="{FF2B5EF4-FFF2-40B4-BE49-F238E27FC236}">
                <a16:creationId xmlns:a16="http://schemas.microsoft.com/office/drawing/2014/main" id="{610B6F4D-58BD-E9D5-9267-33F36A7F5B16}"/>
              </a:ext>
            </a:extLst>
          </p:cNvPr>
          <p:cNvSpPr txBox="1"/>
          <p:nvPr/>
        </p:nvSpPr>
        <p:spPr>
          <a:xfrm>
            <a:off x="1124199" y="6124648"/>
            <a:ext cx="3625288"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vl1pPr>
          </a:lstStyle>
          <a:p>
            <a:r>
              <a:rPr lang="en-US" sz="2000" dirty="0"/>
              <a:t>Too aggressive split: overfitting</a:t>
            </a:r>
          </a:p>
          <a:p>
            <a:r>
              <a:rPr lang="en-US" sz="2000" dirty="0"/>
              <a:t>Too conservative split: No solution</a:t>
            </a:r>
            <a:endParaRPr sz="2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57"/>
                                        </p:tgtEl>
                                        <p:attrNameLst>
                                          <p:attrName>style.visibility</p:attrName>
                                        </p:attrNameLst>
                                      </p:cBhvr>
                                      <p:to>
                                        <p:strVal val="visible"/>
                                      </p:to>
                                    </p:set>
                                    <p:animEffect transition="in" filter="fade">
                                      <p:cBhvr>
                                        <p:cTn id="7" dur="10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64"/>
                                        </p:tgtEl>
                                        <p:attrNameLst>
                                          <p:attrName>style.visibility</p:attrName>
                                        </p:attrNameLst>
                                      </p:cBhvr>
                                      <p:to>
                                        <p:strVal val="visible"/>
                                      </p:to>
                                    </p:set>
                                    <p:animEffect transition="in" filter="fade">
                                      <p:cBhvr>
                                        <p:cTn id="12" dur="1000"/>
                                        <p:tgtEl>
                                          <p:spTgt spid="3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49"/>
                                        </p:tgtEl>
                                        <p:attrNameLst>
                                          <p:attrName>style.visibility</p:attrName>
                                        </p:attrNameLst>
                                      </p:cBhvr>
                                      <p:to>
                                        <p:strVal val="visible"/>
                                      </p:to>
                                    </p:set>
                                    <p:animEffect transition="in" filter="fade">
                                      <p:cBhvr>
                                        <p:cTn id="17" dur="1000"/>
                                        <p:tgtEl>
                                          <p:spTgt spid="3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advAuto="0"/>
      <p:bldP spid="357" grpId="0" animBg="1" advAuto="0"/>
      <p:bldP spid="364" grpId="0" animBg="1" advAuto="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p:cNvSpPr/>
          <p:nvPr/>
        </p:nvSpPr>
        <p:spPr>
          <a:xfrm rot="8168406">
            <a:off x="2764768" y="5250903"/>
            <a:ext cx="328263" cy="491567"/>
          </a:xfrm>
          <a:custGeom>
            <a:avLst/>
            <a:gdLst/>
            <a:ahLst/>
            <a:cxnLst>
              <a:cxn ang="0">
                <a:pos x="wd2" y="hd2"/>
              </a:cxn>
              <a:cxn ang="5400000">
                <a:pos x="wd2" y="hd2"/>
              </a:cxn>
              <a:cxn ang="10800000">
                <a:pos x="wd2" y="hd2"/>
              </a:cxn>
              <a:cxn ang="16200000">
                <a:pos x="wd2" y="hd2"/>
              </a:cxn>
            </a:cxnLst>
            <a:rect l="0" t="0" r="r" b="b"/>
            <a:pathLst>
              <a:path w="21589" h="21508" extrusionOk="0">
                <a:moveTo>
                  <a:pt x="6851" y="2"/>
                </a:moveTo>
                <a:cubicBezTo>
                  <a:pt x="6743" y="16"/>
                  <a:pt x="6673" y="93"/>
                  <a:pt x="6673" y="230"/>
                </a:cubicBezTo>
                <a:lnTo>
                  <a:pt x="6673" y="2728"/>
                </a:lnTo>
                <a:cubicBezTo>
                  <a:pt x="6673" y="2997"/>
                  <a:pt x="6187" y="3225"/>
                  <a:pt x="5582" y="3225"/>
                </a:cubicBezTo>
                <a:lnTo>
                  <a:pt x="1091" y="3225"/>
                </a:lnTo>
                <a:cubicBezTo>
                  <a:pt x="497" y="3225"/>
                  <a:pt x="0" y="3446"/>
                  <a:pt x="0" y="3721"/>
                </a:cubicBezTo>
                <a:lnTo>
                  <a:pt x="0" y="10753"/>
                </a:lnTo>
                <a:lnTo>
                  <a:pt x="0" y="17783"/>
                </a:lnTo>
                <a:cubicBezTo>
                  <a:pt x="0" y="18053"/>
                  <a:pt x="485" y="18281"/>
                  <a:pt x="1091" y="18281"/>
                </a:cubicBezTo>
                <a:lnTo>
                  <a:pt x="5582" y="18281"/>
                </a:lnTo>
                <a:cubicBezTo>
                  <a:pt x="6175" y="18281"/>
                  <a:pt x="6673" y="18501"/>
                  <a:pt x="6673" y="18777"/>
                </a:cubicBezTo>
                <a:lnTo>
                  <a:pt x="6673" y="21276"/>
                </a:lnTo>
                <a:cubicBezTo>
                  <a:pt x="6673" y="21551"/>
                  <a:pt x="6934" y="21589"/>
                  <a:pt x="7267" y="21352"/>
                </a:cubicBezTo>
                <a:lnTo>
                  <a:pt x="21351" y="11180"/>
                </a:lnTo>
                <a:cubicBezTo>
                  <a:pt x="21517" y="11061"/>
                  <a:pt x="21588" y="10909"/>
                  <a:pt x="21588" y="10753"/>
                </a:cubicBezTo>
                <a:cubicBezTo>
                  <a:pt x="21600" y="10602"/>
                  <a:pt x="21517" y="10445"/>
                  <a:pt x="21351" y="10326"/>
                </a:cubicBezTo>
                <a:lnTo>
                  <a:pt x="7267" y="154"/>
                </a:lnTo>
                <a:cubicBezTo>
                  <a:pt x="7106" y="38"/>
                  <a:pt x="6959" y="-11"/>
                  <a:pt x="6851" y="2"/>
                </a:cubicBezTo>
                <a:close/>
              </a:path>
            </a:pathLst>
          </a:custGeom>
          <a:solidFill>
            <a:srgbClr val="000000"/>
          </a:solidFill>
          <a:ln w="12700">
            <a:miter lim="400000"/>
          </a:ln>
        </p:spPr>
        <p:txBody>
          <a:bodyPr lIns="0" tIns="0" rIns="0" bIns="0" anchor="ctr"/>
          <a:lstStyle/>
          <a:p>
            <a:pPr algn="ctr">
              <a:defRPr sz="3200">
                <a:solidFill>
                  <a:srgbClr val="FFFFFF"/>
                </a:solidFill>
                <a:latin typeface="Helvetica Neue Medium"/>
                <a:ea typeface="Helvetica Neue Medium"/>
                <a:cs typeface="Helvetica Neue Medium"/>
                <a:sym typeface="Helvetica Neue Medium"/>
              </a:defRPr>
            </a:pPr>
            <a:endParaRPr sz="1600"/>
          </a:p>
        </p:txBody>
      </p:sp>
      <p:grpSp>
        <p:nvGrpSpPr>
          <p:cNvPr id="390" name="Group"/>
          <p:cNvGrpSpPr/>
          <p:nvPr/>
        </p:nvGrpSpPr>
        <p:grpSpPr>
          <a:xfrm>
            <a:off x="7417404" y="2449050"/>
            <a:ext cx="1744845" cy="3033956"/>
            <a:chOff x="0" y="0"/>
            <a:chExt cx="3489688" cy="6067910"/>
          </a:xfrm>
        </p:grpSpPr>
        <p:sp>
          <p:nvSpPr>
            <p:cNvPr id="388" name="Asynchronous Deducer"/>
            <p:cNvSpPr/>
            <p:nvPr/>
          </p:nvSpPr>
          <p:spPr>
            <a:xfrm>
              <a:off x="0" y="0"/>
              <a:ext cx="3489689" cy="1579233"/>
            </a:xfrm>
            <a:prstGeom prst="roundRect">
              <a:avLst>
                <a:gd name="adj" fmla="val 15277"/>
              </a:avLst>
            </a:prstGeom>
            <a:solidFill>
              <a:srgbClr val="E1EDFF"/>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370" tIns="18370" rIns="18370" bIns="18370" numCol="1" anchor="ctr">
              <a:noAutofit/>
            </a:bodyPr>
            <a:lstStyle>
              <a:lvl1pPr algn="ctr" defTabSz="2438400">
                <a:spcBef>
                  <a:spcPts val="2400"/>
                </a:spcBef>
                <a:defRPr sz="3400" b="1">
                  <a:latin typeface="Helvetica"/>
                  <a:ea typeface="Helvetica"/>
                  <a:cs typeface="Helvetica"/>
                  <a:sym typeface="Helvetica"/>
                </a:defRPr>
              </a:lvl1pPr>
            </a:lstStyle>
            <a:p>
              <a:r>
                <a:rPr sz="1700"/>
                <a:t>Asynchronous Deducer</a:t>
              </a:r>
            </a:p>
          </p:txBody>
        </p:sp>
        <p:sp>
          <p:nvSpPr>
            <p:cNvPr id="389" name="Versatile Enumerator"/>
            <p:cNvSpPr/>
            <p:nvPr/>
          </p:nvSpPr>
          <p:spPr>
            <a:xfrm>
              <a:off x="0" y="4488678"/>
              <a:ext cx="3489689" cy="1579233"/>
            </a:xfrm>
            <a:prstGeom prst="roundRect">
              <a:avLst>
                <a:gd name="adj" fmla="val 15277"/>
              </a:avLst>
            </a:prstGeom>
            <a:solidFill>
              <a:srgbClr val="FFF0D2"/>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370" tIns="18370" rIns="18370" bIns="18370" numCol="1" anchor="ctr">
              <a:noAutofit/>
            </a:bodyPr>
            <a:lstStyle>
              <a:lvl1pPr algn="ctr" defTabSz="2451100">
                <a:spcBef>
                  <a:spcPts val="2400"/>
                </a:spcBef>
                <a:defRPr sz="3400" b="1">
                  <a:latin typeface="Helvetica"/>
                  <a:ea typeface="Helvetica"/>
                  <a:cs typeface="Helvetica"/>
                  <a:sym typeface="Helvetica"/>
                </a:defRPr>
              </a:lvl1pPr>
            </a:lstStyle>
            <a:p>
              <a:r>
                <a:rPr sz="1700"/>
                <a:t>Versatile Enumerator</a:t>
              </a:r>
            </a:p>
          </p:txBody>
        </p:sp>
      </p:grpSp>
      <p:grpSp>
        <p:nvGrpSpPr>
          <p:cNvPr id="393" name="Group"/>
          <p:cNvGrpSpPr/>
          <p:nvPr/>
        </p:nvGrpSpPr>
        <p:grpSpPr>
          <a:xfrm>
            <a:off x="386273" y="5427228"/>
            <a:ext cx="2302030" cy="892413"/>
            <a:chOff x="0" y="-28364"/>
            <a:chExt cx="4604057" cy="1784824"/>
          </a:xfrm>
        </p:grpSpPr>
        <mc:AlternateContent xmlns:mc="http://schemas.openxmlformats.org/markup-compatibility/2006" xmlns:a14="http://schemas.microsoft.com/office/drawing/2010/main">
          <mc:Choice Requires="a14">
            <p:sp>
              <p:nvSpPr>
                <p:cNvPr id="391" name="if   then   else"/>
                <p:cNvSpPr/>
                <p:nvPr/>
              </p:nvSpPr>
              <p:spPr>
                <a:xfrm>
                  <a:off x="0" y="539943"/>
                  <a:ext cx="4604057" cy="1216517"/>
                </a:xfrm>
                <a:prstGeom prst="roundRect">
                  <a:avLst>
                    <a:gd name="adj" fmla="val 17416"/>
                  </a:avLst>
                </a:prstGeom>
                <a:solidFill>
                  <a:srgbClr val="FFFFFF"/>
                </a:solidFill>
                <a:ln w="25400" cap="flat">
                  <a:solidFill>
                    <a:srgbClr val="000000"/>
                  </a:solidFill>
                  <a:prstDash val="solid"/>
                  <a:miter lim="400000"/>
                </a:ln>
                <a:effectLst>
                  <a:outerShdw blurRad="76200" dist="22159" dir="2499820" rotWithShape="0">
                    <a:srgbClr val="000000">
                      <a:alpha val="75649"/>
                    </a:srgbClr>
                  </a:outerShdw>
                </a:effectLst>
                <a:extLst>
                  <a:ext uri="{C572A759-6A51-4108-AA02-DFA0A04FC94B}">
                    <ma14:wrappingTextBoxFlag xmlns:ma14="http://schemas.microsoft.com/office/mac/drawingml/2011/main" xmlns:m="http://schemas.openxmlformats.org/officeDocument/2006/math" xmlns="" val="1"/>
                  </a:ext>
                </a:extLst>
              </p:spPr>
              <p:txBody>
                <a:bodyPr wrap="square" lIns="18370" tIns="18370" rIns="18370" bIns="18370" numCol="1" anchor="ctr">
                  <a:noAutofit/>
                </a:bodyPr>
                <a:lstStyle/>
                <a:p>
                  <a:pPr algn="ctr" defTabSz="228600">
                    <a:defRPr sz="4300" b="1"/>
                  </a:pPr>
                  <a:r>
                    <a:rPr sz="2150"/>
                    <a:t>if </a:t>
                  </a:r>
                  <a14:m>
                    <m:oMath xmlns:m="http://schemas.openxmlformats.org/officeDocument/2006/math">
                      <m:sSub>
                        <m:sSubPr>
                          <m:ctrlPr>
                            <a:rPr sz="2225" i="1">
                              <a:solidFill>
                                <a:srgbClr val="000000"/>
                              </a:solidFill>
                              <a:latin typeface="Cambria Math" panose="02040503050406030204" pitchFamily="18" charset="0"/>
                            </a:rPr>
                          </m:ctrlPr>
                        </m:sSubPr>
                        <m:e>
                          <m:r>
                            <a:rPr sz="2225" i="1">
                              <a:solidFill>
                                <a:srgbClr val="000000"/>
                              </a:solidFill>
                              <a:latin typeface="Cambria Math" panose="02040503050406030204" pitchFamily="18" charset="0"/>
                            </a:rPr>
                            <m:t>𝑐</m:t>
                          </m:r>
                        </m:e>
                        <m:sub>
                          <m:r>
                            <a:rPr sz="2225" i="1">
                              <a:solidFill>
                                <a:srgbClr val="000000"/>
                              </a:solidFill>
                              <a:latin typeface="Cambria Math" panose="02040503050406030204" pitchFamily="18" charset="0"/>
                            </a:rPr>
                            <m:t>2</m:t>
                          </m:r>
                        </m:sub>
                      </m:sSub>
                    </m:oMath>
                  </a14:m>
                  <a:r>
                    <a:rPr sz="2150"/>
                    <a:t> then </a:t>
                  </a:r>
                  <a14:m>
                    <m:oMath xmlns:m="http://schemas.openxmlformats.org/officeDocument/2006/math">
                      <m:sSub>
                        <m:sSubPr>
                          <m:ctrlPr>
                            <a:rPr sz="2225" i="1">
                              <a:solidFill>
                                <a:srgbClr val="000000"/>
                              </a:solidFill>
                              <a:latin typeface="Cambria Math" panose="02040503050406030204" pitchFamily="18" charset="0"/>
                            </a:rPr>
                          </m:ctrlPr>
                        </m:sSubPr>
                        <m:e>
                          <m:r>
                            <a:rPr sz="2225" i="1">
                              <a:solidFill>
                                <a:srgbClr val="000000"/>
                              </a:solidFill>
                              <a:latin typeface="Cambria Math" panose="02040503050406030204" pitchFamily="18" charset="0"/>
                            </a:rPr>
                            <m:t>𝑡</m:t>
                          </m:r>
                        </m:e>
                        <m:sub>
                          <m:r>
                            <a:rPr sz="2225" i="1">
                              <a:solidFill>
                                <a:srgbClr val="000000"/>
                              </a:solidFill>
                              <a:latin typeface="Cambria Math" panose="02040503050406030204" pitchFamily="18" charset="0"/>
                            </a:rPr>
                            <m:t>1</m:t>
                          </m:r>
                        </m:sub>
                      </m:sSub>
                    </m:oMath>
                  </a14:m>
                  <a:r>
                    <a:rPr sz="2150"/>
                    <a:t> else </a:t>
                  </a:r>
                  <a14:m>
                    <m:oMath xmlns:m="http://schemas.openxmlformats.org/officeDocument/2006/math">
                      <m:sSub>
                        <m:sSubPr>
                          <m:ctrlPr>
                            <a:rPr sz="2225" i="1">
                              <a:solidFill>
                                <a:srgbClr val="000000"/>
                              </a:solidFill>
                              <a:latin typeface="Cambria Math" panose="02040503050406030204" pitchFamily="18" charset="0"/>
                            </a:rPr>
                          </m:ctrlPr>
                        </m:sSubPr>
                        <m:e>
                          <m:r>
                            <a:rPr sz="2225" i="1">
                              <a:solidFill>
                                <a:srgbClr val="000000"/>
                              </a:solidFill>
                              <a:latin typeface="Cambria Math" panose="02040503050406030204" pitchFamily="18" charset="0"/>
                            </a:rPr>
                            <m:t>𝑡</m:t>
                          </m:r>
                        </m:e>
                        <m:sub>
                          <m:r>
                            <a:rPr sz="2225" i="1">
                              <a:solidFill>
                                <a:srgbClr val="000000"/>
                              </a:solidFill>
                              <a:latin typeface="Cambria Math" panose="02040503050406030204" pitchFamily="18" charset="0"/>
                            </a:rPr>
                            <m:t>2</m:t>
                          </m:r>
                        </m:sub>
                      </m:sSub>
                    </m:oMath>
                  </a14:m>
                  <a:endParaRPr sz="2150"/>
                </a:p>
              </p:txBody>
            </p:sp>
          </mc:Choice>
          <mc:Fallback xmlns="">
            <p:sp>
              <p:nvSpPr>
                <p:cNvPr id="391" name="if   then   else"/>
                <p:cNvSpPr>
                  <a:spLocks noRot="1" noChangeAspect="1" noMove="1" noResize="1" noEditPoints="1" noAdjustHandles="1" noChangeArrowheads="1" noChangeShapeType="1" noTextEdit="1"/>
                </p:cNvSpPr>
                <p:nvPr/>
              </p:nvSpPr>
              <p:spPr>
                <a:xfrm>
                  <a:off x="0" y="539943"/>
                  <a:ext cx="4604057" cy="1216517"/>
                </a:xfrm>
                <a:prstGeom prst="roundRect">
                  <a:avLst>
                    <a:gd name="adj" fmla="val 17416"/>
                  </a:avLst>
                </a:prstGeom>
                <a:blipFill>
                  <a:blip r:embed="rId3"/>
                  <a:stretch>
                    <a:fillRect/>
                  </a:stretch>
                </a:blipFill>
                <a:ln w="25400" cap="flat">
                  <a:solidFill>
                    <a:srgbClr val="000000"/>
                  </a:solidFill>
                  <a:prstDash val="solid"/>
                  <a:miter lim="400000"/>
                </a:ln>
                <a:effectLst>
                  <a:outerShdw blurRad="76200" dist="22159" dir="2499820" rotWithShape="0">
                    <a:srgbClr val="000000">
                      <a:alpha val="7564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2" name="Solution"/>
            <p:cNvSpPr txBox="1"/>
            <p:nvPr/>
          </p:nvSpPr>
          <p:spPr>
            <a:xfrm>
              <a:off x="271268" y="-28364"/>
              <a:ext cx="1594795" cy="6104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300" b="1" cap="small"/>
              </a:lvl1pPr>
            </a:lstStyle>
            <a:p>
              <a:r>
                <a:rPr sz="1650"/>
                <a:t>Solution</a:t>
              </a:r>
            </a:p>
          </p:txBody>
        </p:sp>
      </p:grpSp>
      <mc:AlternateContent xmlns:mc="http://schemas.openxmlformats.org/markup-compatibility/2006" xmlns:a14="http://schemas.microsoft.com/office/drawing/2010/main">
        <mc:Choice Requires="a14">
          <p:sp>
            <p:nvSpPr>
              <p:cNvPr id="394" name="Text"/>
              <p:cNvSpPr txBox="1"/>
              <p:nvPr/>
            </p:nvSpPr>
            <p:spPr>
              <a:xfrm>
                <a:off x="6292899" y="4010595"/>
                <a:ext cx="393377" cy="43601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a:solidFill>
                      <a:schemeClr val="accent2">
                        <a:hueOff val="260011"/>
                        <a:satOff val="17755"/>
                        <a:lumOff val="-25437"/>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007B76"/>
                              </a:solidFill>
                              <a:latin typeface="Cambria Math" panose="02040503050406030204" pitchFamily="18" charset="0"/>
                            </a:rPr>
                          </m:ctrlPr>
                        </m:sSubPr>
                        <m:e>
                          <m:r>
                            <a:rPr sz="2500" i="1">
                              <a:solidFill>
                                <a:srgbClr val="007B76"/>
                              </a:solidFill>
                              <a:latin typeface="Cambria Math" panose="02040503050406030204" pitchFamily="18" charset="0"/>
                            </a:rPr>
                            <m:t>𝑡</m:t>
                          </m:r>
                        </m:e>
                        <m:sub>
                          <m:r>
                            <a:rPr sz="2500" i="1">
                              <a:solidFill>
                                <a:srgbClr val="007B76"/>
                              </a:solidFill>
                              <a:latin typeface="Cambria Math" panose="02040503050406030204" pitchFamily="18" charset="0"/>
                            </a:rPr>
                            <m:t>3</m:t>
                          </m:r>
                        </m:sub>
                      </m:sSub>
                    </m:oMath>
                  </m:oMathPara>
                </a14:m>
                <a:endParaRPr sz="900">
                  <a:solidFill>
                    <a:srgbClr val="007B76"/>
                  </a:solidFill>
                </a:endParaRPr>
              </a:p>
            </p:txBody>
          </p:sp>
        </mc:Choice>
        <mc:Fallback xmlns="">
          <p:sp>
            <p:nvSpPr>
              <p:cNvPr id="394" name="Text"/>
              <p:cNvSpPr txBox="1">
                <a:spLocks noRot="1" noChangeAspect="1" noMove="1" noResize="1" noEditPoints="1" noAdjustHandles="1" noChangeArrowheads="1" noChangeShapeType="1" noTextEdit="1"/>
              </p:cNvSpPr>
              <p:nvPr/>
            </p:nvSpPr>
            <p:spPr>
              <a:xfrm>
                <a:off x="6292899" y="4010595"/>
                <a:ext cx="393377" cy="436017"/>
              </a:xfrm>
              <a:prstGeom prst="rect">
                <a:avLst/>
              </a:prstGeom>
              <a:blipFill>
                <a:blip r:embed="rId4"/>
                <a:stretch>
                  <a:fillRect l="-18750" b="-857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5" name="Accumulative Case-splitting"/>
          <p:cNvSpPr txBox="1">
            <a:spLocks noGrp="1"/>
          </p:cNvSpPr>
          <p:nvPr>
            <p:ph type="title"/>
          </p:nvPr>
        </p:nvSpPr>
        <p:spPr>
          <a:prstGeom prst="rect">
            <a:avLst/>
          </a:prstGeom>
        </p:spPr>
        <p:txBody>
          <a:bodyPr/>
          <a:lstStyle/>
          <a:p>
            <a:r>
              <a:rPr dirty="0"/>
              <a:t>Accumulative Case-splitting</a:t>
            </a:r>
          </a:p>
        </p:txBody>
      </p:sp>
      <p:sp>
        <p:nvSpPr>
          <p:cNvPr id="396" name="Oval"/>
          <p:cNvSpPr/>
          <p:nvPr/>
        </p:nvSpPr>
        <p:spPr>
          <a:xfrm>
            <a:off x="2750791" y="2628892"/>
            <a:ext cx="2643293" cy="2954849"/>
          </a:xfrm>
          <a:prstGeom prst="ellipse">
            <a:avLst/>
          </a:prstGeom>
          <a:ln w="38100">
            <a:solidFill>
              <a:srgbClr val="000000"/>
            </a:solidFill>
            <a:miter lim="400000"/>
          </a:ln>
        </p:spPr>
        <p:txBody>
          <a:bodyPr lIns="0" tIns="0" rIns="0" bIns="0" anchor="ctr"/>
          <a:lstStyle/>
          <a:p>
            <a:pPr algn="ctr" defTabSz="349250">
              <a:lnSpc>
                <a:spcPts val="3750"/>
              </a:lnSpc>
              <a:defRPr sz="3200" baseline="21875">
                <a:latin typeface="Helvetica Neue Medium"/>
                <a:ea typeface="Helvetica Neue Medium"/>
                <a:cs typeface="Helvetica Neue Medium"/>
                <a:sym typeface="Helvetica Neue Medium"/>
              </a:defRPr>
            </a:pPr>
            <a:endParaRPr sz="1600"/>
          </a:p>
        </p:txBody>
      </p:sp>
      <mc:AlternateContent xmlns:mc="http://schemas.openxmlformats.org/markup-compatibility/2006" xmlns:a14="http://schemas.microsoft.com/office/drawing/2010/main">
        <mc:Choice Requires="a14">
          <p:sp>
            <p:nvSpPr>
              <p:cNvPr id="397" name="Text"/>
              <p:cNvSpPr txBox="1"/>
              <p:nvPr/>
            </p:nvSpPr>
            <p:spPr>
              <a:xfrm>
                <a:off x="3827512" y="2796525"/>
                <a:ext cx="476797"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1</m:t>
                          </m:r>
                        </m:sub>
                      </m:sSub>
                    </m:oMath>
                  </m:oMathPara>
                </a14:m>
                <a:endParaRPr sz="2800"/>
              </a:p>
            </p:txBody>
          </p:sp>
        </mc:Choice>
        <mc:Fallback xmlns="">
          <p:sp>
            <p:nvSpPr>
              <p:cNvPr id="397" name="Text"/>
              <p:cNvSpPr txBox="1">
                <a:spLocks noRot="1" noChangeAspect="1" noMove="1" noResize="1" noEditPoints="1" noAdjustHandles="1" noChangeArrowheads="1" noChangeShapeType="1" noTextEdit="1"/>
              </p:cNvSpPr>
              <p:nvPr/>
            </p:nvSpPr>
            <p:spPr>
              <a:xfrm>
                <a:off x="3827512" y="2796525"/>
                <a:ext cx="476797" cy="501419"/>
              </a:xfrm>
              <a:prstGeom prst="rect">
                <a:avLst/>
              </a:prstGeom>
              <a:blipFill>
                <a:blip r:embed="rId5"/>
                <a:stretch>
                  <a:fillRect l="-13158" b="-75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8" name="Text"/>
              <p:cNvSpPr txBox="1"/>
              <p:nvPr/>
            </p:nvSpPr>
            <p:spPr>
              <a:xfrm>
                <a:off x="3108015" y="3582440"/>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2</m:t>
                          </m:r>
                        </m:sub>
                      </m:sSub>
                    </m:oMath>
                  </m:oMathPara>
                </a14:m>
                <a:endParaRPr sz="2800"/>
              </a:p>
            </p:txBody>
          </p:sp>
        </mc:Choice>
        <mc:Fallback xmlns="">
          <p:sp>
            <p:nvSpPr>
              <p:cNvPr id="398" name="Text"/>
              <p:cNvSpPr txBox="1">
                <a:spLocks noRot="1" noChangeAspect="1" noMove="1" noResize="1" noEditPoints="1" noAdjustHandles="1" noChangeArrowheads="1" noChangeShapeType="1" noTextEdit="1"/>
              </p:cNvSpPr>
              <p:nvPr/>
            </p:nvSpPr>
            <p:spPr>
              <a:xfrm>
                <a:off x="3108015" y="3582440"/>
                <a:ext cx="485518" cy="501419"/>
              </a:xfrm>
              <a:prstGeom prst="rect">
                <a:avLst/>
              </a:prstGeom>
              <a:blipFill>
                <a:blip r:embed="rId6"/>
                <a:stretch>
                  <a:fillRect l="-12821" b="-5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 name="Text"/>
              <p:cNvSpPr txBox="1"/>
              <p:nvPr/>
            </p:nvSpPr>
            <p:spPr>
              <a:xfrm>
                <a:off x="4575163" y="3582440"/>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3</m:t>
                          </m:r>
                        </m:sub>
                      </m:sSub>
                    </m:oMath>
                  </m:oMathPara>
                </a14:m>
                <a:endParaRPr sz="2800"/>
              </a:p>
            </p:txBody>
          </p:sp>
        </mc:Choice>
        <mc:Fallback xmlns="">
          <p:sp>
            <p:nvSpPr>
              <p:cNvPr id="399" name="Text"/>
              <p:cNvSpPr txBox="1">
                <a:spLocks noRot="1" noChangeAspect="1" noMove="1" noResize="1" noEditPoints="1" noAdjustHandles="1" noChangeArrowheads="1" noChangeShapeType="1" noTextEdit="1"/>
              </p:cNvSpPr>
              <p:nvPr/>
            </p:nvSpPr>
            <p:spPr>
              <a:xfrm>
                <a:off x="4575163" y="3582440"/>
                <a:ext cx="485518" cy="501419"/>
              </a:xfrm>
              <a:prstGeom prst="rect">
                <a:avLst/>
              </a:prstGeom>
              <a:blipFill>
                <a:blip r:embed="rId7"/>
                <a:stretch>
                  <a:fillRect l="-12821" b="-5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0" name="Text"/>
              <p:cNvSpPr txBox="1"/>
              <p:nvPr/>
            </p:nvSpPr>
            <p:spPr>
              <a:xfrm>
                <a:off x="3410227" y="4660291"/>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4</m:t>
                          </m:r>
                        </m:sub>
                      </m:sSub>
                    </m:oMath>
                  </m:oMathPara>
                </a14:m>
                <a:endParaRPr sz="2800"/>
              </a:p>
            </p:txBody>
          </p:sp>
        </mc:Choice>
        <mc:Fallback xmlns="">
          <p:sp>
            <p:nvSpPr>
              <p:cNvPr id="400" name="Text"/>
              <p:cNvSpPr txBox="1">
                <a:spLocks noRot="1" noChangeAspect="1" noMove="1" noResize="1" noEditPoints="1" noAdjustHandles="1" noChangeArrowheads="1" noChangeShapeType="1" noTextEdit="1"/>
              </p:cNvSpPr>
              <p:nvPr/>
            </p:nvSpPr>
            <p:spPr>
              <a:xfrm>
                <a:off x="3410227" y="4660291"/>
                <a:ext cx="485518" cy="501419"/>
              </a:xfrm>
              <a:prstGeom prst="rect">
                <a:avLst/>
              </a:prstGeom>
              <a:blipFill>
                <a:blip r:embed="rId8"/>
                <a:stretch>
                  <a:fillRect l="-12821" b="-487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1" name="Text"/>
              <p:cNvSpPr txBox="1"/>
              <p:nvPr/>
            </p:nvSpPr>
            <p:spPr>
              <a:xfrm>
                <a:off x="4414681" y="4660291"/>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5</m:t>
                          </m:r>
                        </m:sub>
                      </m:sSub>
                    </m:oMath>
                  </m:oMathPara>
                </a14:m>
                <a:endParaRPr sz="2800"/>
              </a:p>
            </p:txBody>
          </p:sp>
        </mc:Choice>
        <mc:Fallback xmlns="">
          <p:sp>
            <p:nvSpPr>
              <p:cNvPr id="401" name="Text"/>
              <p:cNvSpPr txBox="1">
                <a:spLocks noRot="1" noChangeAspect="1" noMove="1" noResize="1" noEditPoints="1" noAdjustHandles="1" noChangeArrowheads="1" noChangeShapeType="1" noTextEdit="1"/>
              </p:cNvSpPr>
              <p:nvPr/>
            </p:nvSpPr>
            <p:spPr>
              <a:xfrm>
                <a:off x="4414681" y="4660291"/>
                <a:ext cx="485518" cy="501419"/>
              </a:xfrm>
              <a:prstGeom prst="rect">
                <a:avLst/>
              </a:prstGeom>
              <a:blipFill>
                <a:blip r:embed="rId9"/>
                <a:stretch>
                  <a:fillRect l="-12821" b="-731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02" name="Line"/>
          <p:cNvSpPr/>
          <p:nvPr/>
        </p:nvSpPr>
        <p:spPr>
          <a:xfrm>
            <a:off x="5747665" y="3978727"/>
            <a:ext cx="1320953" cy="1"/>
          </a:xfrm>
          <a:prstGeom prst="line">
            <a:avLst/>
          </a:prstGeom>
          <a:ln w="50800">
            <a:solidFill>
              <a:srgbClr val="000000"/>
            </a:solidFill>
            <a:miter lim="400000"/>
            <a:tailEnd type="triangle"/>
          </a:ln>
        </p:spPr>
        <p:txBody>
          <a:bodyPr lIns="25400" tIns="25400" rIns="25400" bIns="25400" anchor="ctr"/>
          <a:lstStyle/>
          <a:p>
            <a:endParaRPr sz="900"/>
          </a:p>
        </p:txBody>
      </p:sp>
      <mc:AlternateContent xmlns:mc="http://schemas.openxmlformats.org/markup-compatibility/2006" xmlns:a14="http://schemas.microsoft.com/office/drawing/2010/main">
        <mc:Choice Requires="a14">
          <p:sp>
            <p:nvSpPr>
              <p:cNvPr id="403" name="Equation"/>
              <p:cNvSpPr txBox="1"/>
              <p:nvPr/>
            </p:nvSpPr>
            <p:spPr>
              <a:xfrm>
                <a:off x="6200587" y="3546491"/>
                <a:ext cx="551498" cy="346249"/>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1</m:t>
                          </m:r>
                        </m:sub>
                      </m:sSub>
                      <m:r>
                        <a:rPr sz="2250" i="1">
                          <a:solidFill>
                            <a:srgbClr val="000000"/>
                          </a:solidFill>
                          <a:latin typeface="Cambria Math" panose="02040503050406030204" pitchFamily="18" charset="0"/>
                        </a:rPr>
                        <m:t>}</m:t>
                      </m:r>
                    </m:oMath>
                  </m:oMathPara>
                </a14:m>
                <a:endParaRPr sz="2250"/>
              </a:p>
            </p:txBody>
          </p:sp>
        </mc:Choice>
        <mc:Fallback xmlns="">
          <p:sp>
            <p:nvSpPr>
              <p:cNvPr id="403" name="Equation"/>
              <p:cNvSpPr txBox="1">
                <a:spLocks noRot="1" noChangeAspect="1" noMove="1" noResize="1" noEditPoints="1" noAdjustHandles="1" noChangeArrowheads="1" noChangeShapeType="1" noTextEdit="1"/>
              </p:cNvSpPr>
              <p:nvPr/>
            </p:nvSpPr>
            <p:spPr>
              <a:xfrm>
                <a:off x="6200587" y="3546491"/>
                <a:ext cx="551498" cy="346249"/>
              </a:xfrm>
              <a:prstGeom prst="rect">
                <a:avLst/>
              </a:prstGeom>
              <a:blipFill>
                <a:blip r:embed="rId10"/>
                <a:stretch>
                  <a:fillRect l="-18182" t="-3571" r="-18182" b="-32143"/>
                </a:stretch>
              </a:blipFill>
              <a:ln w="12700">
                <a:miter lim="400000"/>
              </a:ln>
            </p:spPr>
            <p:txBody>
              <a:bodyPr/>
              <a:lstStyle/>
              <a:p>
                <a:r>
                  <a:rPr lang="en-US">
                    <a:noFill/>
                  </a:rPr>
                  <a:t> </a:t>
                </a:r>
              </a:p>
            </p:txBody>
          </p:sp>
        </mc:Fallback>
      </mc:AlternateContent>
      <p:pic>
        <p:nvPicPr>
          <p:cNvPr id="404" name="ChatGPT Image May 6, 2025, 12_22_03 PM.png" descr="ChatGPT Image May 6, 2025, 12_22_03 PM.png"/>
          <p:cNvPicPr>
            <a:picLocks noChangeAspect="1"/>
          </p:cNvPicPr>
          <p:nvPr/>
        </p:nvPicPr>
        <p:blipFill>
          <a:blip r:embed="rId11"/>
          <a:srcRect l="14157" t="14114" r="13979" b="13978"/>
          <a:stretch>
            <a:fillRect/>
          </a:stretch>
        </p:blipFill>
        <p:spPr>
          <a:xfrm>
            <a:off x="7988904" y="3692556"/>
            <a:ext cx="569442" cy="569787"/>
          </a:xfrm>
          <a:custGeom>
            <a:avLst/>
            <a:gdLst/>
            <a:ahLst/>
            <a:cxnLst>
              <a:cxn ang="0">
                <a:pos x="wd2" y="hd2"/>
              </a:cxn>
              <a:cxn ang="5400000">
                <a:pos x="wd2" y="hd2"/>
              </a:cxn>
              <a:cxn ang="10800000">
                <a:pos x="wd2" y="hd2"/>
              </a:cxn>
              <a:cxn ang="16200000">
                <a:pos x="wd2" y="hd2"/>
              </a:cxn>
            </a:cxnLst>
            <a:rect l="0" t="0" r="r" b="b"/>
            <a:pathLst>
              <a:path w="21509" h="21573" extrusionOk="0">
                <a:moveTo>
                  <a:pt x="10711" y="0"/>
                </a:moveTo>
                <a:cubicBezTo>
                  <a:pt x="9679" y="0"/>
                  <a:pt x="8630" y="148"/>
                  <a:pt x="7570" y="443"/>
                </a:cubicBezTo>
                <a:cubicBezTo>
                  <a:pt x="6414" y="765"/>
                  <a:pt x="5556" y="1191"/>
                  <a:pt x="4445" y="1983"/>
                </a:cubicBezTo>
                <a:cubicBezTo>
                  <a:pt x="3982" y="2313"/>
                  <a:pt x="3552" y="2566"/>
                  <a:pt x="3493" y="2547"/>
                </a:cubicBezTo>
                <a:cubicBezTo>
                  <a:pt x="3434" y="2528"/>
                  <a:pt x="3417" y="2560"/>
                  <a:pt x="3455" y="2622"/>
                </a:cubicBezTo>
                <a:cubicBezTo>
                  <a:pt x="3493" y="2683"/>
                  <a:pt x="3287" y="2966"/>
                  <a:pt x="2998" y="3245"/>
                </a:cubicBezTo>
                <a:cubicBezTo>
                  <a:pt x="1936" y="4273"/>
                  <a:pt x="885" y="6115"/>
                  <a:pt x="427" y="7738"/>
                </a:cubicBezTo>
                <a:cubicBezTo>
                  <a:pt x="278" y="8269"/>
                  <a:pt x="119" y="9304"/>
                  <a:pt x="75" y="10082"/>
                </a:cubicBezTo>
                <a:lnTo>
                  <a:pt x="0" y="11480"/>
                </a:lnTo>
                <a:lnTo>
                  <a:pt x="712" y="11480"/>
                </a:lnTo>
                <a:lnTo>
                  <a:pt x="1424" y="11480"/>
                </a:lnTo>
                <a:lnTo>
                  <a:pt x="1499" y="10210"/>
                </a:lnTo>
                <a:cubicBezTo>
                  <a:pt x="1724" y="6509"/>
                  <a:pt x="4003" y="3367"/>
                  <a:pt x="7473" y="1968"/>
                </a:cubicBezTo>
                <a:cubicBezTo>
                  <a:pt x="8510" y="1550"/>
                  <a:pt x="8559" y="1548"/>
                  <a:pt x="10599" y="1547"/>
                </a:cubicBezTo>
                <a:cubicBezTo>
                  <a:pt x="12588" y="1547"/>
                  <a:pt x="12720" y="1561"/>
                  <a:pt x="13792" y="1946"/>
                </a:cubicBezTo>
                <a:cubicBezTo>
                  <a:pt x="14942" y="2358"/>
                  <a:pt x="16268" y="3175"/>
                  <a:pt x="17240" y="4064"/>
                </a:cubicBezTo>
                <a:lnTo>
                  <a:pt x="17794" y="4575"/>
                </a:lnTo>
                <a:lnTo>
                  <a:pt x="16955" y="5327"/>
                </a:lnTo>
                <a:lnTo>
                  <a:pt x="16108" y="6070"/>
                </a:lnTo>
                <a:lnTo>
                  <a:pt x="17757" y="6747"/>
                </a:lnTo>
                <a:cubicBezTo>
                  <a:pt x="18665" y="7118"/>
                  <a:pt x="19809" y="7606"/>
                  <a:pt x="20298" y="7828"/>
                </a:cubicBezTo>
                <a:lnTo>
                  <a:pt x="21190" y="8227"/>
                </a:lnTo>
                <a:lnTo>
                  <a:pt x="21100" y="7618"/>
                </a:lnTo>
                <a:cubicBezTo>
                  <a:pt x="20952" y="6584"/>
                  <a:pt x="20375" y="2993"/>
                  <a:pt x="20305" y="2674"/>
                </a:cubicBezTo>
                <a:cubicBezTo>
                  <a:pt x="20242" y="2386"/>
                  <a:pt x="20218" y="2398"/>
                  <a:pt x="19586" y="2967"/>
                </a:cubicBezTo>
                <a:cubicBezTo>
                  <a:pt x="19224" y="3293"/>
                  <a:pt x="18886" y="3561"/>
                  <a:pt x="18836" y="3561"/>
                </a:cubicBezTo>
                <a:cubicBezTo>
                  <a:pt x="18786" y="3561"/>
                  <a:pt x="18546" y="3353"/>
                  <a:pt x="18304" y="3103"/>
                </a:cubicBezTo>
                <a:cubicBezTo>
                  <a:pt x="18062" y="2853"/>
                  <a:pt x="17916" y="2652"/>
                  <a:pt x="17974" y="2652"/>
                </a:cubicBezTo>
                <a:cubicBezTo>
                  <a:pt x="18024" y="2652"/>
                  <a:pt x="18010" y="2586"/>
                  <a:pt x="17952" y="2502"/>
                </a:cubicBezTo>
                <a:cubicBezTo>
                  <a:pt x="17935" y="2485"/>
                  <a:pt x="17924" y="2474"/>
                  <a:pt x="17907" y="2456"/>
                </a:cubicBezTo>
                <a:cubicBezTo>
                  <a:pt x="17863" y="2413"/>
                  <a:pt x="17824" y="2379"/>
                  <a:pt x="17787" y="2344"/>
                </a:cubicBezTo>
                <a:cubicBezTo>
                  <a:pt x="17737" y="2316"/>
                  <a:pt x="17695" y="2304"/>
                  <a:pt x="17667" y="2321"/>
                </a:cubicBezTo>
                <a:cubicBezTo>
                  <a:pt x="17614" y="2354"/>
                  <a:pt x="17369" y="2233"/>
                  <a:pt x="17127" y="2051"/>
                </a:cubicBezTo>
                <a:cubicBezTo>
                  <a:pt x="16885" y="1869"/>
                  <a:pt x="16248" y="1498"/>
                  <a:pt x="15710" y="1224"/>
                </a:cubicBezTo>
                <a:cubicBezTo>
                  <a:pt x="14109" y="410"/>
                  <a:pt x="12431" y="-1"/>
                  <a:pt x="10711" y="0"/>
                </a:cubicBezTo>
                <a:close/>
                <a:moveTo>
                  <a:pt x="20125" y="10052"/>
                </a:moveTo>
                <a:lnTo>
                  <a:pt x="20125" y="10774"/>
                </a:lnTo>
                <a:cubicBezTo>
                  <a:pt x="20125" y="13644"/>
                  <a:pt x="18575" y="16574"/>
                  <a:pt x="16153" y="18309"/>
                </a:cubicBezTo>
                <a:cubicBezTo>
                  <a:pt x="14443" y="19535"/>
                  <a:pt x="12866" y="20053"/>
                  <a:pt x="10816" y="20053"/>
                </a:cubicBezTo>
                <a:cubicBezTo>
                  <a:pt x="8315" y="20053"/>
                  <a:pt x="6274" y="19236"/>
                  <a:pt x="4317" y="17460"/>
                </a:cubicBezTo>
                <a:lnTo>
                  <a:pt x="3733" y="16935"/>
                </a:lnTo>
                <a:lnTo>
                  <a:pt x="4505" y="16228"/>
                </a:lnTo>
                <a:cubicBezTo>
                  <a:pt x="4929" y="15839"/>
                  <a:pt x="5250" y="15494"/>
                  <a:pt x="5217" y="15462"/>
                </a:cubicBezTo>
                <a:cubicBezTo>
                  <a:pt x="5091" y="15340"/>
                  <a:pt x="395" y="13421"/>
                  <a:pt x="345" y="13471"/>
                </a:cubicBezTo>
                <a:cubicBezTo>
                  <a:pt x="316" y="13500"/>
                  <a:pt x="499" y="14766"/>
                  <a:pt x="750" y="16288"/>
                </a:cubicBezTo>
                <a:cubicBezTo>
                  <a:pt x="1000" y="17811"/>
                  <a:pt x="1207" y="19121"/>
                  <a:pt x="1207" y="19196"/>
                </a:cubicBezTo>
                <a:cubicBezTo>
                  <a:pt x="1207" y="19271"/>
                  <a:pt x="1518" y="19015"/>
                  <a:pt x="1904" y="18633"/>
                </a:cubicBezTo>
                <a:lnTo>
                  <a:pt x="2608" y="17941"/>
                </a:lnTo>
                <a:lnTo>
                  <a:pt x="3395" y="18640"/>
                </a:lnTo>
                <a:cubicBezTo>
                  <a:pt x="5043" y="20101"/>
                  <a:pt x="7282" y="21171"/>
                  <a:pt x="9302" y="21465"/>
                </a:cubicBezTo>
                <a:cubicBezTo>
                  <a:pt x="9711" y="21525"/>
                  <a:pt x="10112" y="21561"/>
                  <a:pt x="10509" y="21570"/>
                </a:cubicBezTo>
                <a:cubicBezTo>
                  <a:pt x="11697" y="21599"/>
                  <a:pt x="12858" y="21403"/>
                  <a:pt x="14204" y="20954"/>
                </a:cubicBezTo>
                <a:cubicBezTo>
                  <a:pt x="15917" y="20383"/>
                  <a:pt x="17869" y="19126"/>
                  <a:pt x="18694" y="18069"/>
                </a:cubicBezTo>
                <a:cubicBezTo>
                  <a:pt x="18848" y="17872"/>
                  <a:pt x="19037" y="17751"/>
                  <a:pt x="19113" y="17799"/>
                </a:cubicBezTo>
                <a:cubicBezTo>
                  <a:pt x="19152" y="17822"/>
                  <a:pt x="19178" y="17829"/>
                  <a:pt x="19188" y="17821"/>
                </a:cubicBezTo>
                <a:cubicBezTo>
                  <a:pt x="19199" y="17813"/>
                  <a:pt x="19195" y="17789"/>
                  <a:pt x="19173" y="17753"/>
                </a:cubicBezTo>
                <a:cubicBezTo>
                  <a:pt x="19129" y="17682"/>
                  <a:pt x="19240" y="17425"/>
                  <a:pt x="19421" y="17182"/>
                </a:cubicBezTo>
                <a:cubicBezTo>
                  <a:pt x="19999" y="16405"/>
                  <a:pt x="20616" y="15209"/>
                  <a:pt x="20950" y="14207"/>
                </a:cubicBezTo>
                <a:cubicBezTo>
                  <a:pt x="21317" y="13105"/>
                  <a:pt x="21600" y="11107"/>
                  <a:pt x="21482" y="10473"/>
                </a:cubicBezTo>
                <a:cubicBezTo>
                  <a:pt x="21406" y="10064"/>
                  <a:pt x="21384" y="10052"/>
                  <a:pt x="20762" y="10052"/>
                </a:cubicBezTo>
                <a:lnTo>
                  <a:pt x="20125" y="10052"/>
                </a:lnTo>
                <a:close/>
              </a:path>
            </a:pathLst>
          </a:custGeom>
          <a:ln w="12700">
            <a:miter lim="400000"/>
          </a:ln>
        </p:spPr>
      </p:pic>
      <mc:AlternateContent xmlns:mc="http://schemas.openxmlformats.org/markup-compatibility/2006" xmlns:a14="http://schemas.microsoft.com/office/drawing/2010/main">
        <mc:Choice Requires="a14">
          <p:sp>
            <p:nvSpPr>
              <p:cNvPr id="405" name="Equation"/>
              <p:cNvSpPr txBox="1"/>
              <p:nvPr/>
            </p:nvSpPr>
            <p:spPr>
              <a:xfrm>
                <a:off x="6200587" y="3546491"/>
                <a:ext cx="558166" cy="346249"/>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2</m:t>
                          </m:r>
                        </m:sub>
                      </m:sSub>
                      <m:r>
                        <a:rPr sz="2250" i="1">
                          <a:solidFill>
                            <a:srgbClr val="000000"/>
                          </a:solidFill>
                          <a:latin typeface="Cambria Math" panose="02040503050406030204" pitchFamily="18" charset="0"/>
                        </a:rPr>
                        <m:t>}</m:t>
                      </m:r>
                    </m:oMath>
                  </m:oMathPara>
                </a14:m>
                <a:endParaRPr sz="2250"/>
              </a:p>
            </p:txBody>
          </p:sp>
        </mc:Choice>
        <mc:Fallback xmlns="">
          <p:sp>
            <p:nvSpPr>
              <p:cNvPr id="405" name="Equation"/>
              <p:cNvSpPr txBox="1">
                <a:spLocks noRot="1" noChangeAspect="1" noMove="1" noResize="1" noEditPoints="1" noAdjustHandles="1" noChangeArrowheads="1" noChangeShapeType="1" noTextEdit="1"/>
              </p:cNvSpPr>
              <p:nvPr/>
            </p:nvSpPr>
            <p:spPr>
              <a:xfrm>
                <a:off x="6200587" y="3546491"/>
                <a:ext cx="558166" cy="346249"/>
              </a:xfrm>
              <a:prstGeom prst="rect">
                <a:avLst/>
              </a:prstGeom>
              <a:blipFill>
                <a:blip r:embed="rId12"/>
                <a:stretch>
                  <a:fillRect l="-17778" t="-3571" r="-15556" b="-32143"/>
                </a:stretch>
              </a:blipFill>
              <a:ln w="12700">
                <a:miter lim="400000"/>
              </a:ln>
            </p:spPr>
            <p:txBody>
              <a:bodyPr/>
              <a:lstStyle/>
              <a:p>
                <a:r>
                  <a:rPr lang="en-US">
                    <a:noFill/>
                  </a:rPr>
                  <a:t> </a:t>
                </a:r>
              </a:p>
            </p:txBody>
          </p:sp>
        </mc:Fallback>
      </mc:AlternateContent>
      <p:grpSp>
        <p:nvGrpSpPr>
          <p:cNvPr id="408" name="Group"/>
          <p:cNvGrpSpPr/>
          <p:nvPr/>
        </p:nvGrpSpPr>
        <p:grpSpPr>
          <a:xfrm>
            <a:off x="2849881" y="2918428"/>
            <a:ext cx="2124079" cy="2325705"/>
            <a:chOff x="-203804" y="0"/>
            <a:chExt cx="4248156" cy="4651407"/>
          </a:xfrm>
        </p:grpSpPr>
        <p:sp>
          <p:nvSpPr>
            <p:cNvPr id="406" name="Shape"/>
            <p:cNvSpPr/>
            <p:nvPr/>
          </p:nvSpPr>
          <p:spPr>
            <a:xfrm>
              <a:off x="192366" y="0"/>
              <a:ext cx="3851986" cy="4651407"/>
            </a:xfrm>
            <a:custGeom>
              <a:avLst/>
              <a:gdLst/>
              <a:ahLst/>
              <a:cxnLst>
                <a:cxn ang="0">
                  <a:pos x="wd2" y="hd2"/>
                </a:cxn>
                <a:cxn ang="5400000">
                  <a:pos x="wd2" y="hd2"/>
                </a:cxn>
                <a:cxn ang="10800000">
                  <a:pos x="wd2" y="hd2"/>
                </a:cxn>
                <a:cxn ang="16200000">
                  <a:pos x="wd2" y="hd2"/>
                </a:cxn>
              </a:cxnLst>
              <a:rect l="0" t="0" r="r" b="b"/>
              <a:pathLst>
                <a:path w="21157" h="21291" extrusionOk="0">
                  <a:moveTo>
                    <a:pt x="7886" y="964"/>
                  </a:moveTo>
                  <a:lnTo>
                    <a:pt x="1031" y="7097"/>
                  </a:lnTo>
                  <a:cubicBezTo>
                    <a:pt x="547" y="7645"/>
                    <a:pt x="222" y="8278"/>
                    <a:pt x="80" y="8948"/>
                  </a:cubicBezTo>
                  <a:cubicBezTo>
                    <a:pt x="-52" y="9572"/>
                    <a:pt x="-21" y="10214"/>
                    <a:pt x="171" y="10827"/>
                  </a:cubicBezTo>
                  <a:lnTo>
                    <a:pt x="3342" y="20088"/>
                  </a:lnTo>
                  <a:cubicBezTo>
                    <a:pt x="3391" y="20172"/>
                    <a:pt x="3448" y="20253"/>
                    <a:pt x="3512" y="20330"/>
                  </a:cubicBezTo>
                  <a:cubicBezTo>
                    <a:pt x="4563" y="21589"/>
                    <a:pt x="6768" y="21557"/>
                    <a:pt x="8321" y="20546"/>
                  </a:cubicBezTo>
                  <a:cubicBezTo>
                    <a:pt x="8485" y="20439"/>
                    <a:pt x="8640" y="20323"/>
                    <a:pt x="8785" y="20198"/>
                  </a:cubicBezTo>
                  <a:lnTo>
                    <a:pt x="20653" y="10005"/>
                  </a:lnTo>
                  <a:cubicBezTo>
                    <a:pt x="20735" y="9926"/>
                    <a:pt x="20808" y="9840"/>
                    <a:pt x="20870" y="9749"/>
                  </a:cubicBezTo>
                  <a:cubicBezTo>
                    <a:pt x="21548" y="8753"/>
                    <a:pt x="20934" y="7563"/>
                    <a:pt x="19977" y="6684"/>
                  </a:cubicBezTo>
                  <a:cubicBezTo>
                    <a:pt x="19888" y="6602"/>
                    <a:pt x="19797" y="6523"/>
                    <a:pt x="19704" y="6445"/>
                  </a:cubicBezTo>
                  <a:lnTo>
                    <a:pt x="12419" y="836"/>
                  </a:lnTo>
                  <a:cubicBezTo>
                    <a:pt x="11854" y="295"/>
                    <a:pt x="11031" y="-11"/>
                    <a:pt x="10171" y="0"/>
                  </a:cubicBezTo>
                  <a:cubicBezTo>
                    <a:pt x="9272" y="12"/>
                    <a:pt x="8430" y="367"/>
                    <a:pt x="7886" y="964"/>
                  </a:cubicBezTo>
                  <a:close/>
                </a:path>
              </a:pathLst>
            </a:custGeom>
            <a:noFill/>
            <a:ln w="25400" cap="flat">
              <a:solidFill>
                <a:schemeClr val="accent4">
                  <a:hueOff val="-1081314"/>
                  <a:satOff val="4338"/>
                  <a:lumOff val="-8931"/>
                </a:schemeClr>
              </a:solidFill>
              <a:prstDash val="solid"/>
              <a:miter lim="400000"/>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07" name="Text"/>
                <p:cNvSpPr txBox="1"/>
                <p:nvPr/>
              </p:nvSpPr>
              <p:spPr>
                <a:xfrm>
                  <a:off x="-203804" y="2627690"/>
                  <a:ext cx="786754" cy="872033"/>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lvl1pPr>
                    <a:defRPr>
                      <a:solidFill>
                        <a:schemeClr val="accent4">
                          <a:hueOff val="-1081314"/>
                          <a:satOff val="4338"/>
                          <a:lumOff val="-8931"/>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FF9300"/>
                                </a:solidFill>
                                <a:latin typeface="Cambria Math" panose="02040503050406030204" pitchFamily="18" charset="0"/>
                              </a:rPr>
                            </m:ctrlPr>
                          </m:sSubPr>
                          <m:e>
                            <m:r>
                              <a:rPr sz="2500" i="1">
                                <a:solidFill>
                                  <a:srgbClr val="FF9300"/>
                                </a:solidFill>
                                <a:latin typeface="Cambria Math" panose="02040503050406030204" pitchFamily="18" charset="0"/>
                              </a:rPr>
                              <m:t>𝑡</m:t>
                            </m:r>
                          </m:e>
                          <m:sub>
                            <m:r>
                              <a:rPr sz="2500" i="1">
                                <a:solidFill>
                                  <a:srgbClr val="FF9300"/>
                                </a:solidFill>
                                <a:latin typeface="Cambria Math" panose="02040503050406030204" pitchFamily="18" charset="0"/>
                              </a:rPr>
                              <m:t>2</m:t>
                            </m:r>
                          </m:sub>
                        </m:sSub>
                      </m:oMath>
                    </m:oMathPara>
                  </a14:m>
                  <a:endParaRPr sz="900">
                    <a:solidFill>
                      <a:srgbClr val="FF9300"/>
                    </a:solidFill>
                  </a:endParaRPr>
                </a:p>
              </p:txBody>
            </p:sp>
          </mc:Choice>
          <mc:Fallback xmlns="">
            <p:sp>
              <p:nvSpPr>
                <p:cNvPr id="407" name="Text"/>
                <p:cNvSpPr txBox="1">
                  <a:spLocks noRot="1" noChangeAspect="1" noMove="1" noResize="1" noEditPoints="1" noAdjustHandles="1" noChangeArrowheads="1" noChangeShapeType="1" noTextEdit="1"/>
                </p:cNvSpPr>
                <p:nvPr/>
              </p:nvSpPr>
              <p:spPr>
                <a:xfrm>
                  <a:off x="-203804" y="2627690"/>
                  <a:ext cx="786754" cy="872033"/>
                </a:xfrm>
                <a:prstGeom prst="rect">
                  <a:avLst/>
                </a:prstGeom>
                <a:blipFill>
                  <a:blip r:embed="rId13"/>
                  <a:stretch>
                    <a:fillRect l="-18750" b="-5714"/>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11" name="Group"/>
          <p:cNvGrpSpPr/>
          <p:nvPr/>
        </p:nvGrpSpPr>
        <p:grpSpPr>
          <a:xfrm>
            <a:off x="3078678" y="3636099"/>
            <a:ext cx="2016066" cy="1901945"/>
            <a:chOff x="-1" y="-1"/>
            <a:chExt cx="4032131" cy="3803888"/>
          </a:xfrm>
        </p:grpSpPr>
        <p:sp>
          <p:nvSpPr>
            <p:cNvPr id="409" name="Shape"/>
            <p:cNvSpPr/>
            <p:nvPr/>
          </p:nvSpPr>
          <p:spPr>
            <a:xfrm>
              <a:off x="-1" y="-1"/>
              <a:ext cx="4032131" cy="3026307"/>
            </a:xfrm>
            <a:custGeom>
              <a:avLst/>
              <a:gdLst/>
              <a:ahLst/>
              <a:cxnLst>
                <a:cxn ang="0">
                  <a:pos x="wd2" y="hd2"/>
                </a:cxn>
                <a:cxn ang="5400000">
                  <a:pos x="wd2" y="hd2"/>
                </a:cxn>
                <a:cxn ang="10800000">
                  <a:pos x="wd2" y="hd2"/>
                </a:cxn>
                <a:cxn ang="16200000">
                  <a:pos x="wd2" y="hd2"/>
                </a:cxn>
              </a:cxnLst>
              <a:rect l="0" t="0" r="r" b="b"/>
              <a:pathLst>
                <a:path w="21505" h="21594" extrusionOk="0">
                  <a:moveTo>
                    <a:pt x="4045" y="21535"/>
                  </a:moveTo>
                  <a:lnTo>
                    <a:pt x="17101" y="21593"/>
                  </a:lnTo>
                  <a:cubicBezTo>
                    <a:pt x="17231" y="21599"/>
                    <a:pt x="17360" y="21577"/>
                    <a:pt x="17485" y="21528"/>
                  </a:cubicBezTo>
                  <a:cubicBezTo>
                    <a:pt x="18079" y="21295"/>
                    <a:pt x="18444" y="20556"/>
                    <a:pt x="18672" y="19779"/>
                  </a:cubicBezTo>
                  <a:cubicBezTo>
                    <a:pt x="18725" y="19599"/>
                    <a:pt x="18772" y="19416"/>
                    <a:pt x="18813" y="19231"/>
                  </a:cubicBezTo>
                  <a:lnTo>
                    <a:pt x="21505" y="2332"/>
                  </a:lnTo>
                  <a:cubicBezTo>
                    <a:pt x="21505" y="2248"/>
                    <a:pt x="21500" y="2164"/>
                    <a:pt x="21491" y="2081"/>
                  </a:cubicBezTo>
                  <a:cubicBezTo>
                    <a:pt x="21302" y="466"/>
                    <a:pt x="19879" y="4"/>
                    <a:pt x="18563" y="0"/>
                  </a:cubicBezTo>
                  <a:cubicBezTo>
                    <a:pt x="18245" y="-1"/>
                    <a:pt x="17927" y="3"/>
                    <a:pt x="17610" y="13"/>
                  </a:cubicBezTo>
                  <a:lnTo>
                    <a:pt x="2365" y="226"/>
                  </a:lnTo>
                  <a:cubicBezTo>
                    <a:pt x="2267" y="217"/>
                    <a:pt x="2169" y="218"/>
                    <a:pt x="2072" y="229"/>
                  </a:cubicBezTo>
                  <a:cubicBezTo>
                    <a:pt x="789" y="374"/>
                    <a:pt x="-95" y="1946"/>
                    <a:pt x="8" y="3654"/>
                  </a:cubicBezTo>
                  <a:cubicBezTo>
                    <a:pt x="22" y="3875"/>
                    <a:pt x="53" y="4094"/>
                    <a:pt x="101" y="4306"/>
                  </a:cubicBezTo>
                  <a:lnTo>
                    <a:pt x="2928" y="19386"/>
                  </a:lnTo>
                  <a:cubicBezTo>
                    <a:pt x="2949" y="19506"/>
                    <a:pt x="2972" y="19626"/>
                    <a:pt x="2996" y="19745"/>
                  </a:cubicBezTo>
                  <a:cubicBezTo>
                    <a:pt x="3140" y="20466"/>
                    <a:pt x="3367" y="21217"/>
                    <a:pt x="3889" y="21478"/>
                  </a:cubicBezTo>
                  <a:cubicBezTo>
                    <a:pt x="3940" y="21503"/>
                    <a:pt x="3992" y="21522"/>
                    <a:pt x="4045" y="21535"/>
                  </a:cubicBezTo>
                  <a:close/>
                </a:path>
              </a:pathLst>
            </a:custGeom>
            <a:noFill/>
            <a:ln w="25400" cap="flat">
              <a:solidFill>
                <a:schemeClr val="accent2">
                  <a:hueOff val="260011"/>
                  <a:satOff val="17755"/>
                  <a:lumOff val="-25437"/>
                </a:schemeClr>
              </a:solidFill>
              <a:prstDash val="solid"/>
              <a:miter lim="400000"/>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10" name="Text"/>
                <p:cNvSpPr txBox="1"/>
                <p:nvPr/>
              </p:nvSpPr>
              <p:spPr>
                <a:xfrm>
                  <a:off x="1609103" y="2931853"/>
                  <a:ext cx="786754" cy="872034"/>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lvl1pPr>
                    <a:defRPr>
                      <a:solidFill>
                        <a:schemeClr val="accent2">
                          <a:hueOff val="260011"/>
                          <a:satOff val="17755"/>
                          <a:lumOff val="-25437"/>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007B76"/>
                                </a:solidFill>
                                <a:latin typeface="Cambria Math" panose="02040503050406030204" pitchFamily="18" charset="0"/>
                              </a:rPr>
                            </m:ctrlPr>
                          </m:sSubPr>
                          <m:e>
                            <m:r>
                              <a:rPr sz="2500" i="1">
                                <a:solidFill>
                                  <a:srgbClr val="007B76"/>
                                </a:solidFill>
                                <a:latin typeface="Cambria Math" panose="02040503050406030204" pitchFamily="18" charset="0"/>
                              </a:rPr>
                              <m:t>𝑡</m:t>
                            </m:r>
                          </m:e>
                          <m:sub>
                            <m:r>
                              <a:rPr sz="2500" i="1">
                                <a:solidFill>
                                  <a:srgbClr val="007B76"/>
                                </a:solidFill>
                                <a:latin typeface="Cambria Math" panose="02040503050406030204" pitchFamily="18" charset="0"/>
                              </a:rPr>
                              <m:t>3</m:t>
                            </m:r>
                          </m:sub>
                        </m:sSub>
                      </m:oMath>
                    </m:oMathPara>
                  </a14:m>
                  <a:endParaRPr sz="900">
                    <a:solidFill>
                      <a:srgbClr val="007B76"/>
                    </a:solidFill>
                  </a:endParaRPr>
                </a:p>
              </p:txBody>
            </p:sp>
          </mc:Choice>
          <mc:Fallback xmlns="">
            <p:sp>
              <p:nvSpPr>
                <p:cNvPr id="410" name="Text"/>
                <p:cNvSpPr txBox="1">
                  <a:spLocks noRot="1" noChangeAspect="1" noMove="1" noResize="1" noEditPoints="1" noAdjustHandles="1" noChangeArrowheads="1" noChangeShapeType="1" noTextEdit="1"/>
                </p:cNvSpPr>
                <p:nvPr/>
              </p:nvSpPr>
              <p:spPr>
                <a:xfrm>
                  <a:off x="1609103" y="2931853"/>
                  <a:ext cx="786754" cy="872034"/>
                </a:xfrm>
                <a:prstGeom prst="rect">
                  <a:avLst/>
                </a:prstGeom>
                <a:blipFill>
                  <a:blip r:embed="rId14"/>
                  <a:stretch>
                    <a:fillRect l="-15625" b="-857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14" name="Group"/>
          <p:cNvGrpSpPr/>
          <p:nvPr/>
        </p:nvGrpSpPr>
        <p:grpSpPr>
          <a:xfrm>
            <a:off x="3790747" y="2708838"/>
            <a:ext cx="1253819" cy="2516137"/>
            <a:chOff x="0" y="0"/>
            <a:chExt cx="2507637" cy="5032271"/>
          </a:xfrm>
        </p:grpSpPr>
        <p:sp>
          <p:nvSpPr>
            <p:cNvPr id="412" name="Shape"/>
            <p:cNvSpPr/>
            <p:nvPr/>
          </p:nvSpPr>
          <p:spPr>
            <a:xfrm>
              <a:off x="0" y="348902"/>
              <a:ext cx="2507638" cy="4683370"/>
            </a:xfrm>
            <a:custGeom>
              <a:avLst/>
              <a:gdLst/>
              <a:ahLst/>
              <a:cxnLst>
                <a:cxn ang="0">
                  <a:pos x="wd2" y="hd2"/>
                </a:cxn>
                <a:cxn ang="5400000">
                  <a:pos x="wd2" y="hd2"/>
                </a:cxn>
                <a:cxn ang="10800000">
                  <a:pos x="wd2" y="hd2"/>
                </a:cxn>
                <a:cxn ang="16200000">
                  <a:pos x="wd2" y="hd2"/>
                </a:cxn>
              </a:cxnLst>
              <a:rect l="0" t="0" r="r" b="b"/>
              <a:pathLst>
                <a:path w="21354" h="20542" extrusionOk="0">
                  <a:moveTo>
                    <a:pt x="57" y="2173"/>
                  </a:moveTo>
                  <a:lnTo>
                    <a:pt x="11136" y="19465"/>
                  </a:lnTo>
                  <a:cubicBezTo>
                    <a:pt x="11194" y="19534"/>
                    <a:pt x="11264" y="19600"/>
                    <a:pt x="11342" y="19663"/>
                  </a:cubicBezTo>
                  <a:cubicBezTo>
                    <a:pt x="13076" y="21071"/>
                    <a:pt x="17187" y="20719"/>
                    <a:pt x="17964" y="19098"/>
                  </a:cubicBezTo>
                  <a:cubicBezTo>
                    <a:pt x="18007" y="19007"/>
                    <a:pt x="18034" y="18915"/>
                    <a:pt x="18045" y="18822"/>
                  </a:cubicBezTo>
                  <a:lnTo>
                    <a:pt x="21246" y="9420"/>
                  </a:lnTo>
                  <a:cubicBezTo>
                    <a:pt x="21275" y="9337"/>
                    <a:pt x="21299" y="9254"/>
                    <a:pt x="21316" y="9170"/>
                  </a:cubicBezTo>
                  <a:cubicBezTo>
                    <a:pt x="21544" y="8061"/>
                    <a:pt x="20730" y="6981"/>
                    <a:pt x="19367" y="6120"/>
                  </a:cubicBezTo>
                  <a:cubicBezTo>
                    <a:pt x="19225" y="6031"/>
                    <a:pt x="19078" y="5944"/>
                    <a:pt x="18925" y="5859"/>
                  </a:cubicBezTo>
                  <a:lnTo>
                    <a:pt x="6235" y="533"/>
                  </a:lnTo>
                  <a:cubicBezTo>
                    <a:pt x="6090" y="457"/>
                    <a:pt x="5928" y="390"/>
                    <a:pt x="5757" y="332"/>
                  </a:cubicBezTo>
                  <a:cubicBezTo>
                    <a:pt x="3248" y="-529"/>
                    <a:pt x="-56" y="388"/>
                    <a:pt x="1" y="1908"/>
                  </a:cubicBezTo>
                  <a:cubicBezTo>
                    <a:pt x="4" y="1997"/>
                    <a:pt x="23" y="2086"/>
                    <a:pt x="57" y="2173"/>
                  </a:cubicBezTo>
                  <a:close/>
                </a:path>
              </a:pathLst>
            </a:custGeom>
            <a:noFill/>
            <a:ln w="25400" cap="flat">
              <a:solidFill>
                <a:schemeClr val="accent5">
                  <a:lumOff val="-29866"/>
                </a:schemeClr>
              </a:solidFill>
              <a:prstDash val="solid"/>
              <a:miter lim="400000"/>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13" name="Rectangle"/>
                <p:cNvSpPr txBox="1"/>
                <p:nvPr/>
              </p:nvSpPr>
              <p:spPr>
                <a:xfrm>
                  <a:off x="1217547" y="0"/>
                  <a:ext cx="473964" cy="817376"/>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25400" tIns="25400" rIns="25400" bIns="25400" numCol="1" anchor="ctr">
                  <a:noAutofit/>
                </a:bodyPr>
                <a:lstStyle>
                  <a:lvl1pPr>
                    <a:defRPr>
                      <a:solidFill>
                        <a:schemeClr val="accent5">
                          <a:lumOff val="-29866"/>
                        </a:schemeClr>
                      </a:solidFill>
                    </a:defRPr>
                  </a:lvl1pPr>
                </a:lstStyle>
                <a:p>
                  <a:pPr/>
                  <a14:m>
                    <m:oMathPara xmlns:m="http://schemas.openxmlformats.org/officeDocument/2006/math">
                      <m:oMathParaPr>
                        <m:jc m:val="left"/>
                      </m:oMathParaPr>
                      <m:oMath xmlns:m="http://schemas.openxmlformats.org/officeDocument/2006/math">
                        <m:sSub>
                          <m:sSubPr>
                            <m:ctrlPr>
                              <a:rPr sz="2400" i="1">
                                <a:solidFill>
                                  <a:srgbClr val="B41700"/>
                                </a:solidFill>
                                <a:latin typeface="Cambria Math" panose="02040503050406030204" pitchFamily="18" charset="0"/>
                              </a:rPr>
                            </m:ctrlPr>
                          </m:sSubPr>
                          <m:e>
                            <m:r>
                              <a:rPr sz="2400" i="1">
                                <a:solidFill>
                                  <a:srgbClr val="B41700"/>
                                </a:solidFill>
                                <a:latin typeface="Cambria Math" panose="02040503050406030204" pitchFamily="18" charset="0"/>
                              </a:rPr>
                              <m:t>𝑡</m:t>
                            </m:r>
                          </m:e>
                          <m:sub>
                            <m:r>
                              <a:rPr sz="2400" i="1">
                                <a:solidFill>
                                  <a:srgbClr val="B41700"/>
                                </a:solidFill>
                                <a:latin typeface="Cambria Math" panose="02040503050406030204" pitchFamily="18" charset="0"/>
                              </a:rPr>
                              <m:t>1</m:t>
                            </m:r>
                          </m:sub>
                        </m:sSub>
                      </m:oMath>
                    </m:oMathPara>
                  </a14:m>
                  <a:endParaRPr sz="900">
                    <a:solidFill>
                      <a:srgbClr val="B51700"/>
                    </a:solidFill>
                  </a:endParaRPr>
                </a:p>
              </p:txBody>
            </p:sp>
          </mc:Choice>
          <mc:Fallback xmlns="">
            <p:sp>
              <p:nvSpPr>
                <p:cNvPr id="413" name="Rectangle"/>
                <p:cNvSpPr txBox="1">
                  <a:spLocks noRot="1" noChangeAspect="1" noMove="1" noResize="1" noEditPoints="1" noAdjustHandles="1" noChangeArrowheads="1" noChangeShapeType="1" noTextEdit="1"/>
                </p:cNvSpPr>
                <p:nvPr/>
              </p:nvSpPr>
              <p:spPr>
                <a:xfrm>
                  <a:off x="1217547" y="0"/>
                  <a:ext cx="473964" cy="817376"/>
                </a:xfrm>
                <a:prstGeom prst="rect">
                  <a:avLst/>
                </a:prstGeom>
                <a:blipFill>
                  <a:blip r:embed="rId15"/>
                  <a:stretch>
                    <a:fillRect l="-25000" r="-35000" b="-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5" name="Equation"/>
              <p:cNvSpPr txBox="1"/>
              <p:nvPr/>
            </p:nvSpPr>
            <p:spPr>
              <a:xfrm>
                <a:off x="6031918" y="3543651"/>
                <a:ext cx="933589" cy="346249"/>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2</m:t>
                          </m:r>
                        </m:sub>
                      </m:sSub>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5</m:t>
                          </m:r>
                        </m:sub>
                      </m:sSub>
                      <m:r>
                        <a:rPr sz="2250" i="1">
                          <a:solidFill>
                            <a:srgbClr val="000000"/>
                          </a:solidFill>
                          <a:latin typeface="Cambria Math" panose="02040503050406030204" pitchFamily="18" charset="0"/>
                        </a:rPr>
                        <m:t>}</m:t>
                      </m:r>
                    </m:oMath>
                  </m:oMathPara>
                </a14:m>
                <a:endParaRPr sz="2250"/>
              </a:p>
            </p:txBody>
          </p:sp>
        </mc:Choice>
        <mc:Fallback xmlns="">
          <p:sp>
            <p:nvSpPr>
              <p:cNvPr id="415" name="Equation"/>
              <p:cNvSpPr txBox="1">
                <a:spLocks noRot="1" noChangeAspect="1" noMove="1" noResize="1" noEditPoints="1" noAdjustHandles="1" noChangeArrowheads="1" noChangeShapeType="1" noTextEdit="1"/>
              </p:cNvSpPr>
              <p:nvPr/>
            </p:nvSpPr>
            <p:spPr>
              <a:xfrm>
                <a:off x="6031918" y="3543651"/>
                <a:ext cx="933589" cy="346249"/>
              </a:xfrm>
              <a:prstGeom prst="rect">
                <a:avLst/>
              </a:prstGeom>
              <a:blipFill>
                <a:blip r:embed="rId16"/>
                <a:stretch>
                  <a:fillRect l="-9333" r="-10667" b="-310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6" name="Equation"/>
              <p:cNvSpPr txBox="1"/>
              <p:nvPr/>
            </p:nvSpPr>
            <p:spPr>
              <a:xfrm>
                <a:off x="5863250" y="3556311"/>
                <a:ext cx="1302344" cy="346249"/>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1</m:t>
                          </m:r>
                        </m:sub>
                      </m:sSub>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2</m:t>
                          </m:r>
                        </m:sub>
                      </m:sSub>
                      <m:r>
                        <a:rPr sz="2250" i="1">
                          <a:solidFill>
                            <a:srgbClr val="000000"/>
                          </a:solidFill>
                          <a:latin typeface="Cambria Math" panose="02040503050406030204" pitchFamily="18" charset="0"/>
                        </a:rPr>
                        <m:t>,</m:t>
                      </m:r>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𝑒</m:t>
                          </m:r>
                        </m:e>
                        <m:sub>
                          <m:r>
                            <a:rPr sz="2250" i="1">
                              <a:solidFill>
                                <a:srgbClr val="000000"/>
                              </a:solidFill>
                              <a:latin typeface="Cambria Math" panose="02040503050406030204" pitchFamily="18" charset="0"/>
                            </a:rPr>
                            <m:t>3</m:t>
                          </m:r>
                        </m:sub>
                      </m:sSub>
                      <m:r>
                        <a:rPr sz="2250" i="1">
                          <a:solidFill>
                            <a:srgbClr val="000000"/>
                          </a:solidFill>
                          <a:latin typeface="Cambria Math" panose="02040503050406030204" pitchFamily="18" charset="0"/>
                        </a:rPr>
                        <m:t>}</m:t>
                      </m:r>
                    </m:oMath>
                  </m:oMathPara>
                </a14:m>
                <a:endParaRPr sz="2250"/>
              </a:p>
            </p:txBody>
          </p:sp>
        </mc:Choice>
        <mc:Fallback xmlns="">
          <p:sp>
            <p:nvSpPr>
              <p:cNvPr id="416" name="Equation"/>
              <p:cNvSpPr txBox="1">
                <a:spLocks noRot="1" noChangeAspect="1" noMove="1" noResize="1" noEditPoints="1" noAdjustHandles="1" noChangeArrowheads="1" noChangeShapeType="1" noTextEdit="1"/>
              </p:cNvSpPr>
              <p:nvPr/>
            </p:nvSpPr>
            <p:spPr>
              <a:xfrm>
                <a:off x="5863250" y="3556311"/>
                <a:ext cx="1302344" cy="346249"/>
              </a:xfrm>
              <a:prstGeom prst="rect">
                <a:avLst/>
              </a:prstGeom>
              <a:blipFill>
                <a:blip r:embed="rId17"/>
                <a:stretch>
                  <a:fillRect l="-6796" r="-7767" b="-310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7" name="Text"/>
              <p:cNvSpPr txBox="1"/>
              <p:nvPr/>
            </p:nvSpPr>
            <p:spPr>
              <a:xfrm>
                <a:off x="6294518" y="4006181"/>
                <a:ext cx="385939" cy="43601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a:solidFill>
                      <a:schemeClr val="accent5">
                        <a:lumOff val="-29866"/>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B41700"/>
                              </a:solidFill>
                              <a:latin typeface="Cambria Math" panose="02040503050406030204" pitchFamily="18" charset="0"/>
                            </a:rPr>
                          </m:ctrlPr>
                        </m:sSubPr>
                        <m:e>
                          <m:r>
                            <a:rPr sz="2500" i="1">
                              <a:solidFill>
                                <a:srgbClr val="B41700"/>
                              </a:solidFill>
                              <a:latin typeface="Cambria Math" panose="02040503050406030204" pitchFamily="18" charset="0"/>
                            </a:rPr>
                            <m:t>𝑡</m:t>
                          </m:r>
                        </m:e>
                        <m:sub>
                          <m:r>
                            <a:rPr sz="2500" i="1">
                              <a:solidFill>
                                <a:srgbClr val="B41700"/>
                              </a:solidFill>
                              <a:latin typeface="Cambria Math" panose="02040503050406030204" pitchFamily="18" charset="0"/>
                            </a:rPr>
                            <m:t>1</m:t>
                          </m:r>
                        </m:sub>
                      </m:sSub>
                    </m:oMath>
                  </m:oMathPara>
                </a14:m>
                <a:endParaRPr sz="900">
                  <a:solidFill>
                    <a:srgbClr val="B51700"/>
                  </a:solidFill>
                </a:endParaRPr>
              </a:p>
            </p:txBody>
          </p:sp>
        </mc:Choice>
        <mc:Fallback xmlns="">
          <p:sp>
            <p:nvSpPr>
              <p:cNvPr id="417" name="Text"/>
              <p:cNvSpPr txBox="1">
                <a:spLocks noRot="1" noChangeAspect="1" noMove="1" noResize="1" noEditPoints="1" noAdjustHandles="1" noChangeArrowheads="1" noChangeShapeType="1" noTextEdit="1"/>
              </p:cNvSpPr>
              <p:nvPr/>
            </p:nvSpPr>
            <p:spPr>
              <a:xfrm>
                <a:off x="6294518" y="4006181"/>
                <a:ext cx="385939" cy="436017"/>
              </a:xfrm>
              <a:prstGeom prst="rect">
                <a:avLst/>
              </a:prstGeom>
              <a:blipFill>
                <a:blip r:embed="rId18"/>
                <a:stretch>
                  <a:fillRect l="-15625" b="-571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8" name="Text"/>
              <p:cNvSpPr txBox="1"/>
              <p:nvPr/>
            </p:nvSpPr>
            <p:spPr>
              <a:xfrm>
                <a:off x="6292899" y="4010595"/>
                <a:ext cx="393377" cy="43601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a:solidFill>
                      <a:schemeClr val="accent4">
                        <a:hueOff val="-1081314"/>
                        <a:satOff val="4338"/>
                        <a:lumOff val="-8931"/>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FF9300"/>
                              </a:solidFill>
                              <a:latin typeface="Cambria Math" panose="02040503050406030204" pitchFamily="18" charset="0"/>
                            </a:rPr>
                          </m:ctrlPr>
                        </m:sSubPr>
                        <m:e>
                          <m:r>
                            <a:rPr sz="2500" i="1">
                              <a:solidFill>
                                <a:srgbClr val="FF9300"/>
                              </a:solidFill>
                              <a:latin typeface="Cambria Math" panose="02040503050406030204" pitchFamily="18" charset="0"/>
                            </a:rPr>
                            <m:t>𝑡</m:t>
                          </m:r>
                        </m:e>
                        <m:sub>
                          <m:r>
                            <a:rPr sz="2500" i="1">
                              <a:solidFill>
                                <a:srgbClr val="FF9300"/>
                              </a:solidFill>
                              <a:latin typeface="Cambria Math" panose="02040503050406030204" pitchFamily="18" charset="0"/>
                            </a:rPr>
                            <m:t>2</m:t>
                          </m:r>
                        </m:sub>
                      </m:sSub>
                    </m:oMath>
                  </m:oMathPara>
                </a14:m>
                <a:endParaRPr sz="900">
                  <a:solidFill>
                    <a:srgbClr val="FF9300"/>
                  </a:solidFill>
                </a:endParaRPr>
              </a:p>
            </p:txBody>
          </p:sp>
        </mc:Choice>
        <mc:Fallback xmlns="">
          <p:sp>
            <p:nvSpPr>
              <p:cNvPr id="418" name="Text"/>
              <p:cNvSpPr txBox="1">
                <a:spLocks noRot="1" noChangeAspect="1" noMove="1" noResize="1" noEditPoints="1" noAdjustHandles="1" noChangeArrowheads="1" noChangeShapeType="1" noTextEdit="1"/>
              </p:cNvSpPr>
              <p:nvPr/>
            </p:nvSpPr>
            <p:spPr>
              <a:xfrm>
                <a:off x="6292899" y="4010595"/>
                <a:ext cx="393377" cy="436017"/>
              </a:xfrm>
              <a:prstGeom prst="rect">
                <a:avLst/>
              </a:prstGeom>
              <a:blipFill>
                <a:blip r:embed="rId19"/>
                <a:stretch>
                  <a:fillRect l="-18750" b="-857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9" name="Equation"/>
              <p:cNvSpPr txBox="1"/>
              <p:nvPr/>
            </p:nvSpPr>
            <p:spPr>
              <a:xfrm>
                <a:off x="6322592" y="4183316"/>
                <a:ext cx="318870" cy="346249"/>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1</m:t>
                          </m:r>
                        </m:sub>
                      </m:sSub>
                    </m:oMath>
                  </m:oMathPara>
                </a14:m>
                <a:endParaRPr sz="2250"/>
              </a:p>
            </p:txBody>
          </p:sp>
        </mc:Choice>
        <mc:Fallback xmlns="">
          <p:sp>
            <p:nvSpPr>
              <p:cNvPr id="419" name="Equation"/>
              <p:cNvSpPr txBox="1">
                <a:spLocks noRot="1" noChangeAspect="1" noMove="1" noResize="1" noEditPoints="1" noAdjustHandles="1" noChangeArrowheads="1" noChangeShapeType="1" noTextEdit="1"/>
              </p:cNvSpPr>
              <p:nvPr/>
            </p:nvSpPr>
            <p:spPr>
              <a:xfrm>
                <a:off x="6322592" y="4183316"/>
                <a:ext cx="318870" cy="346249"/>
              </a:xfrm>
              <a:prstGeom prst="rect">
                <a:avLst/>
              </a:prstGeom>
              <a:blipFill>
                <a:blip r:embed="rId20"/>
                <a:stretch>
                  <a:fillRect l="-11538" r="-7692" b="-1071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0" name="Equation"/>
              <p:cNvSpPr txBox="1"/>
              <p:nvPr/>
            </p:nvSpPr>
            <p:spPr>
              <a:xfrm>
                <a:off x="6314477" y="4183316"/>
                <a:ext cx="325538" cy="346249"/>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2</m:t>
                          </m:r>
                        </m:sub>
                      </m:sSub>
                    </m:oMath>
                  </m:oMathPara>
                </a14:m>
                <a:endParaRPr sz="2250"/>
              </a:p>
            </p:txBody>
          </p:sp>
        </mc:Choice>
        <mc:Fallback xmlns="">
          <p:sp>
            <p:nvSpPr>
              <p:cNvPr id="420" name="Equation"/>
              <p:cNvSpPr txBox="1">
                <a:spLocks noRot="1" noChangeAspect="1" noMove="1" noResize="1" noEditPoints="1" noAdjustHandles="1" noChangeArrowheads="1" noChangeShapeType="1" noTextEdit="1"/>
              </p:cNvSpPr>
              <p:nvPr/>
            </p:nvSpPr>
            <p:spPr>
              <a:xfrm>
                <a:off x="6314477" y="4183316"/>
                <a:ext cx="325538" cy="346249"/>
              </a:xfrm>
              <a:prstGeom prst="rect">
                <a:avLst/>
              </a:prstGeom>
              <a:blipFill>
                <a:blip r:embed="rId21"/>
                <a:stretch>
                  <a:fillRect l="-15385" r="-7692" b="-10714"/>
                </a:stretch>
              </a:blipFill>
              <a:ln w="12700">
                <a:miter lim="400000"/>
              </a:ln>
            </p:spPr>
            <p:txBody>
              <a:bodyPr/>
              <a:lstStyle/>
              <a:p>
                <a:r>
                  <a:rPr lang="en-US">
                    <a:noFill/>
                  </a:rPr>
                  <a:t> </a:t>
                </a:r>
              </a:p>
            </p:txBody>
          </p:sp>
        </mc:Fallback>
      </mc:AlternateContent>
      <p:grpSp>
        <p:nvGrpSpPr>
          <p:cNvPr id="423" name="Group"/>
          <p:cNvGrpSpPr/>
          <p:nvPr/>
        </p:nvGrpSpPr>
        <p:grpSpPr>
          <a:xfrm>
            <a:off x="2360078" y="3265970"/>
            <a:ext cx="1253819" cy="1027896"/>
            <a:chOff x="0" y="0"/>
            <a:chExt cx="2507637" cy="2055790"/>
          </a:xfrm>
        </p:grpSpPr>
        <p:sp>
          <p:nvSpPr>
            <p:cNvPr id="432" name="Connection Line"/>
            <p:cNvSpPr/>
            <p:nvPr/>
          </p:nvSpPr>
          <p:spPr>
            <a:xfrm>
              <a:off x="226272" y="220605"/>
              <a:ext cx="2281365" cy="1835185"/>
            </a:xfrm>
            <a:custGeom>
              <a:avLst/>
              <a:gdLst/>
              <a:ahLst/>
              <a:cxnLst>
                <a:cxn ang="0">
                  <a:pos x="wd2" y="hd2"/>
                </a:cxn>
                <a:cxn ang="5400000">
                  <a:pos x="wd2" y="hd2"/>
                </a:cxn>
                <a:cxn ang="10800000">
                  <a:pos x="wd2" y="hd2"/>
                </a:cxn>
                <a:cxn ang="16200000">
                  <a:pos x="wd2" y="hd2"/>
                </a:cxn>
              </a:cxnLst>
              <a:rect l="0" t="0" r="r" b="b"/>
              <a:pathLst>
                <a:path w="16238" h="21600" extrusionOk="0">
                  <a:moveTo>
                    <a:pt x="0" y="21600"/>
                  </a:moveTo>
                  <a:cubicBezTo>
                    <a:pt x="20607" y="17808"/>
                    <a:pt x="21600" y="10608"/>
                    <a:pt x="2979" y="0"/>
                  </a:cubicBezTo>
                </a:path>
              </a:pathLst>
            </a:custGeom>
            <a:noFill/>
            <a:ln w="25400" cap="rnd">
              <a:solidFill>
                <a:srgbClr val="000000"/>
              </a:solidFill>
              <a:custDash>
                <a:ds d="100000" sp="200000"/>
              </a:custDash>
              <a:round/>
            </a:ln>
            <a:effectLst/>
          </p:spPr>
          <p:txBody>
            <a:bodyPr/>
            <a:lstStyle/>
            <a:p>
              <a:endParaRPr sz="900"/>
            </a:p>
          </p:txBody>
        </p:sp>
        <mc:AlternateContent xmlns:mc="http://schemas.openxmlformats.org/markup-compatibility/2006" xmlns:a14="http://schemas.microsoft.com/office/drawing/2010/main">
          <mc:Choice Requires="a14">
            <p:sp>
              <p:nvSpPr>
                <p:cNvPr id="422" name="Equation"/>
                <p:cNvSpPr txBox="1"/>
                <p:nvPr/>
              </p:nvSpPr>
              <p:spPr>
                <a:xfrm>
                  <a:off x="0" y="0"/>
                  <a:ext cx="637740" cy="692497"/>
                </a:xfrm>
                <a:prstGeom prst="rect">
                  <a:avLst/>
                </a:prstGeom>
                <a:noFill/>
                <a:ln w="12700" cap="flat">
                  <a:noFill/>
                  <a:miter lim="400000"/>
                </a:ln>
                <a:effectLst/>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1</m:t>
                            </m:r>
                          </m:sub>
                        </m:sSub>
                      </m:oMath>
                    </m:oMathPara>
                  </a14:m>
                  <a:endParaRPr sz="2250"/>
                </a:p>
              </p:txBody>
            </p:sp>
          </mc:Choice>
          <mc:Fallback xmlns="">
            <p:sp>
              <p:nvSpPr>
                <p:cNvPr id="422" name="Equation"/>
                <p:cNvSpPr txBox="1">
                  <a:spLocks noRot="1" noChangeAspect="1" noMove="1" noResize="1" noEditPoints="1" noAdjustHandles="1" noChangeArrowheads="1" noChangeShapeType="1" noTextEdit="1"/>
                </p:cNvSpPr>
                <p:nvPr/>
              </p:nvSpPr>
              <p:spPr>
                <a:xfrm>
                  <a:off x="0" y="0"/>
                  <a:ext cx="637740" cy="692497"/>
                </a:xfrm>
                <a:prstGeom prst="rect">
                  <a:avLst/>
                </a:prstGeom>
                <a:blipFill>
                  <a:blip r:embed="rId22"/>
                  <a:stretch>
                    <a:fillRect l="-11538" r="-7692" b="-10714"/>
                  </a:stretch>
                </a:blipFill>
                <a:ln w="12700" cap="flat">
                  <a:noFill/>
                  <a:miter lim="400000"/>
                </a:ln>
                <a:effectLst/>
              </p:spPr>
              <p:txBody>
                <a:bodyPr/>
                <a:lstStyle/>
                <a:p>
                  <a:r>
                    <a:rPr lang="en-US">
                      <a:noFill/>
                    </a:rPr>
                    <a:t> </a:t>
                  </a:r>
                </a:p>
              </p:txBody>
            </p:sp>
          </mc:Fallback>
        </mc:AlternateContent>
      </p:grpSp>
      <p:grpSp>
        <p:nvGrpSpPr>
          <p:cNvPr id="426" name="Group"/>
          <p:cNvGrpSpPr/>
          <p:nvPr/>
        </p:nvGrpSpPr>
        <p:grpSpPr>
          <a:xfrm>
            <a:off x="4192518" y="2445803"/>
            <a:ext cx="881533" cy="3309685"/>
            <a:chOff x="0" y="0"/>
            <a:chExt cx="1763063" cy="6619368"/>
          </a:xfrm>
        </p:grpSpPr>
        <p:sp>
          <p:nvSpPr>
            <p:cNvPr id="424" name="Line"/>
            <p:cNvSpPr/>
            <p:nvPr/>
          </p:nvSpPr>
          <p:spPr>
            <a:xfrm flipV="1">
              <a:off x="0" y="427409"/>
              <a:ext cx="1113899" cy="6191959"/>
            </a:xfrm>
            <a:prstGeom prst="line">
              <a:avLst/>
            </a:prstGeom>
            <a:noFill/>
            <a:ln w="25400" cap="rnd">
              <a:solidFill>
                <a:srgbClr val="000000"/>
              </a:solidFill>
              <a:custDash>
                <a:ds d="100000" sp="200000"/>
              </a:custDash>
              <a:round/>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25" name="Equation"/>
                <p:cNvSpPr txBox="1"/>
                <p:nvPr/>
              </p:nvSpPr>
              <p:spPr>
                <a:xfrm>
                  <a:off x="1111988" y="0"/>
                  <a:ext cx="651075" cy="692498"/>
                </a:xfrm>
                <a:prstGeom prst="rect">
                  <a:avLst/>
                </a:prstGeom>
                <a:noFill/>
                <a:ln w="12700" cap="flat">
                  <a:noFill/>
                  <a:miter lim="400000"/>
                </a:ln>
                <a:effectLst/>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2</m:t>
                            </m:r>
                          </m:sub>
                        </m:sSub>
                      </m:oMath>
                    </m:oMathPara>
                  </a14:m>
                  <a:endParaRPr sz="2250"/>
                </a:p>
              </p:txBody>
            </p:sp>
          </mc:Choice>
          <mc:Fallback xmlns="">
            <p:sp>
              <p:nvSpPr>
                <p:cNvPr id="425" name="Equation"/>
                <p:cNvSpPr txBox="1">
                  <a:spLocks noRot="1" noChangeAspect="1" noMove="1" noResize="1" noEditPoints="1" noAdjustHandles="1" noChangeArrowheads="1" noChangeShapeType="1" noTextEdit="1"/>
                </p:cNvSpPr>
                <p:nvPr/>
              </p:nvSpPr>
              <p:spPr>
                <a:xfrm>
                  <a:off x="1111988" y="0"/>
                  <a:ext cx="651075" cy="692498"/>
                </a:xfrm>
                <a:prstGeom prst="rect">
                  <a:avLst/>
                </a:prstGeom>
                <a:blipFill>
                  <a:blip r:embed="rId23"/>
                  <a:stretch>
                    <a:fillRect l="-7407" r="-7407" b="-14286"/>
                  </a:stretch>
                </a:blipFill>
                <a:ln w="12700" cap="flat">
                  <a:noFill/>
                  <a:miter lim="400000"/>
                </a:ln>
                <a:effectLst/>
              </p:spPr>
              <p:txBody>
                <a:bodyPr/>
                <a:lstStyle/>
                <a:p>
                  <a:r>
                    <a:rPr lang="en-US">
                      <a:noFill/>
                    </a:rPr>
                    <a:t> </a:t>
                  </a:r>
                </a:p>
              </p:txBody>
            </p:sp>
          </mc:Fallback>
        </mc:AlternateContent>
      </p:grpSp>
      <p:grpSp>
        <p:nvGrpSpPr>
          <p:cNvPr id="429" name="Group"/>
          <p:cNvGrpSpPr/>
          <p:nvPr/>
        </p:nvGrpSpPr>
        <p:grpSpPr>
          <a:xfrm>
            <a:off x="386273" y="5703392"/>
            <a:ext cx="2302030" cy="608259"/>
            <a:chOff x="0" y="0"/>
            <a:chExt cx="4604057" cy="1216517"/>
          </a:xfrm>
        </p:grpSpPr>
        <p:sp>
          <p:nvSpPr>
            <p:cNvPr id="427" name="Rounded Rectangle"/>
            <p:cNvSpPr/>
            <p:nvPr/>
          </p:nvSpPr>
          <p:spPr>
            <a:xfrm>
              <a:off x="0" y="0"/>
              <a:ext cx="4604057" cy="1216517"/>
            </a:xfrm>
            <a:prstGeom prst="roundRect">
              <a:avLst>
                <a:gd name="adj" fmla="val 17416"/>
              </a:avLst>
            </a:prstGeom>
            <a:solidFill>
              <a:srgbClr val="DAFACA"/>
            </a:solidFill>
            <a:ln w="25400" cap="flat">
              <a:solidFill>
                <a:srgbClr val="000000"/>
              </a:solidFill>
              <a:prstDash val="solid"/>
              <a:miter lim="400000"/>
            </a:ln>
            <a:effectLst/>
          </p:spPr>
          <p:txBody>
            <a:bodyPr wrap="square" lIns="18370" tIns="18370" rIns="18370" bIns="18370" numCol="1" anchor="ctr">
              <a:noAutofit/>
            </a:bodyPr>
            <a:lstStyle/>
            <a:p>
              <a:pPr algn="ctr" defTabSz="228600">
                <a:defRPr sz="4300" b="1"/>
              </a:pPr>
              <a:endParaRPr sz="2150"/>
            </a:p>
          </p:txBody>
        </p:sp>
        <p:sp>
          <p:nvSpPr>
            <p:cNvPr id="428" name="Decision Tree Learning"/>
            <p:cNvSpPr txBox="1"/>
            <p:nvPr/>
          </p:nvSpPr>
          <p:spPr>
            <a:xfrm>
              <a:off x="1375799" y="105310"/>
              <a:ext cx="2687274" cy="10566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1225550">
                <a:spcBef>
                  <a:spcPts val="1200"/>
                </a:spcBef>
                <a:defRPr sz="3100" b="1">
                  <a:latin typeface="Helvetica"/>
                  <a:ea typeface="Helvetica"/>
                  <a:cs typeface="Helvetica"/>
                  <a:sym typeface="Helvetica"/>
                </a:defRPr>
              </a:pPr>
              <a:r>
                <a:rPr sz="1550"/>
                <a:t>Decision Tree</a:t>
              </a:r>
              <a:br>
                <a:rPr sz="1550"/>
              </a:br>
              <a:r>
                <a:rPr sz="1550"/>
                <a:t>Learning</a:t>
              </a:r>
            </a:p>
          </p:txBody>
        </p:sp>
      </p:grpSp>
      <p:sp>
        <p:nvSpPr>
          <p:cNvPr id="430" name="Gear"/>
          <p:cNvSpPr/>
          <p:nvPr/>
        </p:nvSpPr>
        <p:spPr>
          <a:xfrm>
            <a:off x="550927" y="5804252"/>
            <a:ext cx="435445" cy="435530"/>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000000"/>
          </a:solidFill>
          <a:ln w="12700">
            <a:miter lim="400000"/>
          </a:ln>
        </p:spPr>
        <p:txBody>
          <a:bodyPr lIns="0" tIns="0" rIns="0" bIns="0" anchor="ctr"/>
          <a:lstStyle/>
          <a:p>
            <a:pPr algn="ctr">
              <a:defRPr sz="3200">
                <a:solidFill>
                  <a:srgbClr val="FFFFFF"/>
                </a:solidFill>
                <a:latin typeface="Helvetica Neue Medium"/>
                <a:ea typeface="Helvetica Neue Medium"/>
                <a:cs typeface="Helvetica Neue Medium"/>
                <a:sym typeface="Helvetica Neue Medium"/>
              </a:defRPr>
            </a:pPr>
            <a:endParaRPr sz="1600"/>
          </a:p>
        </p:txBody>
      </p:sp>
      <p:sp>
        <p:nvSpPr>
          <p:cNvPr id="431" name="Solutions/Conditions…"/>
          <p:cNvSpPr txBox="1"/>
          <p:nvPr/>
        </p:nvSpPr>
        <p:spPr>
          <a:xfrm>
            <a:off x="2916519" y="1880637"/>
            <a:ext cx="2340385" cy="178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a:lnSpc>
                <a:spcPct val="10000"/>
              </a:lnSpc>
              <a:defRPr sz="4200"/>
            </a:pPr>
            <a:r>
              <a:rPr sz="2100"/>
              <a:t>Solutions/Conditions</a:t>
            </a:r>
          </a:p>
          <a:p>
            <a:pPr algn="ctr">
              <a:lnSpc>
                <a:spcPct val="10000"/>
              </a:lnSpc>
              <a:defRPr sz="4200"/>
            </a:pPr>
            <a:r>
              <a:rPr sz="2100"/>
              <a:t>Pool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02"/>
                                        </p:tgtEl>
                                        <p:attrNameLst>
                                          <p:attrName>style.visibility</p:attrName>
                                        </p:attrNameLst>
                                      </p:cBhvr>
                                      <p:to>
                                        <p:strVal val="visible"/>
                                      </p:to>
                                    </p:set>
                                    <p:animEffect transition="in" filter="fade">
                                      <p:cBhvr>
                                        <p:cTn id="7" dur="1000"/>
                                        <p:tgtEl>
                                          <p:spTgt spid="402"/>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403"/>
                                        </p:tgtEl>
                                        <p:attrNameLst>
                                          <p:attrName>style.visibility</p:attrName>
                                        </p:attrNameLst>
                                      </p:cBhvr>
                                      <p:to>
                                        <p:strVal val="visible"/>
                                      </p:to>
                                    </p:set>
                                    <p:animEffect transition="in" filter="fade">
                                      <p:cBhvr>
                                        <p:cTn id="11" dur="1000"/>
                                        <p:tgtEl>
                                          <p:spTgt spid="403"/>
                                        </p:tgtEl>
                                      </p:cBhvr>
                                    </p:animEffect>
                                  </p:childTnLst>
                                </p:cTn>
                              </p:par>
                            </p:childTnLst>
                          </p:cTn>
                        </p:par>
                        <p:par>
                          <p:cTn id="12" fill="hold">
                            <p:stCondLst>
                              <p:cond delay="2000"/>
                            </p:stCondLst>
                            <p:childTnLst>
                              <p:par>
                                <p:cTn id="13" presetID="4" presetClass="entr" presetSubtype="32" fill="hold" grpId="0" nodeType="afterEffect">
                                  <p:stCondLst>
                                    <p:cond delay="0"/>
                                  </p:stCondLst>
                                  <p:iterate>
                                    <p:tmAbs val="0"/>
                                  </p:iterate>
                                  <p:childTnLst>
                                    <p:set>
                                      <p:cBhvr>
                                        <p:cTn id="14" fill="hold"/>
                                        <p:tgtEl>
                                          <p:spTgt spid="390"/>
                                        </p:tgtEl>
                                        <p:attrNameLst>
                                          <p:attrName>style.visibility</p:attrName>
                                        </p:attrNameLst>
                                      </p:cBhvr>
                                      <p:to>
                                        <p:strVal val="visible"/>
                                      </p:to>
                                    </p:set>
                                    <p:animEffect transition="in" filter="box(out)">
                                      <p:cBhvr>
                                        <p:cTn id="15" dur="1000"/>
                                        <p:tgtEl>
                                          <p:spTgt spid="390"/>
                                        </p:tgtEl>
                                      </p:cBhvr>
                                    </p:animEffect>
                                  </p:childTnLst>
                                </p:cTn>
                              </p:par>
                            </p:childTnLst>
                          </p:cTn>
                        </p:par>
                        <p:par>
                          <p:cTn id="16" fill="hold">
                            <p:stCondLst>
                              <p:cond delay="3000"/>
                            </p:stCondLst>
                            <p:childTnLst>
                              <p:par>
                                <p:cTn id="17" presetID="10" presetClass="entr" fill="hold" grpId="0" nodeType="afterEffect">
                                  <p:stCondLst>
                                    <p:cond delay="0"/>
                                  </p:stCondLst>
                                  <p:iterate>
                                    <p:tmAbs val="0"/>
                                  </p:iterate>
                                  <p:childTnLst>
                                    <p:set>
                                      <p:cBhvr>
                                        <p:cTn id="18" fill="hold"/>
                                        <p:tgtEl>
                                          <p:spTgt spid="404"/>
                                        </p:tgtEl>
                                        <p:attrNameLst>
                                          <p:attrName>style.visibility</p:attrName>
                                        </p:attrNameLst>
                                      </p:cBhvr>
                                      <p:to>
                                        <p:strVal val="visible"/>
                                      </p:to>
                                    </p:set>
                                    <p:animEffect transition="in" filter="fade">
                                      <p:cBhvr>
                                        <p:cTn id="19" dur="1000"/>
                                        <p:tgtEl>
                                          <p:spTgt spid="40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accel="50000" decel="50000" fill="hold" grpId="1" nodeType="clickEffect">
                                  <p:stCondLst>
                                    <p:cond delay="0"/>
                                  </p:stCondLst>
                                  <p:childTnLst>
                                    <p:animRot by="-21540000">
                                      <p:cBhvr>
                                        <p:cTn id="23" dur="1000" fill="hold"/>
                                        <p:tgtEl>
                                          <p:spTgt spid="404"/>
                                        </p:tgtEl>
                                        <p:attrNameLst>
                                          <p:attrName>r</p:attrName>
                                        </p:attrNameLst>
                                      </p:cBhvr>
                                    </p:animRot>
                                  </p:childTnLst>
                                </p:cTn>
                              </p:par>
                            </p:childTnLst>
                          </p:cTn>
                        </p:par>
                        <p:par>
                          <p:cTn id="24" fill="hold">
                            <p:stCondLst>
                              <p:cond delay="0"/>
                            </p:stCondLst>
                            <p:childTnLst>
                              <p:par>
                                <p:cTn id="25" presetID="8" presetClass="emph" presetSubtype="0" fill="hold" grpId="1" nodeType="afterEffect">
                                  <p:stCondLst>
                                    <p:cond delay="0"/>
                                  </p:stCondLst>
                                  <p:childTnLst>
                                    <p:animRot by="-10800000">
                                      <p:cBhvr>
                                        <p:cTn id="26" dur="10" fill="hold"/>
                                        <p:tgtEl>
                                          <p:spTgt spid="402"/>
                                        </p:tgtEl>
                                        <p:attrNameLst>
                                          <p:attrName>r</p:attrName>
                                        </p:attrNameLst>
                                      </p:cBhvr>
                                    </p:animRot>
                                  </p:childTnLst>
                                </p:cTn>
                              </p:par>
                            </p:childTnLst>
                          </p:cTn>
                        </p:par>
                        <p:par>
                          <p:cTn id="27" fill="hold">
                            <p:stCondLst>
                              <p:cond delay="10"/>
                            </p:stCondLst>
                            <p:childTnLst>
                              <p:par>
                                <p:cTn id="28" presetID="1" presetClass="exit" presetSubtype="0" fill="hold" grpId="1" nodeType="afterEffect">
                                  <p:stCondLst>
                                    <p:cond delay="0"/>
                                  </p:stCondLst>
                                  <p:iterate>
                                    <p:tmAbs val="0"/>
                                  </p:iterate>
                                  <p:childTnLst>
                                    <p:set>
                                      <p:cBhvr>
                                        <p:cTn id="29" fill="hold">
                                          <p:stCondLst>
                                            <p:cond delay="0"/>
                                          </p:stCondLst>
                                        </p:cTn>
                                        <p:tgtEl>
                                          <p:spTgt spid="403"/>
                                        </p:tgtEl>
                                        <p:attrNameLst>
                                          <p:attrName>style.visibility</p:attrName>
                                        </p:attrNameLst>
                                      </p:cBhvr>
                                      <p:to>
                                        <p:strVal val="hidden"/>
                                      </p:to>
                                    </p:set>
                                  </p:childTnLst>
                                </p:cTn>
                              </p:par>
                            </p:childTnLst>
                          </p:cTn>
                        </p:par>
                        <p:par>
                          <p:cTn id="30" fill="hold">
                            <p:stCondLst>
                              <p:cond delay="10"/>
                            </p:stCondLst>
                            <p:childTnLst>
                              <p:par>
                                <p:cTn id="31" presetID="10" presetClass="entr" fill="hold" grpId="0" nodeType="afterEffect">
                                  <p:stCondLst>
                                    <p:cond delay="0"/>
                                  </p:stCondLst>
                                  <p:iterate>
                                    <p:tmAbs val="0"/>
                                  </p:iterate>
                                  <p:childTnLst>
                                    <p:set>
                                      <p:cBhvr>
                                        <p:cTn id="32" fill="hold"/>
                                        <p:tgtEl>
                                          <p:spTgt spid="417"/>
                                        </p:tgtEl>
                                        <p:attrNameLst>
                                          <p:attrName>style.visibility</p:attrName>
                                        </p:attrNameLst>
                                      </p:cBhvr>
                                      <p:to>
                                        <p:strVal val="visible"/>
                                      </p:to>
                                    </p:set>
                                    <p:animEffect transition="in" filter="fade">
                                      <p:cBhvr>
                                        <p:cTn id="33" dur="1000"/>
                                        <p:tgtEl>
                                          <p:spTgt spid="417"/>
                                        </p:tgtEl>
                                      </p:cBhvr>
                                    </p:animEffect>
                                  </p:childTnLst>
                                </p:cTn>
                              </p:par>
                            </p:childTnLst>
                          </p:cTn>
                        </p:par>
                        <p:par>
                          <p:cTn id="34" fill="hold">
                            <p:stCondLst>
                              <p:cond delay="1010"/>
                            </p:stCondLst>
                            <p:childTnLst>
                              <p:par>
                                <p:cTn id="35" presetID="10" presetClass="entr" fill="hold" grpId="0" nodeType="afterEffect">
                                  <p:stCondLst>
                                    <p:cond delay="0"/>
                                  </p:stCondLst>
                                  <p:iterate>
                                    <p:tmAbs val="0"/>
                                  </p:iterate>
                                  <p:childTnLst>
                                    <p:set>
                                      <p:cBhvr>
                                        <p:cTn id="36" fill="hold"/>
                                        <p:tgtEl>
                                          <p:spTgt spid="414"/>
                                        </p:tgtEl>
                                        <p:attrNameLst>
                                          <p:attrName>style.visibility</p:attrName>
                                        </p:attrNameLst>
                                      </p:cBhvr>
                                      <p:to>
                                        <p:strVal val="visible"/>
                                      </p:to>
                                    </p:set>
                                    <p:animEffect transition="in" filter="fade">
                                      <p:cBhvr>
                                        <p:cTn id="37" dur="1000"/>
                                        <p:tgtEl>
                                          <p:spTgt spid="4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0" nodeType="clickEffect">
                                  <p:stCondLst>
                                    <p:cond delay="0"/>
                                  </p:stCondLst>
                                  <p:iterate>
                                    <p:tmAbs val="0"/>
                                  </p:iterate>
                                  <p:childTnLst>
                                    <p:set>
                                      <p:cBhvr>
                                        <p:cTn id="41" fill="hold"/>
                                        <p:tgtEl>
                                          <p:spTgt spid="419"/>
                                        </p:tgtEl>
                                        <p:attrNameLst>
                                          <p:attrName>style.visibility</p:attrName>
                                        </p:attrNameLst>
                                      </p:cBhvr>
                                      <p:to>
                                        <p:strVal val="visible"/>
                                      </p:to>
                                    </p:set>
                                    <p:animEffect transition="in" filter="fade">
                                      <p:cBhvr>
                                        <p:cTn id="42" dur="1000"/>
                                        <p:tgtEl>
                                          <p:spTgt spid="419"/>
                                        </p:tgtEl>
                                      </p:cBhvr>
                                    </p:animEffect>
                                  </p:childTnLst>
                                </p:cTn>
                              </p:par>
                            </p:childTnLst>
                          </p:cTn>
                        </p:par>
                        <p:par>
                          <p:cTn id="43" fill="hold">
                            <p:stCondLst>
                              <p:cond delay="1000"/>
                            </p:stCondLst>
                            <p:childTnLst>
                              <p:par>
                                <p:cTn id="44" presetID="1" presetClass="exit" presetSubtype="0" fill="hold" grpId="1" nodeType="afterEffect">
                                  <p:stCondLst>
                                    <p:cond delay="0"/>
                                  </p:stCondLst>
                                  <p:iterate>
                                    <p:tmAbs val="0"/>
                                  </p:iterate>
                                  <p:childTnLst>
                                    <p:set>
                                      <p:cBhvr>
                                        <p:cTn id="45" fill="hold">
                                          <p:stCondLst>
                                            <p:cond delay="0"/>
                                          </p:stCondLst>
                                        </p:cTn>
                                        <p:tgtEl>
                                          <p:spTgt spid="417"/>
                                        </p:tgtEl>
                                        <p:attrNameLst>
                                          <p:attrName>style.visibility</p:attrName>
                                        </p:attrNameLst>
                                      </p:cBhvr>
                                      <p:to>
                                        <p:strVal val="hidden"/>
                                      </p:to>
                                    </p:set>
                                  </p:childTnLst>
                                </p:cTn>
                              </p:par>
                            </p:childTnLst>
                          </p:cTn>
                        </p:par>
                        <p:par>
                          <p:cTn id="46" fill="hold">
                            <p:stCondLst>
                              <p:cond delay="1000"/>
                            </p:stCondLst>
                            <p:childTnLst>
                              <p:par>
                                <p:cTn id="47" presetID="10" presetClass="entr" fill="hold" grpId="0" nodeType="afterEffect">
                                  <p:stCondLst>
                                    <p:cond delay="0"/>
                                  </p:stCondLst>
                                  <p:iterate>
                                    <p:tmAbs val="0"/>
                                  </p:iterate>
                                  <p:childTnLst>
                                    <p:set>
                                      <p:cBhvr>
                                        <p:cTn id="48" fill="hold"/>
                                        <p:tgtEl>
                                          <p:spTgt spid="423"/>
                                        </p:tgtEl>
                                        <p:attrNameLst>
                                          <p:attrName>style.visibility</p:attrName>
                                        </p:attrNameLst>
                                      </p:cBhvr>
                                      <p:to>
                                        <p:strVal val="visible"/>
                                      </p:to>
                                    </p:set>
                                    <p:animEffect transition="in" filter="fade">
                                      <p:cBhvr>
                                        <p:cTn id="49" dur="1000"/>
                                        <p:tgtEl>
                                          <p:spTgt spid="42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iterate>
                                    <p:tmAbs val="0"/>
                                  </p:iterate>
                                  <p:childTnLst>
                                    <p:set>
                                      <p:cBhvr>
                                        <p:cTn id="53" fill="hold">
                                          <p:stCondLst>
                                            <p:cond delay="0"/>
                                          </p:stCondLst>
                                        </p:cTn>
                                        <p:tgtEl>
                                          <p:spTgt spid="419"/>
                                        </p:tgtEl>
                                        <p:attrNameLst>
                                          <p:attrName>style.visibility</p:attrName>
                                        </p:attrNameLst>
                                      </p:cBhvr>
                                      <p:to>
                                        <p:strVal val="hidden"/>
                                      </p:to>
                                    </p:set>
                                  </p:childTnLst>
                                </p:cTn>
                              </p:par>
                            </p:childTnLst>
                          </p:cTn>
                        </p:par>
                        <p:par>
                          <p:cTn id="54" fill="hold">
                            <p:stCondLst>
                              <p:cond delay="0"/>
                            </p:stCondLst>
                            <p:childTnLst>
                              <p:par>
                                <p:cTn id="55" presetID="8" presetClass="emph" presetSubtype="0" accel="50000" decel="50000" fill="hold" grpId="2" nodeType="withEffect">
                                  <p:stCondLst>
                                    <p:cond delay="0"/>
                                  </p:stCondLst>
                                  <p:childTnLst>
                                    <p:animRot by="-10800000">
                                      <p:cBhvr>
                                        <p:cTn id="56" dur="10" fill="hold"/>
                                        <p:tgtEl>
                                          <p:spTgt spid="402"/>
                                        </p:tgtEl>
                                        <p:attrNameLst>
                                          <p:attrName>r</p:attrName>
                                        </p:attrNameLst>
                                      </p:cBhvr>
                                    </p:animRot>
                                  </p:childTnLst>
                                </p:cTn>
                              </p:par>
                            </p:childTnLst>
                          </p:cTn>
                        </p:par>
                        <p:par>
                          <p:cTn id="57" fill="hold">
                            <p:stCondLst>
                              <p:cond delay="10"/>
                            </p:stCondLst>
                            <p:childTnLst>
                              <p:par>
                                <p:cTn id="58" presetID="10" presetClass="entr" fill="hold" grpId="0" nodeType="afterEffect">
                                  <p:stCondLst>
                                    <p:cond delay="0"/>
                                  </p:stCondLst>
                                  <p:iterate>
                                    <p:tmAbs val="0"/>
                                  </p:iterate>
                                  <p:childTnLst>
                                    <p:set>
                                      <p:cBhvr>
                                        <p:cTn id="59" fill="hold"/>
                                        <p:tgtEl>
                                          <p:spTgt spid="405"/>
                                        </p:tgtEl>
                                        <p:attrNameLst>
                                          <p:attrName>style.visibility</p:attrName>
                                        </p:attrNameLst>
                                      </p:cBhvr>
                                      <p:to>
                                        <p:strVal val="visible"/>
                                      </p:to>
                                    </p:set>
                                    <p:animEffect transition="in" filter="fade">
                                      <p:cBhvr>
                                        <p:cTn id="60" dur="1000"/>
                                        <p:tgtEl>
                                          <p:spTgt spid="405"/>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mph" presetSubtype="0" accel="50000" decel="50000" fill="hold" grpId="2" nodeType="clickEffect">
                                  <p:stCondLst>
                                    <p:cond delay="0"/>
                                  </p:stCondLst>
                                  <p:childTnLst>
                                    <p:animRot by="-21540000">
                                      <p:cBhvr>
                                        <p:cTn id="64" dur="1000" fill="hold"/>
                                        <p:tgtEl>
                                          <p:spTgt spid="404"/>
                                        </p:tgtEl>
                                        <p:attrNameLst>
                                          <p:attrName>r</p:attrName>
                                        </p:attrNameLst>
                                      </p:cBhvr>
                                    </p:animRot>
                                  </p:childTnLst>
                                </p:cTn>
                              </p:par>
                            </p:childTnLst>
                          </p:cTn>
                        </p:par>
                        <p:par>
                          <p:cTn id="65" fill="hold">
                            <p:stCondLst>
                              <p:cond delay="0"/>
                            </p:stCondLst>
                            <p:childTnLst>
                              <p:par>
                                <p:cTn id="66" presetID="8" presetClass="emph" presetSubtype="0" accel="50000" decel="50000" fill="hold" grpId="3" nodeType="afterEffect">
                                  <p:stCondLst>
                                    <p:cond delay="0"/>
                                  </p:stCondLst>
                                  <p:childTnLst>
                                    <p:animRot by="-10800000">
                                      <p:cBhvr>
                                        <p:cTn id="67" dur="10" fill="hold"/>
                                        <p:tgtEl>
                                          <p:spTgt spid="402"/>
                                        </p:tgtEl>
                                        <p:attrNameLst>
                                          <p:attrName>r</p:attrName>
                                        </p:attrNameLst>
                                      </p:cBhvr>
                                    </p:animRot>
                                  </p:childTnLst>
                                </p:cTn>
                              </p:par>
                            </p:childTnLst>
                          </p:cTn>
                        </p:par>
                        <p:par>
                          <p:cTn id="68" fill="hold">
                            <p:stCondLst>
                              <p:cond delay="10"/>
                            </p:stCondLst>
                            <p:childTnLst>
                              <p:par>
                                <p:cTn id="69" presetID="1" presetClass="exit" presetSubtype="0" fill="hold" grpId="1" nodeType="afterEffect">
                                  <p:stCondLst>
                                    <p:cond delay="0"/>
                                  </p:stCondLst>
                                  <p:iterate>
                                    <p:tmAbs val="0"/>
                                  </p:iterate>
                                  <p:childTnLst>
                                    <p:set>
                                      <p:cBhvr>
                                        <p:cTn id="70" fill="hold">
                                          <p:stCondLst>
                                            <p:cond delay="0"/>
                                          </p:stCondLst>
                                        </p:cTn>
                                        <p:tgtEl>
                                          <p:spTgt spid="405"/>
                                        </p:tgtEl>
                                        <p:attrNameLst>
                                          <p:attrName>style.visibility</p:attrName>
                                        </p:attrNameLst>
                                      </p:cBhvr>
                                      <p:to>
                                        <p:strVal val="hidden"/>
                                      </p:to>
                                    </p:set>
                                  </p:childTnLst>
                                </p:cTn>
                              </p:par>
                            </p:childTnLst>
                          </p:cTn>
                        </p:par>
                        <p:par>
                          <p:cTn id="71" fill="hold">
                            <p:stCondLst>
                              <p:cond delay="10"/>
                            </p:stCondLst>
                            <p:childTnLst>
                              <p:par>
                                <p:cTn id="72" presetID="10" presetClass="entr" fill="hold" grpId="0" nodeType="afterEffect">
                                  <p:stCondLst>
                                    <p:cond delay="0"/>
                                  </p:stCondLst>
                                  <p:iterate>
                                    <p:tmAbs val="0"/>
                                  </p:iterate>
                                  <p:childTnLst>
                                    <p:set>
                                      <p:cBhvr>
                                        <p:cTn id="73" fill="hold"/>
                                        <p:tgtEl>
                                          <p:spTgt spid="418"/>
                                        </p:tgtEl>
                                        <p:attrNameLst>
                                          <p:attrName>style.visibility</p:attrName>
                                        </p:attrNameLst>
                                      </p:cBhvr>
                                      <p:to>
                                        <p:strVal val="visible"/>
                                      </p:to>
                                    </p:set>
                                    <p:animEffect transition="in" filter="fade">
                                      <p:cBhvr>
                                        <p:cTn id="74" dur="1000"/>
                                        <p:tgtEl>
                                          <p:spTgt spid="418"/>
                                        </p:tgtEl>
                                      </p:cBhvr>
                                    </p:animEffect>
                                  </p:childTnLst>
                                </p:cTn>
                              </p:par>
                            </p:childTnLst>
                          </p:cTn>
                        </p:par>
                        <p:par>
                          <p:cTn id="75" fill="hold">
                            <p:stCondLst>
                              <p:cond delay="1010"/>
                            </p:stCondLst>
                            <p:childTnLst>
                              <p:par>
                                <p:cTn id="76" presetID="10" presetClass="entr" fill="hold" grpId="0" nodeType="afterEffect">
                                  <p:stCondLst>
                                    <p:cond delay="0"/>
                                  </p:stCondLst>
                                  <p:iterate>
                                    <p:tmAbs val="0"/>
                                  </p:iterate>
                                  <p:childTnLst>
                                    <p:set>
                                      <p:cBhvr>
                                        <p:cTn id="77" fill="hold"/>
                                        <p:tgtEl>
                                          <p:spTgt spid="408"/>
                                        </p:tgtEl>
                                        <p:attrNameLst>
                                          <p:attrName>style.visibility</p:attrName>
                                        </p:attrNameLst>
                                      </p:cBhvr>
                                      <p:to>
                                        <p:strVal val="visible"/>
                                      </p:to>
                                    </p:set>
                                    <p:animEffect transition="in" filter="fade">
                                      <p:cBhvr>
                                        <p:cTn id="78" dur="1000"/>
                                        <p:tgtEl>
                                          <p:spTgt spid="408"/>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mph" presetSubtype="0" accel="50000" decel="50000" fill="hold" grpId="4" nodeType="clickEffect">
                                  <p:stCondLst>
                                    <p:cond delay="0"/>
                                  </p:stCondLst>
                                  <p:childTnLst>
                                    <p:animRot by="-10800000">
                                      <p:cBhvr>
                                        <p:cTn id="82" dur="10" fill="hold"/>
                                        <p:tgtEl>
                                          <p:spTgt spid="402"/>
                                        </p:tgtEl>
                                        <p:attrNameLst>
                                          <p:attrName>r</p:attrName>
                                        </p:attrNameLst>
                                      </p:cBhvr>
                                    </p:animRot>
                                  </p:childTnLst>
                                </p:cTn>
                              </p:par>
                            </p:childTnLst>
                          </p:cTn>
                        </p:par>
                        <p:par>
                          <p:cTn id="83" fill="hold">
                            <p:stCondLst>
                              <p:cond delay="10"/>
                            </p:stCondLst>
                            <p:childTnLst>
                              <p:par>
                                <p:cTn id="84" presetID="10" presetClass="entr" fill="hold" grpId="0" nodeType="afterEffect">
                                  <p:stCondLst>
                                    <p:cond delay="0"/>
                                  </p:stCondLst>
                                  <p:iterate>
                                    <p:tmAbs val="0"/>
                                  </p:iterate>
                                  <p:childTnLst>
                                    <p:set>
                                      <p:cBhvr>
                                        <p:cTn id="85" fill="hold"/>
                                        <p:tgtEl>
                                          <p:spTgt spid="415"/>
                                        </p:tgtEl>
                                        <p:attrNameLst>
                                          <p:attrName>style.visibility</p:attrName>
                                        </p:attrNameLst>
                                      </p:cBhvr>
                                      <p:to>
                                        <p:strVal val="visible"/>
                                      </p:to>
                                    </p:set>
                                    <p:animEffect transition="in" filter="fade">
                                      <p:cBhvr>
                                        <p:cTn id="86" dur="1000"/>
                                        <p:tgtEl>
                                          <p:spTgt spid="415"/>
                                        </p:tgtEl>
                                      </p:cBhvr>
                                    </p:animEffect>
                                  </p:childTnLst>
                                </p:cTn>
                              </p:par>
                            </p:childTnLst>
                          </p:cTn>
                        </p:par>
                        <p:par>
                          <p:cTn id="87" fill="hold">
                            <p:stCondLst>
                              <p:cond delay="1010"/>
                            </p:stCondLst>
                            <p:childTnLst>
                              <p:par>
                                <p:cTn id="88" presetID="1" presetClass="exit" presetSubtype="0" fill="hold" grpId="1" nodeType="afterEffect">
                                  <p:stCondLst>
                                    <p:cond delay="0"/>
                                  </p:stCondLst>
                                  <p:iterate>
                                    <p:tmAbs val="0"/>
                                  </p:iterate>
                                  <p:childTnLst>
                                    <p:set>
                                      <p:cBhvr>
                                        <p:cTn id="89" fill="hold">
                                          <p:stCondLst>
                                            <p:cond delay="0"/>
                                          </p:stCondLst>
                                        </p:cTn>
                                        <p:tgtEl>
                                          <p:spTgt spid="41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8" presetClass="emph" presetSubtype="0" accel="50000" decel="50000" fill="hold" grpId="3" nodeType="clickEffect">
                                  <p:stCondLst>
                                    <p:cond delay="0"/>
                                  </p:stCondLst>
                                  <p:childTnLst>
                                    <p:animRot by="-21540000">
                                      <p:cBhvr>
                                        <p:cTn id="93" dur="1000" fill="hold"/>
                                        <p:tgtEl>
                                          <p:spTgt spid="404"/>
                                        </p:tgtEl>
                                        <p:attrNameLst>
                                          <p:attrName>r</p:attrName>
                                        </p:attrNameLst>
                                      </p:cBhvr>
                                    </p:animRot>
                                  </p:childTnLst>
                                </p:cTn>
                              </p:par>
                            </p:childTnLst>
                          </p:cTn>
                        </p:par>
                        <p:par>
                          <p:cTn id="94" fill="hold">
                            <p:stCondLst>
                              <p:cond delay="0"/>
                            </p:stCondLst>
                            <p:childTnLst>
                              <p:par>
                                <p:cTn id="95" presetID="8" presetClass="emph" presetSubtype="0" accel="50000" decel="50000" fill="hold" grpId="5" nodeType="afterEffect">
                                  <p:stCondLst>
                                    <p:cond delay="0"/>
                                  </p:stCondLst>
                                  <p:childTnLst>
                                    <p:animRot by="-10800000">
                                      <p:cBhvr>
                                        <p:cTn id="96" dur="10" fill="hold"/>
                                        <p:tgtEl>
                                          <p:spTgt spid="402"/>
                                        </p:tgtEl>
                                        <p:attrNameLst>
                                          <p:attrName>r</p:attrName>
                                        </p:attrNameLst>
                                      </p:cBhvr>
                                    </p:animRot>
                                  </p:childTnLst>
                                </p:cTn>
                              </p:par>
                            </p:childTnLst>
                          </p:cTn>
                        </p:par>
                        <p:par>
                          <p:cTn id="97" fill="hold">
                            <p:stCondLst>
                              <p:cond delay="10"/>
                            </p:stCondLst>
                            <p:childTnLst>
                              <p:par>
                                <p:cTn id="98" presetID="1" presetClass="exit" presetSubtype="0" fill="hold" grpId="1" nodeType="afterEffect">
                                  <p:stCondLst>
                                    <p:cond delay="0"/>
                                  </p:stCondLst>
                                  <p:iterate>
                                    <p:tmAbs val="0"/>
                                  </p:iterate>
                                  <p:childTnLst>
                                    <p:set>
                                      <p:cBhvr>
                                        <p:cTn id="99" fill="hold">
                                          <p:stCondLst>
                                            <p:cond delay="0"/>
                                          </p:stCondLst>
                                        </p:cTn>
                                        <p:tgtEl>
                                          <p:spTgt spid="415"/>
                                        </p:tgtEl>
                                        <p:attrNameLst>
                                          <p:attrName>style.visibility</p:attrName>
                                        </p:attrNameLst>
                                      </p:cBhvr>
                                      <p:to>
                                        <p:strVal val="hidden"/>
                                      </p:to>
                                    </p:set>
                                  </p:childTnLst>
                                </p:cTn>
                              </p:par>
                            </p:childTnLst>
                          </p:cTn>
                        </p:par>
                        <p:par>
                          <p:cTn id="100" fill="hold">
                            <p:stCondLst>
                              <p:cond delay="10"/>
                            </p:stCondLst>
                            <p:childTnLst>
                              <p:par>
                                <p:cTn id="101" presetID="10" presetClass="entr" fill="hold" grpId="0" nodeType="afterEffect">
                                  <p:stCondLst>
                                    <p:cond delay="0"/>
                                  </p:stCondLst>
                                  <p:iterate>
                                    <p:tmAbs val="0"/>
                                  </p:iterate>
                                  <p:childTnLst>
                                    <p:set>
                                      <p:cBhvr>
                                        <p:cTn id="102" fill="hold"/>
                                        <p:tgtEl>
                                          <p:spTgt spid="394"/>
                                        </p:tgtEl>
                                        <p:attrNameLst>
                                          <p:attrName>style.visibility</p:attrName>
                                        </p:attrNameLst>
                                      </p:cBhvr>
                                      <p:to>
                                        <p:strVal val="visible"/>
                                      </p:to>
                                    </p:set>
                                    <p:animEffect transition="in" filter="fade">
                                      <p:cBhvr>
                                        <p:cTn id="103" dur="1000"/>
                                        <p:tgtEl>
                                          <p:spTgt spid="394"/>
                                        </p:tgtEl>
                                      </p:cBhvr>
                                    </p:animEffect>
                                  </p:childTnLst>
                                </p:cTn>
                              </p:par>
                            </p:childTnLst>
                          </p:cTn>
                        </p:par>
                        <p:par>
                          <p:cTn id="104" fill="hold">
                            <p:stCondLst>
                              <p:cond delay="1010"/>
                            </p:stCondLst>
                            <p:childTnLst>
                              <p:par>
                                <p:cTn id="105" presetID="10" presetClass="entr" fill="hold" grpId="0" nodeType="afterEffect">
                                  <p:stCondLst>
                                    <p:cond delay="0"/>
                                  </p:stCondLst>
                                  <p:iterate>
                                    <p:tmAbs val="0"/>
                                  </p:iterate>
                                  <p:childTnLst>
                                    <p:set>
                                      <p:cBhvr>
                                        <p:cTn id="106" fill="hold"/>
                                        <p:tgtEl>
                                          <p:spTgt spid="411"/>
                                        </p:tgtEl>
                                        <p:attrNameLst>
                                          <p:attrName>style.visibility</p:attrName>
                                        </p:attrNameLst>
                                      </p:cBhvr>
                                      <p:to>
                                        <p:strVal val="visible"/>
                                      </p:to>
                                    </p:set>
                                    <p:animEffect transition="in" filter="fade">
                                      <p:cBhvr>
                                        <p:cTn id="107" dur="1000"/>
                                        <p:tgtEl>
                                          <p:spTgt spid="411"/>
                                        </p:tgtEl>
                                      </p:cBhvr>
                                    </p:animEffect>
                                  </p:childTnLst>
                                </p:cTn>
                              </p:par>
                            </p:childTnLst>
                          </p:cTn>
                        </p:par>
                      </p:childTnLst>
                    </p:cTn>
                  </p:par>
                  <p:par>
                    <p:cTn id="108" fill="hold">
                      <p:stCondLst>
                        <p:cond delay="indefinite"/>
                      </p:stCondLst>
                      <p:childTnLst>
                        <p:par>
                          <p:cTn id="109" fill="hold">
                            <p:stCondLst>
                              <p:cond delay="0"/>
                            </p:stCondLst>
                            <p:childTnLst>
                              <p:par>
                                <p:cTn id="110" presetID="8" presetClass="emph" presetSubtype="0" accel="50000" decel="50000" fill="hold" grpId="6" nodeType="clickEffect">
                                  <p:stCondLst>
                                    <p:cond delay="0"/>
                                  </p:stCondLst>
                                  <p:childTnLst>
                                    <p:animRot by="-10800000">
                                      <p:cBhvr>
                                        <p:cTn id="111" dur="10" fill="hold"/>
                                        <p:tgtEl>
                                          <p:spTgt spid="402"/>
                                        </p:tgtEl>
                                        <p:attrNameLst>
                                          <p:attrName>r</p:attrName>
                                        </p:attrNameLst>
                                      </p:cBhvr>
                                    </p:animRot>
                                  </p:childTnLst>
                                </p:cTn>
                              </p:par>
                            </p:childTnLst>
                          </p:cTn>
                        </p:par>
                        <p:par>
                          <p:cTn id="112" fill="hold">
                            <p:stCondLst>
                              <p:cond delay="10"/>
                            </p:stCondLst>
                            <p:childTnLst>
                              <p:par>
                                <p:cTn id="113" presetID="10" presetClass="entr" fill="hold" grpId="0" nodeType="afterEffect">
                                  <p:stCondLst>
                                    <p:cond delay="0"/>
                                  </p:stCondLst>
                                  <p:iterate>
                                    <p:tmAbs val="0"/>
                                  </p:iterate>
                                  <p:childTnLst>
                                    <p:set>
                                      <p:cBhvr>
                                        <p:cTn id="114" fill="hold"/>
                                        <p:tgtEl>
                                          <p:spTgt spid="416"/>
                                        </p:tgtEl>
                                        <p:attrNameLst>
                                          <p:attrName>style.visibility</p:attrName>
                                        </p:attrNameLst>
                                      </p:cBhvr>
                                      <p:to>
                                        <p:strVal val="visible"/>
                                      </p:to>
                                    </p:set>
                                    <p:animEffect transition="in" filter="fade">
                                      <p:cBhvr>
                                        <p:cTn id="115" dur="1000"/>
                                        <p:tgtEl>
                                          <p:spTgt spid="416"/>
                                        </p:tgtEl>
                                      </p:cBhvr>
                                    </p:animEffect>
                                  </p:childTnLst>
                                </p:cTn>
                              </p:par>
                            </p:childTnLst>
                          </p:cTn>
                        </p:par>
                        <p:par>
                          <p:cTn id="116" fill="hold">
                            <p:stCondLst>
                              <p:cond delay="1010"/>
                            </p:stCondLst>
                            <p:childTnLst>
                              <p:par>
                                <p:cTn id="117" presetID="1" presetClass="exit" presetSubtype="0" fill="hold" grpId="1" nodeType="afterEffect">
                                  <p:stCondLst>
                                    <p:cond delay="0"/>
                                  </p:stCondLst>
                                  <p:iterate>
                                    <p:tmAbs val="0"/>
                                  </p:iterate>
                                  <p:childTnLst>
                                    <p:set>
                                      <p:cBhvr>
                                        <p:cTn id="118" fill="hold">
                                          <p:stCondLst>
                                            <p:cond delay="0"/>
                                          </p:stCondLst>
                                        </p:cTn>
                                        <p:tgtEl>
                                          <p:spTgt spid="39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8" presetClass="emph" presetSubtype="0" accel="50000" decel="50000" fill="hold" grpId="4" nodeType="clickEffect">
                                  <p:stCondLst>
                                    <p:cond delay="0"/>
                                  </p:stCondLst>
                                  <p:childTnLst>
                                    <p:animRot by="-21540000">
                                      <p:cBhvr>
                                        <p:cTn id="122" dur="1000" fill="hold"/>
                                        <p:tgtEl>
                                          <p:spTgt spid="404"/>
                                        </p:tgtEl>
                                        <p:attrNameLst>
                                          <p:attrName>r</p:attrName>
                                        </p:attrNameLst>
                                      </p:cBhvr>
                                    </p:animRot>
                                  </p:childTnLst>
                                </p:cTn>
                              </p:par>
                            </p:childTnLst>
                          </p:cTn>
                        </p:par>
                        <p:par>
                          <p:cTn id="123" fill="hold">
                            <p:stCondLst>
                              <p:cond delay="0"/>
                            </p:stCondLst>
                            <p:childTnLst>
                              <p:par>
                                <p:cTn id="124" presetID="8" presetClass="emph" presetSubtype="0" accel="50000" decel="50000" fill="hold" grpId="7" nodeType="afterEffect">
                                  <p:stCondLst>
                                    <p:cond delay="0"/>
                                  </p:stCondLst>
                                  <p:childTnLst>
                                    <p:animRot by="-10800000">
                                      <p:cBhvr>
                                        <p:cTn id="125" dur="10" fill="hold"/>
                                        <p:tgtEl>
                                          <p:spTgt spid="402"/>
                                        </p:tgtEl>
                                        <p:attrNameLst>
                                          <p:attrName>r</p:attrName>
                                        </p:attrNameLst>
                                      </p:cBhvr>
                                    </p:animRot>
                                  </p:childTnLst>
                                </p:cTn>
                              </p:par>
                            </p:childTnLst>
                          </p:cTn>
                        </p:par>
                        <p:par>
                          <p:cTn id="126" fill="hold">
                            <p:stCondLst>
                              <p:cond delay="10"/>
                            </p:stCondLst>
                            <p:childTnLst>
                              <p:par>
                                <p:cTn id="127" presetID="1" presetClass="exit" presetSubtype="0" fill="hold" grpId="1" nodeType="afterEffect">
                                  <p:stCondLst>
                                    <p:cond delay="0"/>
                                  </p:stCondLst>
                                  <p:iterate>
                                    <p:tmAbs val="0"/>
                                  </p:iterate>
                                  <p:childTnLst>
                                    <p:set>
                                      <p:cBhvr>
                                        <p:cTn id="128" fill="hold">
                                          <p:stCondLst>
                                            <p:cond delay="0"/>
                                          </p:stCondLst>
                                        </p:cTn>
                                        <p:tgtEl>
                                          <p:spTgt spid="416"/>
                                        </p:tgtEl>
                                        <p:attrNameLst>
                                          <p:attrName>style.visibility</p:attrName>
                                        </p:attrNameLst>
                                      </p:cBhvr>
                                      <p:to>
                                        <p:strVal val="hidden"/>
                                      </p:to>
                                    </p:set>
                                  </p:childTnLst>
                                </p:cTn>
                              </p:par>
                            </p:childTnLst>
                          </p:cTn>
                        </p:par>
                        <p:par>
                          <p:cTn id="129" fill="hold">
                            <p:stCondLst>
                              <p:cond delay="10"/>
                            </p:stCondLst>
                            <p:childTnLst>
                              <p:par>
                                <p:cTn id="130" presetID="10" presetClass="entr" fill="hold" grpId="0" nodeType="afterEffect">
                                  <p:stCondLst>
                                    <p:cond delay="0"/>
                                  </p:stCondLst>
                                  <p:iterate>
                                    <p:tmAbs val="0"/>
                                  </p:iterate>
                                  <p:childTnLst>
                                    <p:set>
                                      <p:cBhvr>
                                        <p:cTn id="131" fill="hold"/>
                                        <p:tgtEl>
                                          <p:spTgt spid="420"/>
                                        </p:tgtEl>
                                        <p:attrNameLst>
                                          <p:attrName>style.visibility</p:attrName>
                                        </p:attrNameLst>
                                      </p:cBhvr>
                                      <p:to>
                                        <p:strVal val="visible"/>
                                      </p:to>
                                    </p:set>
                                    <p:animEffect transition="in" filter="fade">
                                      <p:cBhvr>
                                        <p:cTn id="132" dur="1000"/>
                                        <p:tgtEl>
                                          <p:spTgt spid="420"/>
                                        </p:tgtEl>
                                      </p:cBhvr>
                                    </p:animEffect>
                                  </p:childTnLst>
                                </p:cTn>
                              </p:par>
                            </p:childTnLst>
                          </p:cTn>
                        </p:par>
                        <p:par>
                          <p:cTn id="133" fill="hold">
                            <p:stCondLst>
                              <p:cond delay="1010"/>
                            </p:stCondLst>
                            <p:childTnLst>
                              <p:par>
                                <p:cTn id="134" presetID="10" presetClass="entr" fill="hold" grpId="0" nodeType="afterEffect">
                                  <p:stCondLst>
                                    <p:cond delay="0"/>
                                  </p:stCondLst>
                                  <p:iterate>
                                    <p:tmAbs val="0"/>
                                  </p:iterate>
                                  <p:childTnLst>
                                    <p:set>
                                      <p:cBhvr>
                                        <p:cTn id="135" fill="hold"/>
                                        <p:tgtEl>
                                          <p:spTgt spid="426"/>
                                        </p:tgtEl>
                                        <p:attrNameLst>
                                          <p:attrName>style.visibility</p:attrName>
                                        </p:attrNameLst>
                                      </p:cBhvr>
                                      <p:to>
                                        <p:strVal val="visible"/>
                                      </p:to>
                                    </p:set>
                                    <p:animEffect transition="in" filter="fade">
                                      <p:cBhvr>
                                        <p:cTn id="136" dur="1000"/>
                                        <p:tgtEl>
                                          <p:spTgt spid="426"/>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8" nodeType="clickEffect">
                                  <p:stCondLst>
                                    <p:cond delay="0"/>
                                  </p:stCondLst>
                                  <p:iterate>
                                    <p:tmAbs val="0"/>
                                  </p:iterate>
                                  <p:childTnLst>
                                    <p:set>
                                      <p:cBhvr>
                                        <p:cTn id="140" fill="hold">
                                          <p:stCondLst>
                                            <p:cond delay="0"/>
                                          </p:stCondLst>
                                        </p:cTn>
                                        <p:tgtEl>
                                          <p:spTgt spid="402"/>
                                        </p:tgtEl>
                                        <p:attrNameLst>
                                          <p:attrName>style.visibility</p:attrName>
                                        </p:attrNameLst>
                                      </p:cBhvr>
                                      <p:to>
                                        <p:strVal val="hidden"/>
                                      </p:to>
                                    </p:set>
                                  </p:childTnLst>
                                </p:cTn>
                              </p:par>
                            </p:childTnLst>
                          </p:cTn>
                        </p:par>
                        <p:par>
                          <p:cTn id="141" fill="hold">
                            <p:stCondLst>
                              <p:cond delay="0"/>
                            </p:stCondLst>
                            <p:childTnLst>
                              <p:par>
                                <p:cTn id="142" presetID="1" presetClass="exit" presetSubtype="0" fill="hold" grpId="1" nodeType="afterEffect">
                                  <p:stCondLst>
                                    <p:cond delay="0"/>
                                  </p:stCondLst>
                                  <p:iterate>
                                    <p:tmAbs val="0"/>
                                  </p:iterate>
                                  <p:childTnLst>
                                    <p:set>
                                      <p:cBhvr>
                                        <p:cTn id="143" fill="hold">
                                          <p:stCondLst>
                                            <p:cond delay="0"/>
                                          </p:stCondLst>
                                        </p:cTn>
                                        <p:tgtEl>
                                          <p:spTgt spid="420"/>
                                        </p:tgtEl>
                                        <p:attrNameLst>
                                          <p:attrName>style.visibility</p:attrName>
                                        </p:attrNameLst>
                                      </p:cBhvr>
                                      <p:to>
                                        <p:strVal val="hidden"/>
                                      </p:to>
                                    </p:set>
                                  </p:childTnLst>
                                </p:cTn>
                              </p:par>
                            </p:childTnLst>
                          </p:cTn>
                        </p:par>
                        <p:par>
                          <p:cTn id="144" fill="hold">
                            <p:stCondLst>
                              <p:cond delay="0"/>
                            </p:stCondLst>
                            <p:childTnLst>
                              <p:par>
                                <p:cTn id="145" presetID="10" presetClass="entr" fill="hold" grpId="0" nodeType="afterEffect">
                                  <p:stCondLst>
                                    <p:cond delay="0"/>
                                  </p:stCondLst>
                                  <p:iterate>
                                    <p:tmAbs val="0"/>
                                  </p:iterate>
                                  <p:childTnLst>
                                    <p:set>
                                      <p:cBhvr>
                                        <p:cTn id="146" fill="hold"/>
                                        <p:tgtEl>
                                          <p:spTgt spid="429"/>
                                        </p:tgtEl>
                                        <p:attrNameLst>
                                          <p:attrName>style.visibility</p:attrName>
                                        </p:attrNameLst>
                                      </p:cBhvr>
                                      <p:to>
                                        <p:strVal val="visible"/>
                                      </p:to>
                                    </p:set>
                                    <p:animEffect transition="in" filter="fade">
                                      <p:cBhvr>
                                        <p:cTn id="147" dur="1000"/>
                                        <p:tgtEl>
                                          <p:spTgt spid="429"/>
                                        </p:tgtEl>
                                      </p:cBhvr>
                                    </p:animEffect>
                                  </p:childTnLst>
                                </p:cTn>
                              </p:par>
                            </p:childTnLst>
                          </p:cTn>
                        </p:par>
                        <p:par>
                          <p:cTn id="148" fill="hold">
                            <p:stCondLst>
                              <p:cond delay="1000"/>
                            </p:stCondLst>
                            <p:childTnLst>
                              <p:par>
                                <p:cTn id="149" presetID="10" presetClass="entr" fill="hold" grpId="0" nodeType="afterEffect">
                                  <p:stCondLst>
                                    <p:cond delay="0"/>
                                  </p:stCondLst>
                                  <p:iterate>
                                    <p:tmAbs val="0"/>
                                  </p:iterate>
                                  <p:childTnLst>
                                    <p:set>
                                      <p:cBhvr>
                                        <p:cTn id="150" fill="hold"/>
                                        <p:tgtEl>
                                          <p:spTgt spid="430"/>
                                        </p:tgtEl>
                                        <p:attrNameLst>
                                          <p:attrName>style.visibility</p:attrName>
                                        </p:attrNameLst>
                                      </p:cBhvr>
                                      <p:to>
                                        <p:strVal val="visible"/>
                                      </p:to>
                                    </p:set>
                                    <p:animEffect transition="in" filter="fade">
                                      <p:cBhvr>
                                        <p:cTn id="151" dur="1000"/>
                                        <p:tgtEl>
                                          <p:spTgt spid="430"/>
                                        </p:tgtEl>
                                      </p:cBhvr>
                                    </p:animEffect>
                                  </p:childTnLst>
                                </p:cTn>
                              </p:par>
                            </p:childTnLst>
                          </p:cTn>
                        </p:par>
                        <p:par>
                          <p:cTn id="152" fill="hold">
                            <p:stCondLst>
                              <p:cond delay="2000"/>
                            </p:stCondLst>
                            <p:childTnLst>
                              <p:par>
                                <p:cTn id="153" presetID="10" presetClass="entr" fill="hold" grpId="0" nodeType="afterEffect">
                                  <p:stCondLst>
                                    <p:cond delay="0"/>
                                  </p:stCondLst>
                                  <p:iterate>
                                    <p:tmAbs val="0"/>
                                  </p:iterate>
                                  <p:childTnLst>
                                    <p:set>
                                      <p:cBhvr>
                                        <p:cTn id="154" fill="hold"/>
                                        <p:tgtEl>
                                          <p:spTgt spid="387"/>
                                        </p:tgtEl>
                                        <p:attrNameLst>
                                          <p:attrName>style.visibility</p:attrName>
                                        </p:attrNameLst>
                                      </p:cBhvr>
                                      <p:to>
                                        <p:strVal val="visible"/>
                                      </p:to>
                                    </p:set>
                                    <p:animEffect transition="in" filter="fade">
                                      <p:cBhvr>
                                        <p:cTn id="155" dur="1000"/>
                                        <p:tgtEl>
                                          <p:spTgt spid="387"/>
                                        </p:tgtEl>
                                      </p:cBhvr>
                                    </p:animEffect>
                                  </p:childTnLst>
                                </p:cTn>
                              </p:par>
                            </p:childTnLst>
                          </p:cTn>
                        </p:par>
                      </p:childTnLst>
                    </p:cTn>
                  </p:par>
                  <p:par>
                    <p:cTn id="156" fill="hold">
                      <p:stCondLst>
                        <p:cond delay="indefinite"/>
                      </p:stCondLst>
                      <p:childTnLst>
                        <p:par>
                          <p:cTn id="157" fill="hold">
                            <p:stCondLst>
                              <p:cond delay="0"/>
                            </p:stCondLst>
                            <p:childTnLst>
                              <p:par>
                                <p:cTn id="158" presetID="8" presetClass="emph" presetSubtype="0" accel="50000" decel="50000" fill="hold" grpId="1" nodeType="clickEffect">
                                  <p:stCondLst>
                                    <p:cond delay="0"/>
                                  </p:stCondLst>
                                  <p:childTnLst>
                                    <p:animRot by="-21540000">
                                      <p:cBhvr>
                                        <p:cTn id="159" dur="1000" fill="hold"/>
                                        <p:tgtEl>
                                          <p:spTgt spid="430"/>
                                        </p:tgtEl>
                                        <p:attrNameLst>
                                          <p:attrName>r</p:attrName>
                                        </p:attrNameLst>
                                      </p:cBhvr>
                                    </p:animRot>
                                  </p:childTnLst>
                                </p:cTn>
                              </p:par>
                            </p:childTnLst>
                          </p:cTn>
                        </p:par>
                        <p:par>
                          <p:cTn id="160" fill="hold">
                            <p:stCondLst>
                              <p:cond delay="1000"/>
                            </p:stCondLst>
                            <p:childTnLst>
                              <p:par>
                                <p:cTn id="161" presetID="1" presetClass="exit" presetSubtype="0" fill="hold" grpId="1" nodeType="afterEffect">
                                  <p:stCondLst>
                                    <p:cond delay="0"/>
                                  </p:stCondLst>
                                  <p:iterate>
                                    <p:tmAbs val="0"/>
                                  </p:iterate>
                                  <p:childTnLst>
                                    <p:set>
                                      <p:cBhvr>
                                        <p:cTn id="162" fill="hold">
                                          <p:stCondLst>
                                            <p:cond delay="0"/>
                                          </p:stCondLst>
                                        </p:cTn>
                                        <p:tgtEl>
                                          <p:spTgt spid="429"/>
                                        </p:tgtEl>
                                        <p:attrNameLst>
                                          <p:attrName>style.visibility</p:attrName>
                                        </p:attrNameLst>
                                      </p:cBhvr>
                                      <p:to>
                                        <p:strVal val="hidden"/>
                                      </p:to>
                                    </p:set>
                                  </p:childTnLst>
                                </p:cTn>
                              </p:par>
                            </p:childTnLst>
                          </p:cTn>
                        </p:par>
                        <p:par>
                          <p:cTn id="163" fill="hold">
                            <p:stCondLst>
                              <p:cond delay="1000"/>
                            </p:stCondLst>
                            <p:childTnLst>
                              <p:par>
                                <p:cTn id="164" presetID="1" presetClass="exit" presetSubtype="0" fill="hold" grpId="2" nodeType="afterEffect">
                                  <p:stCondLst>
                                    <p:cond delay="0"/>
                                  </p:stCondLst>
                                  <p:iterate>
                                    <p:tmAbs val="0"/>
                                  </p:iterate>
                                  <p:childTnLst>
                                    <p:set>
                                      <p:cBhvr>
                                        <p:cTn id="165" fill="hold">
                                          <p:stCondLst>
                                            <p:cond delay="0"/>
                                          </p:stCondLst>
                                        </p:cTn>
                                        <p:tgtEl>
                                          <p:spTgt spid="430"/>
                                        </p:tgtEl>
                                        <p:attrNameLst>
                                          <p:attrName>style.visibility</p:attrName>
                                        </p:attrNameLst>
                                      </p:cBhvr>
                                      <p:to>
                                        <p:strVal val="hidden"/>
                                      </p:to>
                                    </p:set>
                                  </p:childTnLst>
                                </p:cTn>
                              </p:par>
                            </p:childTnLst>
                          </p:cTn>
                        </p:par>
                        <p:par>
                          <p:cTn id="166" fill="hold">
                            <p:stCondLst>
                              <p:cond delay="1000"/>
                            </p:stCondLst>
                            <p:childTnLst>
                              <p:par>
                                <p:cTn id="167" presetID="4" presetClass="entr" presetSubtype="32" fill="hold" grpId="0" nodeType="afterEffect">
                                  <p:stCondLst>
                                    <p:cond delay="0"/>
                                  </p:stCondLst>
                                  <p:iterate>
                                    <p:tmAbs val="0"/>
                                  </p:iterate>
                                  <p:childTnLst>
                                    <p:set>
                                      <p:cBhvr>
                                        <p:cTn id="168" fill="hold"/>
                                        <p:tgtEl>
                                          <p:spTgt spid="393"/>
                                        </p:tgtEl>
                                        <p:attrNameLst>
                                          <p:attrName>style.visibility</p:attrName>
                                        </p:attrNameLst>
                                      </p:cBhvr>
                                      <p:to>
                                        <p:strVal val="visible"/>
                                      </p:to>
                                    </p:set>
                                    <p:animEffect transition="in" filter="box(out)">
                                      <p:cBhvr>
                                        <p:cTn id="169"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90" grpId="0" animBg="1" advAuto="0"/>
      <p:bldP spid="393" grpId="0" animBg="1" advAuto="0"/>
      <p:bldP spid="394" grpId="0" animBg="1" advAuto="0"/>
      <p:bldP spid="394" grpId="1" animBg="1" advAuto="0"/>
      <p:bldP spid="402" grpId="0" animBg="1" advAuto="0"/>
      <p:bldP spid="402" grpId="1" animBg="1" advAuto="0"/>
      <p:bldP spid="402" grpId="2" animBg="1" advAuto="0"/>
      <p:bldP spid="402" grpId="3" animBg="1" advAuto="0"/>
      <p:bldP spid="402" grpId="4" animBg="1" advAuto="0"/>
      <p:bldP spid="402" grpId="5" animBg="1" advAuto="0"/>
      <p:bldP spid="402" grpId="6" animBg="1" advAuto="0"/>
      <p:bldP spid="402" grpId="7" animBg="1" advAuto="0"/>
      <p:bldP spid="402" grpId="8" animBg="1" advAuto="0"/>
      <p:bldP spid="403" grpId="0" animBg="1" advAuto="0"/>
      <p:bldP spid="403" grpId="1" animBg="1" advAuto="0"/>
      <p:bldP spid="404" grpId="0" animBg="1" advAuto="0"/>
      <p:bldP spid="404" grpId="1" animBg="1" advAuto="0"/>
      <p:bldP spid="404" grpId="2" animBg="1" advAuto="0"/>
      <p:bldP spid="404" grpId="3" animBg="1" advAuto="0"/>
      <p:bldP spid="404" grpId="4" animBg="1" advAuto="0"/>
      <p:bldP spid="405" grpId="0" animBg="1" advAuto="0"/>
      <p:bldP spid="405" grpId="1" animBg="1" advAuto="0"/>
      <p:bldP spid="408" grpId="0" animBg="1" advAuto="0"/>
      <p:bldP spid="411" grpId="0" animBg="1" advAuto="0"/>
      <p:bldP spid="414" grpId="0" animBg="1" advAuto="0"/>
      <p:bldP spid="415" grpId="0" animBg="1" advAuto="0"/>
      <p:bldP spid="415" grpId="1" animBg="1" advAuto="0"/>
      <p:bldP spid="416" grpId="0" animBg="1" advAuto="0"/>
      <p:bldP spid="416" grpId="1" animBg="1" advAuto="0"/>
      <p:bldP spid="417" grpId="0" animBg="1" advAuto="0"/>
      <p:bldP spid="417" grpId="1" animBg="1" advAuto="0"/>
      <p:bldP spid="418" grpId="0" animBg="1" advAuto="0"/>
      <p:bldP spid="418" grpId="1" animBg="1" advAuto="0"/>
      <p:bldP spid="419" grpId="0" animBg="1" advAuto="0"/>
      <p:bldP spid="419" grpId="1" animBg="1" advAuto="0"/>
      <p:bldP spid="420" grpId="0" animBg="1" advAuto="0"/>
      <p:bldP spid="420" grpId="1" animBg="1" advAuto="0"/>
      <p:bldP spid="423" grpId="0" animBg="1" advAuto="0"/>
      <p:bldP spid="426" grpId="0" animBg="1" advAuto="0"/>
      <p:bldP spid="429" grpId="0" animBg="1" advAuto="0"/>
      <p:bldP spid="429" grpId="1" animBg="1" advAuto="0"/>
      <p:bldP spid="430" grpId="0" animBg="1" advAuto="0"/>
      <p:bldP spid="430" grpId="1" animBg="1" advAuto="0"/>
      <p:bldP spid="430"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Accumulative Case-splitting"/>
          <p:cNvSpPr txBox="1">
            <a:spLocks noGrp="1"/>
          </p:cNvSpPr>
          <p:nvPr>
            <p:ph type="title"/>
          </p:nvPr>
        </p:nvSpPr>
        <p:spPr>
          <a:prstGeom prst="rect">
            <a:avLst/>
          </a:prstGeom>
        </p:spPr>
        <p:txBody>
          <a:bodyPr/>
          <a:lstStyle/>
          <a:p>
            <a:r>
              <a:rPr dirty="0"/>
              <a:t>Accumulative Case-splitting</a:t>
            </a:r>
            <a:r>
              <a:rPr lang="en-US" dirty="0"/>
              <a:t>, Concurrently</a:t>
            </a:r>
            <a:endParaRPr dirty="0"/>
          </a:p>
        </p:txBody>
      </p:sp>
      <p:sp>
        <p:nvSpPr>
          <p:cNvPr id="437" name="Oval"/>
          <p:cNvSpPr/>
          <p:nvPr/>
        </p:nvSpPr>
        <p:spPr>
          <a:xfrm>
            <a:off x="2750791" y="2628892"/>
            <a:ext cx="2643293" cy="2954849"/>
          </a:xfrm>
          <a:prstGeom prst="ellipse">
            <a:avLst/>
          </a:prstGeom>
          <a:ln w="38100">
            <a:solidFill>
              <a:srgbClr val="000000"/>
            </a:solidFill>
            <a:miter lim="400000"/>
          </a:ln>
        </p:spPr>
        <p:txBody>
          <a:bodyPr lIns="0" tIns="0" rIns="0" bIns="0" anchor="ctr"/>
          <a:lstStyle/>
          <a:p>
            <a:pPr algn="ctr" defTabSz="349250">
              <a:lnSpc>
                <a:spcPts val="3750"/>
              </a:lnSpc>
              <a:defRPr sz="3200" baseline="21875">
                <a:latin typeface="Helvetica Neue Medium"/>
                <a:ea typeface="Helvetica Neue Medium"/>
                <a:cs typeface="Helvetica Neue Medium"/>
                <a:sym typeface="Helvetica Neue Medium"/>
              </a:defRPr>
            </a:pPr>
            <a:endParaRPr sz="1600"/>
          </a:p>
        </p:txBody>
      </p:sp>
      <p:sp>
        <p:nvSpPr>
          <p:cNvPr id="438" name="Solutions/Conditions…"/>
          <p:cNvSpPr txBox="1"/>
          <p:nvPr/>
        </p:nvSpPr>
        <p:spPr>
          <a:xfrm>
            <a:off x="2916519" y="1880637"/>
            <a:ext cx="2340385" cy="178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a:lnSpc>
                <a:spcPct val="10000"/>
              </a:lnSpc>
              <a:defRPr sz="4200"/>
            </a:pPr>
            <a:r>
              <a:rPr sz="2100"/>
              <a:t>Solutions/Conditions</a:t>
            </a:r>
          </a:p>
          <a:p>
            <a:pPr algn="ctr">
              <a:lnSpc>
                <a:spcPct val="10000"/>
              </a:lnSpc>
              <a:defRPr sz="4200"/>
            </a:pPr>
            <a:r>
              <a:rPr sz="2100"/>
              <a:t>Pool</a:t>
            </a:r>
          </a:p>
        </p:txBody>
      </p:sp>
      <mc:AlternateContent xmlns:mc="http://schemas.openxmlformats.org/markup-compatibility/2006" xmlns:a14="http://schemas.microsoft.com/office/drawing/2010/main">
        <mc:Choice Requires="a14">
          <p:sp>
            <p:nvSpPr>
              <p:cNvPr id="439" name="Text"/>
              <p:cNvSpPr txBox="1"/>
              <p:nvPr/>
            </p:nvSpPr>
            <p:spPr>
              <a:xfrm>
                <a:off x="3827512" y="2796525"/>
                <a:ext cx="476797"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1</m:t>
                          </m:r>
                        </m:sub>
                      </m:sSub>
                    </m:oMath>
                  </m:oMathPara>
                </a14:m>
                <a:endParaRPr sz="2800"/>
              </a:p>
            </p:txBody>
          </p:sp>
        </mc:Choice>
        <mc:Fallback xmlns="">
          <p:sp>
            <p:nvSpPr>
              <p:cNvPr id="439" name="Text"/>
              <p:cNvSpPr txBox="1">
                <a:spLocks noRot="1" noChangeAspect="1" noMove="1" noResize="1" noEditPoints="1" noAdjustHandles="1" noChangeArrowheads="1" noChangeShapeType="1" noTextEdit="1"/>
              </p:cNvSpPr>
              <p:nvPr/>
            </p:nvSpPr>
            <p:spPr>
              <a:xfrm>
                <a:off x="3827512" y="2796525"/>
                <a:ext cx="476797" cy="501419"/>
              </a:xfrm>
              <a:prstGeom prst="rect">
                <a:avLst/>
              </a:prstGeom>
              <a:blipFill>
                <a:blip r:embed="rId3"/>
                <a:stretch>
                  <a:fillRect l="-13158" b="-75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 name="Text"/>
              <p:cNvSpPr txBox="1"/>
              <p:nvPr/>
            </p:nvSpPr>
            <p:spPr>
              <a:xfrm>
                <a:off x="3108015" y="3582440"/>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2</m:t>
                          </m:r>
                        </m:sub>
                      </m:sSub>
                    </m:oMath>
                  </m:oMathPara>
                </a14:m>
                <a:endParaRPr sz="2800"/>
              </a:p>
            </p:txBody>
          </p:sp>
        </mc:Choice>
        <mc:Fallback xmlns="">
          <p:sp>
            <p:nvSpPr>
              <p:cNvPr id="440" name="Text"/>
              <p:cNvSpPr txBox="1">
                <a:spLocks noRot="1" noChangeAspect="1" noMove="1" noResize="1" noEditPoints="1" noAdjustHandles="1" noChangeArrowheads="1" noChangeShapeType="1" noTextEdit="1"/>
              </p:cNvSpPr>
              <p:nvPr/>
            </p:nvSpPr>
            <p:spPr>
              <a:xfrm>
                <a:off x="3108015" y="3582440"/>
                <a:ext cx="485518" cy="501419"/>
              </a:xfrm>
              <a:prstGeom prst="rect">
                <a:avLst/>
              </a:prstGeom>
              <a:blipFill>
                <a:blip r:embed="rId4"/>
                <a:stretch>
                  <a:fillRect l="-12821" b="-5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1" name="Text"/>
              <p:cNvSpPr txBox="1"/>
              <p:nvPr/>
            </p:nvSpPr>
            <p:spPr>
              <a:xfrm>
                <a:off x="4575163" y="3582440"/>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3</m:t>
                          </m:r>
                        </m:sub>
                      </m:sSub>
                    </m:oMath>
                  </m:oMathPara>
                </a14:m>
                <a:endParaRPr sz="2800"/>
              </a:p>
            </p:txBody>
          </p:sp>
        </mc:Choice>
        <mc:Fallback xmlns="">
          <p:sp>
            <p:nvSpPr>
              <p:cNvPr id="441" name="Text"/>
              <p:cNvSpPr txBox="1">
                <a:spLocks noRot="1" noChangeAspect="1" noMove="1" noResize="1" noEditPoints="1" noAdjustHandles="1" noChangeArrowheads="1" noChangeShapeType="1" noTextEdit="1"/>
              </p:cNvSpPr>
              <p:nvPr/>
            </p:nvSpPr>
            <p:spPr>
              <a:xfrm>
                <a:off x="4575163" y="3582440"/>
                <a:ext cx="485518" cy="501419"/>
              </a:xfrm>
              <a:prstGeom prst="rect">
                <a:avLst/>
              </a:prstGeom>
              <a:blipFill>
                <a:blip r:embed="rId5"/>
                <a:stretch>
                  <a:fillRect l="-12821" b="-5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2" name="Text"/>
              <p:cNvSpPr txBox="1"/>
              <p:nvPr/>
            </p:nvSpPr>
            <p:spPr>
              <a:xfrm>
                <a:off x="3410227" y="4660291"/>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4</m:t>
                          </m:r>
                        </m:sub>
                      </m:sSub>
                    </m:oMath>
                  </m:oMathPara>
                </a14:m>
                <a:endParaRPr sz="2800"/>
              </a:p>
            </p:txBody>
          </p:sp>
        </mc:Choice>
        <mc:Fallback xmlns="">
          <p:sp>
            <p:nvSpPr>
              <p:cNvPr id="442" name="Text"/>
              <p:cNvSpPr txBox="1">
                <a:spLocks noRot="1" noChangeAspect="1" noMove="1" noResize="1" noEditPoints="1" noAdjustHandles="1" noChangeArrowheads="1" noChangeShapeType="1" noTextEdit="1"/>
              </p:cNvSpPr>
              <p:nvPr/>
            </p:nvSpPr>
            <p:spPr>
              <a:xfrm>
                <a:off x="3410227" y="4660291"/>
                <a:ext cx="485518" cy="501419"/>
              </a:xfrm>
              <a:prstGeom prst="rect">
                <a:avLst/>
              </a:prstGeom>
              <a:blipFill>
                <a:blip r:embed="rId6"/>
                <a:stretch>
                  <a:fillRect l="-12821" b="-487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3" name="Text"/>
              <p:cNvSpPr txBox="1"/>
              <p:nvPr/>
            </p:nvSpPr>
            <p:spPr>
              <a:xfrm>
                <a:off x="4414681" y="4660291"/>
                <a:ext cx="485518" cy="5014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anchor="ctr">
                <a:spAutoFit/>
              </a:bodyPr>
              <a:lstStyle>
                <a:lvl1pPr>
                  <a:defRPr sz="5600"/>
                </a:lvl1pPr>
              </a:lstStyle>
              <a:p>
                <a:pPr/>
                <a14:m>
                  <m:oMathPara xmlns:m="http://schemas.openxmlformats.org/officeDocument/2006/math">
                    <m:oMathParaPr>
                      <m:jc m:val="left"/>
                    </m:oMathParaPr>
                    <m:oMath xmlns:m="http://schemas.openxmlformats.org/officeDocument/2006/math">
                      <m:sSub>
                        <m:sSubPr>
                          <m:ctrlPr>
                            <a:rPr sz="2925" i="1">
                              <a:solidFill>
                                <a:srgbClr val="000000"/>
                              </a:solidFill>
                              <a:latin typeface="Cambria Math" panose="02040503050406030204" pitchFamily="18" charset="0"/>
                            </a:rPr>
                          </m:ctrlPr>
                        </m:sSubPr>
                        <m:e>
                          <m:r>
                            <a:rPr sz="2925" i="1">
                              <a:solidFill>
                                <a:srgbClr val="000000"/>
                              </a:solidFill>
                              <a:latin typeface="Cambria Math" panose="02040503050406030204" pitchFamily="18" charset="0"/>
                            </a:rPr>
                            <m:t>𝑒</m:t>
                          </m:r>
                        </m:e>
                        <m:sub>
                          <m:r>
                            <a:rPr sz="2925" i="1">
                              <a:solidFill>
                                <a:srgbClr val="000000"/>
                              </a:solidFill>
                              <a:latin typeface="Cambria Math" panose="02040503050406030204" pitchFamily="18" charset="0"/>
                            </a:rPr>
                            <m:t>5</m:t>
                          </m:r>
                        </m:sub>
                      </m:sSub>
                    </m:oMath>
                  </m:oMathPara>
                </a14:m>
                <a:endParaRPr sz="2800"/>
              </a:p>
            </p:txBody>
          </p:sp>
        </mc:Choice>
        <mc:Fallback xmlns="">
          <p:sp>
            <p:nvSpPr>
              <p:cNvPr id="443" name="Text"/>
              <p:cNvSpPr txBox="1">
                <a:spLocks noRot="1" noChangeAspect="1" noMove="1" noResize="1" noEditPoints="1" noAdjustHandles="1" noChangeArrowheads="1" noChangeShapeType="1" noTextEdit="1"/>
              </p:cNvSpPr>
              <p:nvPr/>
            </p:nvSpPr>
            <p:spPr>
              <a:xfrm>
                <a:off x="4414681" y="4660291"/>
                <a:ext cx="485518" cy="501419"/>
              </a:xfrm>
              <a:prstGeom prst="rect">
                <a:avLst/>
              </a:prstGeom>
              <a:blipFill>
                <a:blip r:embed="rId7"/>
                <a:stretch>
                  <a:fillRect l="-12821" b="-731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446" name="Group"/>
          <p:cNvGrpSpPr/>
          <p:nvPr/>
        </p:nvGrpSpPr>
        <p:grpSpPr>
          <a:xfrm>
            <a:off x="2849881" y="2918428"/>
            <a:ext cx="2124079" cy="2325705"/>
            <a:chOff x="-203804" y="0"/>
            <a:chExt cx="4248156" cy="4651407"/>
          </a:xfrm>
        </p:grpSpPr>
        <p:sp>
          <p:nvSpPr>
            <p:cNvPr id="444" name="Shape"/>
            <p:cNvSpPr/>
            <p:nvPr/>
          </p:nvSpPr>
          <p:spPr>
            <a:xfrm>
              <a:off x="192366" y="0"/>
              <a:ext cx="3851986" cy="4651407"/>
            </a:xfrm>
            <a:custGeom>
              <a:avLst/>
              <a:gdLst/>
              <a:ahLst/>
              <a:cxnLst>
                <a:cxn ang="0">
                  <a:pos x="wd2" y="hd2"/>
                </a:cxn>
                <a:cxn ang="5400000">
                  <a:pos x="wd2" y="hd2"/>
                </a:cxn>
                <a:cxn ang="10800000">
                  <a:pos x="wd2" y="hd2"/>
                </a:cxn>
                <a:cxn ang="16200000">
                  <a:pos x="wd2" y="hd2"/>
                </a:cxn>
              </a:cxnLst>
              <a:rect l="0" t="0" r="r" b="b"/>
              <a:pathLst>
                <a:path w="21157" h="21291" extrusionOk="0">
                  <a:moveTo>
                    <a:pt x="7886" y="964"/>
                  </a:moveTo>
                  <a:lnTo>
                    <a:pt x="1031" y="7097"/>
                  </a:lnTo>
                  <a:cubicBezTo>
                    <a:pt x="547" y="7645"/>
                    <a:pt x="222" y="8278"/>
                    <a:pt x="80" y="8948"/>
                  </a:cubicBezTo>
                  <a:cubicBezTo>
                    <a:pt x="-52" y="9572"/>
                    <a:pt x="-21" y="10214"/>
                    <a:pt x="171" y="10827"/>
                  </a:cubicBezTo>
                  <a:lnTo>
                    <a:pt x="3342" y="20088"/>
                  </a:lnTo>
                  <a:cubicBezTo>
                    <a:pt x="3391" y="20172"/>
                    <a:pt x="3448" y="20253"/>
                    <a:pt x="3512" y="20330"/>
                  </a:cubicBezTo>
                  <a:cubicBezTo>
                    <a:pt x="4563" y="21589"/>
                    <a:pt x="6768" y="21557"/>
                    <a:pt x="8321" y="20546"/>
                  </a:cubicBezTo>
                  <a:cubicBezTo>
                    <a:pt x="8485" y="20439"/>
                    <a:pt x="8640" y="20323"/>
                    <a:pt x="8785" y="20198"/>
                  </a:cubicBezTo>
                  <a:lnTo>
                    <a:pt x="20653" y="10005"/>
                  </a:lnTo>
                  <a:cubicBezTo>
                    <a:pt x="20735" y="9926"/>
                    <a:pt x="20808" y="9840"/>
                    <a:pt x="20870" y="9749"/>
                  </a:cubicBezTo>
                  <a:cubicBezTo>
                    <a:pt x="21548" y="8753"/>
                    <a:pt x="20934" y="7563"/>
                    <a:pt x="19977" y="6684"/>
                  </a:cubicBezTo>
                  <a:cubicBezTo>
                    <a:pt x="19888" y="6602"/>
                    <a:pt x="19797" y="6523"/>
                    <a:pt x="19704" y="6445"/>
                  </a:cubicBezTo>
                  <a:lnTo>
                    <a:pt x="12419" y="836"/>
                  </a:lnTo>
                  <a:cubicBezTo>
                    <a:pt x="11854" y="295"/>
                    <a:pt x="11031" y="-11"/>
                    <a:pt x="10171" y="0"/>
                  </a:cubicBezTo>
                  <a:cubicBezTo>
                    <a:pt x="9272" y="12"/>
                    <a:pt x="8430" y="367"/>
                    <a:pt x="7886" y="964"/>
                  </a:cubicBezTo>
                  <a:close/>
                </a:path>
              </a:pathLst>
            </a:custGeom>
            <a:noFill/>
            <a:ln w="25400" cap="flat">
              <a:solidFill>
                <a:schemeClr val="accent4">
                  <a:hueOff val="-1081314"/>
                  <a:satOff val="4338"/>
                  <a:lumOff val="-8931"/>
                </a:schemeClr>
              </a:solidFill>
              <a:prstDash val="solid"/>
              <a:miter lim="400000"/>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45" name="Text"/>
                <p:cNvSpPr txBox="1"/>
                <p:nvPr/>
              </p:nvSpPr>
              <p:spPr>
                <a:xfrm>
                  <a:off x="-203804" y="2627690"/>
                  <a:ext cx="786754" cy="872033"/>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lvl1pPr>
                    <a:defRPr>
                      <a:solidFill>
                        <a:schemeClr val="accent4">
                          <a:hueOff val="-1081314"/>
                          <a:satOff val="4338"/>
                          <a:lumOff val="-8931"/>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FF9300"/>
                                </a:solidFill>
                                <a:latin typeface="Cambria Math" panose="02040503050406030204" pitchFamily="18" charset="0"/>
                              </a:rPr>
                            </m:ctrlPr>
                          </m:sSubPr>
                          <m:e>
                            <m:r>
                              <a:rPr sz="2500" i="1">
                                <a:solidFill>
                                  <a:srgbClr val="FF9300"/>
                                </a:solidFill>
                                <a:latin typeface="Cambria Math" panose="02040503050406030204" pitchFamily="18" charset="0"/>
                              </a:rPr>
                              <m:t>𝑡</m:t>
                            </m:r>
                          </m:e>
                          <m:sub>
                            <m:r>
                              <a:rPr sz="2500" i="1">
                                <a:solidFill>
                                  <a:srgbClr val="FF9300"/>
                                </a:solidFill>
                                <a:latin typeface="Cambria Math" panose="02040503050406030204" pitchFamily="18" charset="0"/>
                              </a:rPr>
                              <m:t>2</m:t>
                            </m:r>
                          </m:sub>
                        </m:sSub>
                      </m:oMath>
                    </m:oMathPara>
                  </a14:m>
                  <a:endParaRPr sz="900">
                    <a:solidFill>
                      <a:srgbClr val="FF9300"/>
                    </a:solidFill>
                  </a:endParaRPr>
                </a:p>
              </p:txBody>
            </p:sp>
          </mc:Choice>
          <mc:Fallback xmlns="">
            <p:sp>
              <p:nvSpPr>
                <p:cNvPr id="445" name="Text"/>
                <p:cNvSpPr txBox="1">
                  <a:spLocks noRot="1" noChangeAspect="1" noMove="1" noResize="1" noEditPoints="1" noAdjustHandles="1" noChangeArrowheads="1" noChangeShapeType="1" noTextEdit="1"/>
                </p:cNvSpPr>
                <p:nvPr/>
              </p:nvSpPr>
              <p:spPr>
                <a:xfrm>
                  <a:off x="-203804" y="2627690"/>
                  <a:ext cx="786754" cy="872033"/>
                </a:xfrm>
                <a:prstGeom prst="rect">
                  <a:avLst/>
                </a:prstGeom>
                <a:blipFill>
                  <a:blip r:embed="rId8"/>
                  <a:stretch>
                    <a:fillRect l="-18750" b="-5714"/>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49" name="Group"/>
          <p:cNvGrpSpPr/>
          <p:nvPr/>
        </p:nvGrpSpPr>
        <p:grpSpPr>
          <a:xfrm>
            <a:off x="3078678" y="3636099"/>
            <a:ext cx="2016066" cy="1901945"/>
            <a:chOff x="-1" y="-1"/>
            <a:chExt cx="4032131" cy="3803888"/>
          </a:xfrm>
        </p:grpSpPr>
        <p:sp>
          <p:nvSpPr>
            <p:cNvPr id="447" name="Shape"/>
            <p:cNvSpPr/>
            <p:nvPr/>
          </p:nvSpPr>
          <p:spPr>
            <a:xfrm>
              <a:off x="-1" y="-1"/>
              <a:ext cx="4032131" cy="3026307"/>
            </a:xfrm>
            <a:custGeom>
              <a:avLst/>
              <a:gdLst/>
              <a:ahLst/>
              <a:cxnLst>
                <a:cxn ang="0">
                  <a:pos x="wd2" y="hd2"/>
                </a:cxn>
                <a:cxn ang="5400000">
                  <a:pos x="wd2" y="hd2"/>
                </a:cxn>
                <a:cxn ang="10800000">
                  <a:pos x="wd2" y="hd2"/>
                </a:cxn>
                <a:cxn ang="16200000">
                  <a:pos x="wd2" y="hd2"/>
                </a:cxn>
              </a:cxnLst>
              <a:rect l="0" t="0" r="r" b="b"/>
              <a:pathLst>
                <a:path w="21505" h="21594" extrusionOk="0">
                  <a:moveTo>
                    <a:pt x="4045" y="21535"/>
                  </a:moveTo>
                  <a:lnTo>
                    <a:pt x="17101" y="21593"/>
                  </a:lnTo>
                  <a:cubicBezTo>
                    <a:pt x="17231" y="21599"/>
                    <a:pt x="17360" y="21577"/>
                    <a:pt x="17485" y="21528"/>
                  </a:cubicBezTo>
                  <a:cubicBezTo>
                    <a:pt x="18079" y="21295"/>
                    <a:pt x="18444" y="20556"/>
                    <a:pt x="18672" y="19779"/>
                  </a:cubicBezTo>
                  <a:cubicBezTo>
                    <a:pt x="18725" y="19599"/>
                    <a:pt x="18772" y="19416"/>
                    <a:pt x="18813" y="19231"/>
                  </a:cubicBezTo>
                  <a:lnTo>
                    <a:pt x="21505" y="2332"/>
                  </a:lnTo>
                  <a:cubicBezTo>
                    <a:pt x="21505" y="2248"/>
                    <a:pt x="21500" y="2164"/>
                    <a:pt x="21491" y="2081"/>
                  </a:cubicBezTo>
                  <a:cubicBezTo>
                    <a:pt x="21302" y="466"/>
                    <a:pt x="19879" y="4"/>
                    <a:pt x="18563" y="0"/>
                  </a:cubicBezTo>
                  <a:cubicBezTo>
                    <a:pt x="18245" y="-1"/>
                    <a:pt x="17927" y="3"/>
                    <a:pt x="17610" y="13"/>
                  </a:cubicBezTo>
                  <a:lnTo>
                    <a:pt x="2365" y="226"/>
                  </a:lnTo>
                  <a:cubicBezTo>
                    <a:pt x="2267" y="217"/>
                    <a:pt x="2169" y="218"/>
                    <a:pt x="2072" y="229"/>
                  </a:cubicBezTo>
                  <a:cubicBezTo>
                    <a:pt x="789" y="374"/>
                    <a:pt x="-95" y="1946"/>
                    <a:pt x="8" y="3654"/>
                  </a:cubicBezTo>
                  <a:cubicBezTo>
                    <a:pt x="22" y="3875"/>
                    <a:pt x="53" y="4094"/>
                    <a:pt x="101" y="4306"/>
                  </a:cubicBezTo>
                  <a:lnTo>
                    <a:pt x="2928" y="19386"/>
                  </a:lnTo>
                  <a:cubicBezTo>
                    <a:pt x="2949" y="19506"/>
                    <a:pt x="2972" y="19626"/>
                    <a:pt x="2996" y="19745"/>
                  </a:cubicBezTo>
                  <a:cubicBezTo>
                    <a:pt x="3140" y="20466"/>
                    <a:pt x="3367" y="21217"/>
                    <a:pt x="3889" y="21478"/>
                  </a:cubicBezTo>
                  <a:cubicBezTo>
                    <a:pt x="3940" y="21503"/>
                    <a:pt x="3992" y="21522"/>
                    <a:pt x="4045" y="21535"/>
                  </a:cubicBezTo>
                  <a:close/>
                </a:path>
              </a:pathLst>
            </a:custGeom>
            <a:noFill/>
            <a:ln w="25400" cap="flat">
              <a:solidFill>
                <a:schemeClr val="accent2">
                  <a:hueOff val="260011"/>
                  <a:satOff val="17755"/>
                  <a:lumOff val="-25437"/>
                </a:schemeClr>
              </a:solidFill>
              <a:prstDash val="solid"/>
              <a:miter lim="400000"/>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48" name="Text"/>
                <p:cNvSpPr txBox="1"/>
                <p:nvPr/>
              </p:nvSpPr>
              <p:spPr>
                <a:xfrm>
                  <a:off x="1609103" y="2931853"/>
                  <a:ext cx="786754" cy="872034"/>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lvl1pPr>
                    <a:defRPr>
                      <a:solidFill>
                        <a:schemeClr val="accent2">
                          <a:hueOff val="260011"/>
                          <a:satOff val="17755"/>
                          <a:lumOff val="-25437"/>
                        </a:schemeClr>
                      </a:solidFill>
                    </a:defRPr>
                  </a:lvl1pPr>
                </a:lstStyle>
                <a:p>
                  <a:pPr/>
                  <a14:m>
                    <m:oMathPara xmlns:m="http://schemas.openxmlformats.org/officeDocument/2006/math">
                      <m:oMathParaPr>
                        <m:jc m:val="left"/>
                      </m:oMathParaPr>
                      <m:oMath xmlns:m="http://schemas.openxmlformats.org/officeDocument/2006/math">
                        <m:sSub>
                          <m:sSubPr>
                            <m:ctrlPr>
                              <a:rPr sz="2500" i="1">
                                <a:solidFill>
                                  <a:srgbClr val="007B76"/>
                                </a:solidFill>
                                <a:latin typeface="Cambria Math" panose="02040503050406030204" pitchFamily="18" charset="0"/>
                              </a:rPr>
                            </m:ctrlPr>
                          </m:sSubPr>
                          <m:e>
                            <m:r>
                              <a:rPr sz="2500" i="1">
                                <a:solidFill>
                                  <a:srgbClr val="007B76"/>
                                </a:solidFill>
                                <a:latin typeface="Cambria Math" panose="02040503050406030204" pitchFamily="18" charset="0"/>
                              </a:rPr>
                              <m:t>𝑡</m:t>
                            </m:r>
                          </m:e>
                          <m:sub>
                            <m:r>
                              <a:rPr sz="2500" i="1">
                                <a:solidFill>
                                  <a:srgbClr val="007B76"/>
                                </a:solidFill>
                                <a:latin typeface="Cambria Math" panose="02040503050406030204" pitchFamily="18" charset="0"/>
                              </a:rPr>
                              <m:t>3</m:t>
                            </m:r>
                          </m:sub>
                        </m:sSub>
                      </m:oMath>
                    </m:oMathPara>
                  </a14:m>
                  <a:endParaRPr sz="900">
                    <a:solidFill>
                      <a:srgbClr val="007B76"/>
                    </a:solidFill>
                  </a:endParaRPr>
                </a:p>
              </p:txBody>
            </p:sp>
          </mc:Choice>
          <mc:Fallback xmlns="">
            <p:sp>
              <p:nvSpPr>
                <p:cNvPr id="448" name="Text"/>
                <p:cNvSpPr txBox="1">
                  <a:spLocks noRot="1" noChangeAspect="1" noMove="1" noResize="1" noEditPoints="1" noAdjustHandles="1" noChangeArrowheads="1" noChangeShapeType="1" noTextEdit="1"/>
                </p:cNvSpPr>
                <p:nvPr/>
              </p:nvSpPr>
              <p:spPr>
                <a:xfrm>
                  <a:off x="1609103" y="2931853"/>
                  <a:ext cx="786754" cy="872034"/>
                </a:xfrm>
                <a:prstGeom prst="rect">
                  <a:avLst/>
                </a:prstGeom>
                <a:blipFill>
                  <a:blip r:embed="rId9"/>
                  <a:stretch>
                    <a:fillRect l="-15625" b="-857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52" name="Group"/>
          <p:cNvGrpSpPr/>
          <p:nvPr/>
        </p:nvGrpSpPr>
        <p:grpSpPr>
          <a:xfrm>
            <a:off x="3790747" y="2708838"/>
            <a:ext cx="1253819" cy="2516137"/>
            <a:chOff x="0" y="0"/>
            <a:chExt cx="2507637" cy="5032271"/>
          </a:xfrm>
        </p:grpSpPr>
        <p:sp>
          <p:nvSpPr>
            <p:cNvPr id="450" name="Shape"/>
            <p:cNvSpPr/>
            <p:nvPr/>
          </p:nvSpPr>
          <p:spPr>
            <a:xfrm>
              <a:off x="0" y="348902"/>
              <a:ext cx="2507638" cy="4683370"/>
            </a:xfrm>
            <a:custGeom>
              <a:avLst/>
              <a:gdLst/>
              <a:ahLst/>
              <a:cxnLst>
                <a:cxn ang="0">
                  <a:pos x="wd2" y="hd2"/>
                </a:cxn>
                <a:cxn ang="5400000">
                  <a:pos x="wd2" y="hd2"/>
                </a:cxn>
                <a:cxn ang="10800000">
                  <a:pos x="wd2" y="hd2"/>
                </a:cxn>
                <a:cxn ang="16200000">
                  <a:pos x="wd2" y="hd2"/>
                </a:cxn>
              </a:cxnLst>
              <a:rect l="0" t="0" r="r" b="b"/>
              <a:pathLst>
                <a:path w="21354" h="20542" extrusionOk="0">
                  <a:moveTo>
                    <a:pt x="57" y="2173"/>
                  </a:moveTo>
                  <a:lnTo>
                    <a:pt x="11136" y="19465"/>
                  </a:lnTo>
                  <a:cubicBezTo>
                    <a:pt x="11194" y="19534"/>
                    <a:pt x="11264" y="19600"/>
                    <a:pt x="11342" y="19663"/>
                  </a:cubicBezTo>
                  <a:cubicBezTo>
                    <a:pt x="13076" y="21071"/>
                    <a:pt x="17187" y="20719"/>
                    <a:pt x="17964" y="19098"/>
                  </a:cubicBezTo>
                  <a:cubicBezTo>
                    <a:pt x="18007" y="19007"/>
                    <a:pt x="18034" y="18915"/>
                    <a:pt x="18045" y="18822"/>
                  </a:cubicBezTo>
                  <a:lnTo>
                    <a:pt x="21246" y="9420"/>
                  </a:lnTo>
                  <a:cubicBezTo>
                    <a:pt x="21275" y="9337"/>
                    <a:pt x="21299" y="9254"/>
                    <a:pt x="21316" y="9170"/>
                  </a:cubicBezTo>
                  <a:cubicBezTo>
                    <a:pt x="21544" y="8061"/>
                    <a:pt x="20730" y="6981"/>
                    <a:pt x="19367" y="6120"/>
                  </a:cubicBezTo>
                  <a:cubicBezTo>
                    <a:pt x="19225" y="6031"/>
                    <a:pt x="19078" y="5944"/>
                    <a:pt x="18925" y="5859"/>
                  </a:cubicBezTo>
                  <a:lnTo>
                    <a:pt x="6235" y="533"/>
                  </a:lnTo>
                  <a:cubicBezTo>
                    <a:pt x="6090" y="457"/>
                    <a:pt x="5928" y="390"/>
                    <a:pt x="5757" y="332"/>
                  </a:cubicBezTo>
                  <a:cubicBezTo>
                    <a:pt x="3248" y="-529"/>
                    <a:pt x="-56" y="388"/>
                    <a:pt x="1" y="1908"/>
                  </a:cubicBezTo>
                  <a:cubicBezTo>
                    <a:pt x="4" y="1997"/>
                    <a:pt x="23" y="2086"/>
                    <a:pt x="57" y="2173"/>
                  </a:cubicBezTo>
                  <a:close/>
                </a:path>
              </a:pathLst>
            </a:custGeom>
            <a:noFill/>
            <a:ln w="25400" cap="flat">
              <a:solidFill>
                <a:schemeClr val="accent5">
                  <a:lumOff val="-29866"/>
                </a:schemeClr>
              </a:solidFill>
              <a:prstDash val="solid"/>
              <a:miter lim="400000"/>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51" name="Rectangle"/>
                <p:cNvSpPr txBox="1"/>
                <p:nvPr/>
              </p:nvSpPr>
              <p:spPr>
                <a:xfrm>
                  <a:off x="1217547" y="0"/>
                  <a:ext cx="473964" cy="817376"/>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25400" tIns="25400" rIns="25400" bIns="25400" numCol="1" anchor="ctr">
                  <a:noAutofit/>
                </a:bodyPr>
                <a:lstStyle>
                  <a:lvl1pPr>
                    <a:defRPr>
                      <a:solidFill>
                        <a:schemeClr val="accent5">
                          <a:lumOff val="-29866"/>
                        </a:schemeClr>
                      </a:solidFill>
                    </a:defRPr>
                  </a:lvl1pPr>
                </a:lstStyle>
                <a:p>
                  <a:pPr/>
                  <a14:m>
                    <m:oMathPara xmlns:m="http://schemas.openxmlformats.org/officeDocument/2006/math">
                      <m:oMathParaPr>
                        <m:jc m:val="left"/>
                      </m:oMathParaPr>
                      <m:oMath xmlns:m="http://schemas.openxmlformats.org/officeDocument/2006/math">
                        <m:sSub>
                          <m:sSubPr>
                            <m:ctrlPr>
                              <a:rPr sz="2400" i="1">
                                <a:solidFill>
                                  <a:srgbClr val="B41700"/>
                                </a:solidFill>
                                <a:latin typeface="Cambria Math" panose="02040503050406030204" pitchFamily="18" charset="0"/>
                              </a:rPr>
                            </m:ctrlPr>
                          </m:sSubPr>
                          <m:e>
                            <m:r>
                              <a:rPr sz="2400" i="1">
                                <a:solidFill>
                                  <a:srgbClr val="B41700"/>
                                </a:solidFill>
                                <a:latin typeface="Cambria Math" panose="02040503050406030204" pitchFamily="18" charset="0"/>
                              </a:rPr>
                              <m:t>𝑡</m:t>
                            </m:r>
                          </m:e>
                          <m:sub>
                            <m:r>
                              <a:rPr sz="2400" i="1">
                                <a:solidFill>
                                  <a:srgbClr val="B41700"/>
                                </a:solidFill>
                                <a:latin typeface="Cambria Math" panose="02040503050406030204" pitchFamily="18" charset="0"/>
                              </a:rPr>
                              <m:t>1</m:t>
                            </m:r>
                          </m:sub>
                        </m:sSub>
                      </m:oMath>
                    </m:oMathPara>
                  </a14:m>
                  <a:endParaRPr sz="900">
                    <a:solidFill>
                      <a:srgbClr val="B51700"/>
                    </a:solidFill>
                  </a:endParaRPr>
                </a:p>
              </p:txBody>
            </p:sp>
          </mc:Choice>
          <mc:Fallback xmlns="">
            <p:sp>
              <p:nvSpPr>
                <p:cNvPr id="451" name="Rectangle"/>
                <p:cNvSpPr txBox="1">
                  <a:spLocks noRot="1" noChangeAspect="1" noMove="1" noResize="1" noEditPoints="1" noAdjustHandles="1" noChangeArrowheads="1" noChangeShapeType="1" noTextEdit="1"/>
                </p:cNvSpPr>
                <p:nvPr/>
              </p:nvSpPr>
              <p:spPr>
                <a:xfrm>
                  <a:off x="1217547" y="0"/>
                  <a:ext cx="473964" cy="817376"/>
                </a:xfrm>
                <a:prstGeom prst="rect">
                  <a:avLst/>
                </a:prstGeom>
                <a:blipFill>
                  <a:blip r:embed="rId10"/>
                  <a:stretch>
                    <a:fillRect l="-25000" r="-35000" b="-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55" name="Group"/>
          <p:cNvGrpSpPr/>
          <p:nvPr/>
        </p:nvGrpSpPr>
        <p:grpSpPr>
          <a:xfrm>
            <a:off x="2360078" y="3265970"/>
            <a:ext cx="1253819" cy="1027896"/>
            <a:chOff x="0" y="0"/>
            <a:chExt cx="2507637" cy="2055790"/>
          </a:xfrm>
        </p:grpSpPr>
        <p:sp>
          <p:nvSpPr>
            <p:cNvPr id="486" name="Connection Line"/>
            <p:cNvSpPr/>
            <p:nvPr/>
          </p:nvSpPr>
          <p:spPr>
            <a:xfrm>
              <a:off x="226272" y="220605"/>
              <a:ext cx="2281365" cy="1835185"/>
            </a:xfrm>
            <a:custGeom>
              <a:avLst/>
              <a:gdLst/>
              <a:ahLst/>
              <a:cxnLst>
                <a:cxn ang="0">
                  <a:pos x="wd2" y="hd2"/>
                </a:cxn>
                <a:cxn ang="5400000">
                  <a:pos x="wd2" y="hd2"/>
                </a:cxn>
                <a:cxn ang="10800000">
                  <a:pos x="wd2" y="hd2"/>
                </a:cxn>
                <a:cxn ang="16200000">
                  <a:pos x="wd2" y="hd2"/>
                </a:cxn>
              </a:cxnLst>
              <a:rect l="0" t="0" r="r" b="b"/>
              <a:pathLst>
                <a:path w="16238" h="21600" extrusionOk="0">
                  <a:moveTo>
                    <a:pt x="0" y="21600"/>
                  </a:moveTo>
                  <a:cubicBezTo>
                    <a:pt x="20607" y="17808"/>
                    <a:pt x="21600" y="10608"/>
                    <a:pt x="2979" y="0"/>
                  </a:cubicBezTo>
                </a:path>
              </a:pathLst>
            </a:custGeom>
            <a:noFill/>
            <a:ln w="25400" cap="rnd">
              <a:solidFill>
                <a:srgbClr val="000000"/>
              </a:solidFill>
              <a:custDash>
                <a:ds d="100000" sp="200000"/>
              </a:custDash>
              <a:round/>
            </a:ln>
            <a:effectLst/>
          </p:spPr>
          <p:txBody>
            <a:bodyPr/>
            <a:lstStyle/>
            <a:p>
              <a:endParaRPr sz="900"/>
            </a:p>
          </p:txBody>
        </p:sp>
        <mc:AlternateContent xmlns:mc="http://schemas.openxmlformats.org/markup-compatibility/2006" xmlns:a14="http://schemas.microsoft.com/office/drawing/2010/main">
          <mc:Choice Requires="a14">
            <p:sp>
              <p:nvSpPr>
                <p:cNvPr id="454" name="Equation"/>
                <p:cNvSpPr txBox="1"/>
                <p:nvPr/>
              </p:nvSpPr>
              <p:spPr>
                <a:xfrm>
                  <a:off x="0" y="0"/>
                  <a:ext cx="637740" cy="692497"/>
                </a:xfrm>
                <a:prstGeom prst="rect">
                  <a:avLst/>
                </a:prstGeom>
                <a:noFill/>
                <a:ln w="12700" cap="flat">
                  <a:noFill/>
                  <a:miter lim="400000"/>
                </a:ln>
                <a:effectLst/>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1</m:t>
                            </m:r>
                          </m:sub>
                        </m:sSub>
                      </m:oMath>
                    </m:oMathPara>
                  </a14:m>
                  <a:endParaRPr sz="2250"/>
                </a:p>
              </p:txBody>
            </p:sp>
          </mc:Choice>
          <mc:Fallback xmlns="">
            <p:sp>
              <p:nvSpPr>
                <p:cNvPr id="454" name="Equation"/>
                <p:cNvSpPr txBox="1">
                  <a:spLocks noRot="1" noChangeAspect="1" noMove="1" noResize="1" noEditPoints="1" noAdjustHandles="1" noChangeArrowheads="1" noChangeShapeType="1" noTextEdit="1"/>
                </p:cNvSpPr>
                <p:nvPr/>
              </p:nvSpPr>
              <p:spPr>
                <a:xfrm>
                  <a:off x="0" y="0"/>
                  <a:ext cx="637740" cy="692497"/>
                </a:xfrm>
                <a:prstGeom prst="rect">
                  <a:avLst/>
                </a:prstGeom>
                <a:blipFill>
                  <a:blip r:embed="rId11"/>
                  <a:stretch>
                    <a:fillRect l="-11538" r="-7692" b="-10714"/>
                  </a:stretch>
                </a:blipFill>
                <a:ln w="12700" cap="flat">
                  <a:noFill/>
                  <a:miter lim="400000"/>
                </a:ln>
                <a:effectLst/>
              </p:spPr>
              <p:txBody>
                <a:bodyPr/>
                <a:lstStyle/>
                <a:p>
                  <a:r>
                    <a:rPr lang="en-US">
                      <a:noFill/>
                    </a:rPr>
                    <a:t> </a:t>
                  </a:r>
                </a:p>
              </p:txBody>
            </p:sp>
          </mc:Fallback>
        </mc:AlternateContent>
      </p:grpSp>
      <p:grpSp>
        <p:nvGrpSpPr>
          <p:cNvPr id="458" name="Group"/>
          <p:cNvGrpSpPr/>
          <p:nvPr/>
        </p:nvGrpSpPr>
        <p:grpSpPr>
          <a:xfrm>
            <a:off x="4192518" y="2445803"/>
            <a:ext cx="881533" cy="3309685"/>
            <a:chOff x="0" y="0"/>
            <a:chExt cx="1763063" cy="6619368"/>
          </a:xfrm>
        </p:grpSpPr>
        <p:sp>
          <p:nvSpPr>
            <p:cNvPr id="456" name="Line"/>
            <p:cNvSpPr/>
            <p:nvPr/>
          </p:nvSpPr>
          <p:spPr>
            <a:xfrm flipV="1">
              <a:off x="0" y="427409"/>
              <a:ext cx="1113899" cy="6191959"/>
            </a:xfrm>
            <a:prstGeom prst="line">
              <a:avLst/>
            </a:prstGeom>
            <a:noFill/>
            <a:ln w="25400" cap="rnd">
              <a:solidFill>
                <a:srgbClr val="000000"/>
              </a:solidFill>
              <a:custDash>
                <a:ds d="100000" sp="200000"/>
              </a:custDash>
              <a:round/>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457" name="Equation"/>
                <p:cNvSpPr txBox="1"/>
                <p:nvPr/>
              </p:nvSpPr>
              <p:spPr>
                <a:xfrm>
                  <a:off x="1111988" y="0"/>
                  <a:ext cx="651075" cy="692498"/>
                </a:xfrm>
                <a:prstGeom prst="rect">
                  <a:avLst/>
                </a:prstGeom>
                <a:noFill/>
                <a:ln w="12700" cap="flat">
                  <a:noFill/>
                  <a:miter lim="400000"/>
                </a:ln>
                <a:effectLst/>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sz="2250" i="1">
                                <a:solidFill>
                                  <a:srgbClr val="000000"/>
                                </a:solidFill>
                                <a:latin typeface="Cambria Math" panose="02040503050406030204" pitchFamily="18" charset="0"/>
                              </a:rPr>
                            </m:ctrlPr>
                          </m:sSubPr>
                          <m:e>
                            <m:r>
                              <a:rPr sz="2250" i="1">
                                <a:solidFill>
                                  <a:srgbClr val="000000"/>
                                </a:solidFill>
                                <a:latin typeface="Cambria Math" panose="02040503050406030204" pitchFamily="18" charset="0"/>
                              </a:rPr>
                              <m:t>𝑐</m:t>
                            </m:r>
                          </m:e>
                          <m:sub>
                            <m:r>
                              <a:rPr sz="2250" i="1">
                                <a:solidFill>
                                  <a:srgbClr val="000000"/>
                                </a:solidFill>
                                <a:latin typeface="Cambria Math" panose="02040503050406030204" pitchFamily="18" charset="0"/>
                              </a:rPr>
                              <m:t>2</m:t>
                            </m:r>
                          </m:sub>
                        </m:sSub>
                      </m:oMath>
                    </m:oMathPara>
                  </a14:m>
                  <a:endParaRPr sz="2250"/>
                </a:p>
              </p:txBody>
            </p:sp>
          </mc:Choice>
          <mc:Fallback xmlns="">
            <p:sp>
              <p:nvSpPr>
                <p:cNvPr id="457" name="Equation"/>
                <p:cNvSpPr txBox="1">
                  <a:spLocks noRot="1" noChangeAspect="1" noMove="1" noResize="1" noEditPoints="1" noAdjustHandles="1" noChangeArrowheads="1" noChangeShapeType="1" noTextEdit="1"/>
                </p:cNvSpPr>
                <p:nvPr/>
              </p:nvSpPr>
              <p:spPr>
                <a:xfrm>
                  <a:off x="1111988" y="0"/>
                  <a:ext cx="651075" cy="692498"/>
                </a:xfrm>
                <a:prstGeom prst="rect">
                  <a:avLst/>
                </a:prstGeom>
                <a:blipFill>
                  <a:blip r:embed="rId12"/>
                  <a:stretch>
                    <a:fillRect l="-7407" r="-7407" b="-14286"/>
                  </a:stretch>
                </a:blipFill>
                <a:ln w="12700" cap="flat">
                  <a:noFill/>
                  <a:miter lim="400000"/>
                </a:ln>
                <a:effectLst/>
              </p:spPr>
              <p:txBody>
                <a:bodyPr/>
                <a:lstStyle/>
                <a:p>
                  <a:r>
                    <a:rPr lang="en-US">
                      <a:noFill/>
                    </a:rPr>
                    <a:t> </a:t>
                  </a:r>
                </a:p>
              </p:txBody>
            </p:sp>
          </mc:Fallback>
        </mc:AlternateContent>
      </p:grpSp>
      <p:grpSp>
        <p:nvGrpSpPr>
          <p:cNvPr id="472" name="Group"/>
          <p:cNvGrpSpPr/>
          <p:nvPr/>
        </p:nvGrpSpPr>
        <p:grpSpPr>
          <a:xfrm>
            <a:off x="5679432" y="2202459"/>
            <a:ext cx="5804818" cy="3565866"/>
            <a:chOff x="0" y="0"/>
            <a:chExt cx="11609633" cy="7131730"/>
          </a:xfrm>
        </p:grpSpPr>
        <p:grpSp>
          <p:nvGrpSpPr>
            <p:cNvPr id="462" name="Group"/>
            <p:cNvGrpSpPr/>
            <p:nvPr/>
          </p:nvGrpSpPr>
          <p:grpSpPr>
            <a:xfrm>
              <a:off x="0" y="2897884"/>
              <a:ext cx="1925299" cy="1335963"/>
              <a:chOff x="0" y="0"/>
              <a:chExt cx="1925298" cy="1335961"/>
            </a:xfrm>
          </p:grpSpPr>
          <p:sp>
            <p:nvSpPr>
              <p:cNvPr id="459" name="Line"/>
              <p:cNvSpPr/>
              <p:nvPr/>
            </p:nvSpPr>
            <p:spPr>
              <a:xfrm>
                <a:off x="-1" y="656530"/>
                <a:ext cx="1925300" cy="1"/>
              </a:xfrm>
              <a:prstGeom prst="line">
                <a:avLst/>
              </a:prstGeom>
              <a:noFill/>
              <a:ln w="762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460" name="Spawn"/>
              <p:cNvSpPr txBox="1"/>
              <p:nvPr/>
            </p:nvSpPr>
            <p:spPr>
              <a:xfrm>
                <a:off x="231044" y="0"/>
                <a:ext cx="1377489" cy="590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defRPr sz="3500" cap="small"/>
                </a:lvl1pPr>
              </a:lstStyle>
              <a:p>
                <a:r>
                  <a:rPr sz="1750"/>
                  <a:t>Spawn</a:t>
                </a:r>
              </a:p>
            </p:txBody>
          </p:sp>
          <mc:AlternateContent xmlns:mc="http://schemas.openxmlformats.org/markup-compatibility/2006" xmlns:a14="http://schemas.microsoft.com/office/drawing/2010/main">
            <mc:Choice Requires="a14">
              <p:sp>
                <p:nvSpPr>
                  <p:cNvPr id="461" name="Square"/>
                  <p:cNvSpPr txBox="1"/>
                  <p:nvPr/>
                </p:nvSpPr>
                <p:spPr>
                  <a:xfrm>
                    <a:off x="623801" y="738004"/>
                    <a:ext cx="591975" cy="597958"/>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25400" tIns="25400" rIns="25400" bIns="25400" numCol="1" anchor="ctr">
                    <a:noAutofit/>
                  </a:bodyPr>
                  <a:lstStyle>
                    <a:lvl1pPr>
                      <a:defRPr sz="3200"/>
                    </a:lvl1pPr>
                  </a:lstStyle>
                  <a:p>
                    <a:pPr/>
                    <a14:m>
                      <m:oMathPara xmlns:m="http://schemas.openxmlformats.org/officeDocument/2006/math">
                        <m:oMathParaPr>
                          <m:jc m:val="left"/>
                        </m:oMathParaPr>
                        <m:oMath xmlns:m="http://schemas.openxmlformats.org/officeDocument/2006/math">
                          <m:sSub>
                            <m:sSubPr>
                              <m:ctrlPr>
                                <a:rPr sz="1650" i="1">
                                  <a:solidFill>
                                    <a:srgbClr val="000000"/>
                                  </a:solidFill>
                                  <a:latin typeface="Cambria Math" panose="02040503050406030204" pitchFamily="18" charset="0"/>
                                </a:rPr>
                              </m:ctrlPr>
                            </m:sSubPr>
                            <m:e>
                              <m:r>
                                <a:rPr sz="1650" i="1">
                                  <a:solidFill>
                                    <a:srgbClr val="000000"/>
                                  </a:solidFill>
                                  <a:latin typeface="Cambria Math" panose="02040503050406030204" pitchFamily="18" charset="0"/>
                                </a:rPr>
                                <m:t>𝒮</m:t>
                              </m:r>
                            </m:e>
                            <m:sub>
                              <m:r>
                                <a:rPr sz="1650" i="1">
                                  <a:solidFill>
                                    <a:srgbClr val="000000"/>
                                  </a:solidFill>
                                  <a:latin typeface="Cambria Math" panose="02040503050406030204" pitchFamily="18" charset="0"/>
                                </a:rPr>
                                <m:t>𝑛</m:t>
                              </m:r>
                            </m:sub>
                          </m:sSub>
                        </m:oMath>
                      </m:oMathPara>
                    </a14:m>
                    <a:endParaRPr sz="1600"/>
                  </a:p>
                </p:txBody>
              </p:sp>
            </mc:Choice>
            <mc:Fallback xmlns="">
              <p:sp>
                <p:nvSpPr>
                  <p:cNvPr id="461" name="Square"/>
                  <p:cNvSpPr txBox="1">
                    <a:spLocks noRot="1" noChangeAspect="1" noMove="1" noResize="1" noEditPoints="1" noAdjustHandles="1" noChangeArrowheads="1" noChangeShapeType="1" noTextEdit="1"/>
                  </p:cNvSpPr>
                  <p:nvPr/>
                </p:nvSpPr>
                <p:spPr>
                  <a:xfrm>
                    <a:off x="623801" y="738004"/>
                    <a:ext cx="591975" cy="597958"/>
                  </a:xfrm>
                  <a:prstGeom prst="rect">
                    <a:avLst/>
                  </a:prstGeom>
                  <a:blipFill>
                    <a:blip r:embed="rId13"/>
                    <a:stretch>
                      <a:fillRect l="-125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67" name="Group"/>
            <p:cNvGrpSpPr/>
            <p:nvPr/>
          </p:nvGrpSpPr>
          <p:grpSpPr>
            <a:xfrm>
              <a:off x="2476944" y="0"/>
              <a:ext cx="9132690" cy="7131731"/>
              <a:chOff x="0" y="0"/>
              <a:chExt cx="9132689" cy="7131730"/>
            </a:xfrm>
          </p:grpSpPr>
          <p:sp>
            <p:nvSpPr>
              <p:cNvPr id="463" name="Rounded Rectangle"/>
              <p:cNvSpPr/>
              <p:nvPr/>
            </p:nvSpPr>
            <p:spPr>
              <a:xfrm>
                <a:off x="4447998" y="0"/>
                <a:ext cx="4684692" cy="7131731"/>
              </a:xfrm>
              <a:prstGeom prst="roundRect">
                <a:avLst>
                  <a:gd name="adj" fmla="val 7326"/>
                </a:avLst>
              </a:prstGeom>
              <a:noFill/>
              <a:ln w="38100" cap="rnd">
                <a:solidFill>
                  <a:srgbClr val="000000"/>
                </a:solidFill>
                <a:custDash>
                  <a:ds d="100000" sp="200000"/>
                </a:custDash>
                <a:round/>
              </a:ln>
              <a:effectLst/>
            </p:spPr>
            <p:txBody>
              <a:bodyPr wrap="square" lIns="11953" tIns="11953" rIns="11953" bIns="11953" numCol="1" anchor="ctr">
                <a:noAutofit/>
              </a:bodyPr>
              <a:lstStyle/>
              <a:p>
                <a:pPr algn="ctr" defTabSz="186267">
                  <a:defRPr sz="2200">
                    <a:solidFill>
                      <a:srgbClr val="FFFFFF"/>
                    </a:solidFill>
                    <a:latin typeface="Graphik-Medium"/>
                    <a:ea typeface="Graphik-Medium"/>
                    <a:cs typeface="Graphik-Medium"/>
                    <a:sym typeface="Graphik Medium"/>
                  </a:defRPr>
                </a:pPr>
                <a:endParaRPr sz="1100"/>
              </a:p>
            </p:txBody>
          </p:sp>
          <p:sp>
            <p:nvSpPr>
              <p:cNvPr id="464" name="ACS…"/>
              <p:cNvSpPr/>
              <p:nvPr/>
            </p:nvSpPr>
            <p:spPr>
              <a:xfrm>
                <a:off x="0" y="2909726"/>
                <a:ext cx="2327516" cy="1312279"/>
              </a:xfrm>
              <a:prstGeom prst="roundRect">
                <a:avLst>
                  <a:gd name="adj" fmla="val 19049"/>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297" tIns="11297" rIns="11297" bIns="11297" numCol="1" anchor="ctr">
                <a:noAutofit/>
              </a:bodyPr>
              <a:lstStyle/>
              <a:p>
                <a:pPr algn="ctr" defTabSz="165100">
                  <a:defRPr sz="3200">
                    <a:latin typeface="Helvetica"/>
                    <a:ea typeface="Helvetica"/>
                    <a:cs typeface="Helvetica"/>
                    <a:sym typeface="Helvetica"/>
                  </a:defRPr>
                </a:pPr>
                <a:r>
                  <a:rPr sz="1600"/>
                  <a:t>ACS</a:t>
                </a:r>
              </a:p>
              <a:p>
                <a:pPr algn="ctr" defTabSz="165100">
                  <a:defRPr sz="3200">
                    <a:latin typeface="Helvetica"/>
                    <a:ea typeface="Helvetica"/>
                    <a:cs typeface="Helvetica"/>
                    <a:sym typeface="Helvetica"/>
                  </a:defRPr>
                </a:pPr>
                <a:r>
                  <a:rPr sz="1600"/>
                  <a:t>Worker</a:t>
                </a:r>
              </a:p>
            </p:txBody>
          </p:sp>
          <p:sp>
            <p:nvSpPr>
              <p:cNvPr id="465" name="Line"/>
              <p:cNvSpPr/>
              <p:nvPr/>
            </p:nvSpPr>
            <p:spPr>
              <a:xfrm flipV="1">
                <a:off x="2102061" y="266751"/>
                <a:ext cx="2316996" cy="2648665"/>
              </a:xfrm>
              <a:prstGeom prst="line">
                <a:avLst/>
              </a:prstGeom>
              <a:noFill/>
              <a:ln w="25400" cap="rnd">
                <a:solidFill>
                  <a:srgbClr val="000000"/>
                </a:solidFill>
                <a:custDash>
                  <a:ds d="100000" sp="200000"/>
                </a:custDash>
                <a:round/>
              </a:ln>
              <a:effectLst/>
            </p:spPr>
            <p:txBody>
              <a:bodyPr wrap="square" lIns="11953" tIns="11953" rIns="11953" bIns="11953" numCol="1" anchor="ctr">
                <a:noAutofit/>
              </a:bodyPr>
              <a:lstStyle/>
              <a:p>
                <a:pPr defTabSz="993422">
                  <a:spcBef>
                    <a:spcPts val="950"/>
                  </a:spcBef>
                  <a:defRPr sz="3600">
                    <a:latin typeface="Graphik"/>
                    <a:ea typeface="Graphik"/>
                    <a:cs typeface="Graphik"/>
                    <a:sym typeface="Graphik"/>
                  </a:defRPr>
                </a:pPr>
                <a:endParaRPr/>
              </a:p>
            </p:txBody>
          </p:sp>
          <p:sp>
            <p:nvSpPr>
              <p:cNvPr id="466" name="Line"/>
              <p:cNvSpPr/>
              <p:nvPr/>
            </p:nvSpPr>
            <p:spPr>
              <a:xfrm>
                <a:off x="2076171" y="4220556"/>
                <a:ext cx="2281828" cy="2683116"/>
              </a:xfrm>
              <a:prstGeom prst="line">
                <a:avLst/>
              </a:prstGeom>
              <a:noFill/>
              <a:ln w="25400" cap="rnd">
                <a:solidFill>
                  <a:srgbClr val="000000"/>
                </a:solidFill>
                <a:custDash>
                  <a:ds d="100000" sp="200000"/>
                </a:custDash>
                <a:round/>
              </a:ln>
              <a:effectLst/>
            </p:spPr>
            <p:txBody>
              <a:bodyPr wrap="square" lIns="11953" tIns="11953" rIns="11953" bIns="11953" numCol="1" anchor="ctr">
                <a:noAutofit/>
              </a:bodyPr>
              <a:lstStyle/>
              <a:p>
                <a:pPr defTabSz="993422">
                  <a:spcBef>
                    <a:spcPts val="950"/>
                  </a:spcBef>
                  <a:defRPr sz="3600">
                    <a:latin typeface="Graphik"/>
                    <a:ea typeface="Graphik"/>
                    <a:cs typeface="Graphik"/>
                    <a:sym typeface="Graphik"/>
                  </a:defRPr>
                </a:pPr>
                <a:endParaRPr/>
              </a:p>
            </p:txBody>
          </p:sp>
        </p:grpSp>
        <p:grpSp>
          <p:nvGrpSpPr>
            <p:cNvPr id="471" name="Group"/>
            <p:cNvGrpSpPr/>
            <p:nvPr/>
          </p:nvGrpSpPr>
          <p:grpSpPr>
            <a:xfrm>
              <a:off x="0" y="2897884"/>
              <a:ext cx="1925299" cy="1335963"/>
              <a:chOff x="0" y="0"/>
              <a:chExt cx="1925298" cy="1335961"/>
            </a:xfrm>
          </p:grpSpPr>
          <p:sp>
            <p:nvSpPr>
              <p:cNvPr id="468" name="Line"/>
              <p:cNvSpPr/>
              <p:nvPr/>
            </p:nvSpPr>
            <p:spPr>
              <a:xfrm>
                <a:off x="-1" y="656530"/>
                <a:ext cx="1925300" cy="1"/>
              </a:xfrm>
              <a:prstGeom prst="line">
                <a:avLst/>
              </a:prstGeom>
              <a:noFill/>
              <a:ln w="762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469" name="Spawn"/>
              <p:cNvSpPr txBox="1"/>
              <p:nvPr/>
            </p:nvSpPr>
            <p:spPr>
              <a:xfrm>
                <a:off x="231044" y="0"/>
                <a:ext cx="1377489" cy="590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defRPr sz="3500" cap="small"/>
                </a:lvl1pPr>
              </a:lstStyle>
              <a:p>
                <a:r>
                  <a:rPr sz="1750"/>
                  <a:t>Spawn</a:t>
                </a:r>
              </a:p>
            </p:txBody>
          </p:sp>
          <mc:AlternateContent xmlns:mc="http://schemas.openxmlformats.org/markup-compatibility/2006" xmlns:a14="http://schemas.microsoft.com/office/drawing/2010/main">
            <mc:Choice Requires="a14">
              <p:sp>
                <p:nvSpPr>
                  <p:cNvPr id="470" name="Square"/>
                  <p:cNvSpPr txBox="1"/>
                  <p:nvPr/>
                </p:nvSpPr>
                <p:spPr>
                  <a:xfrm>
                    <a:off x="623801" y="738004"/>
                    <a:ext cx="591975" cy="597958"/>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25400" tIns="25400" rIns="25400" bIns="25400" numCol="1" anchor="ctr">
                    <a:noAutofit/>
                  </a:bodyPr>
                  <a:lstStyle>
                    <a:lvl1pPr>
                      <a:defRPr sz="3200"/>
                    </a:lvl1pPr>
                  </a:lstStyle>
                  <a:p>
                    <a:pPr/>
                    <a14:m>
                      <m:oMathPara xmlns:m="http://schemas.openxmlformats.org/officeDocument/2006/math">
                        <m:oMathParaPr>
                          <m:jc m:val="left"/>
                        </m:oMathParaPr>
                        <m:oMath xmlns:m="http://schemas.openxmlformats.org/officeDocument/2006/math">
                          <m:sSub>
                            <m:sSubPr>
                              <m:ctrlPr>
                                <a:rPr sz="1650" i="1">
                                  <a:solidFill>
                                    <a:srgbClr val="000000"/>
                                  </a:solidFill>
                                  <a:latin typeface="Cambria Math" panose="02040503050406030204" pitchFamily="18" charset="0"/>
                                </a:rPr>
                              </m:ctrlPr>
                            </m:sSubPr>
                            <m:e>
                              <m:r>
                                <a:rPr sz="1650" i="1">
                                  <a:solidFill>
                                    <a:srgbClr val="000000"/>
                                  </a:solidFill>
                                  <a:latin typeface="Cambria Math" panose="02040503050406030204" pitchFamily="18" charset="0"/>
                                </a:rPr>
                                <m:t>𝒮</m:t>
                              </m:r>
                            </m:e>
                            <m:sub>
                              <m:r>
                                <a:rPr sz="1650" i="1">
                                  <a:solidFill>
                                    <a:srgbClr val="000000"/>
                                  </a:solidFill>
                                  <a:latin typeface="Cambria Math" panose="02040503050406030204" pitchFamily="18" charset="0"/>
                                </a:rPr>
                                <m:t>𝑛</m:t>
                              </m:r>
                            </m:sub>
                          </m:sSub>
                        </m:oMath>
                      </m:oMathPara>
                    </a14:m>
                    <a:endParaRPr sz="1600"/>
                  </a:p>
                </p:txBody>
              </p:sp>
            </mc:Choice>
            <mc:Fallback xmlns="">
              <p:sp>
                <p:nvSpPr>
                  <p:cNvPr id="470" name="Square"/>
                  <p:cNvSpPr txBox="1">
                    <a:spLocks noRot="1" noChangeAspect="1" noMove="1" noResize="1" noEditPoints="1" noAdjustHandles="1" noChangeArrowheads="1" noChangeShapeType="1" noTextEdit="1"/>
                  </p:cNvSpPr>
                  <p:nvPr/>
                </p:nvSpPr>
                <p:spPr>
                  <a:xfrm>
                    <a:off x="623801" y="738004"/>
                    <a:ext cx="591975" cy="597958"/>
                  </a:xfrm>
                  <a:prstGeom prst="rect">
                    <a:avLst/>
                  </a:prstGeom>
                  <a:blipFill>
                    <a:blip r:embed="rId13"/>
                    <a:stretch>
                      <a:fillRect l="-125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grpSp>
        <p:nvGrpSpPr>
          <p:cNvPr id="480" name="Group"/>
          <p:cNvGrpSpPr/>
          <p:nvPr/>
        </p:nvGrpSpPr>
        <p:grpSpPr>
          <a:xfrm>
            <a:off x="5618558" y="2364166"/>
            <a:ext cx="2453206" cy="2921071"/>
            <a:chOff x="-517757" y="0"/>
            <a:chExt cx="4906409" cy="5842140"/>
          </a:xfrm>
        </p:grpSpPr>
        <p:sp>
          <p:nvSpPr>
            <p:cNvPr id="473" name="ACS…"/>
            <p:cNvSpPr/>
            <p:nvPr/>
          </p:nvSpPr>
          <p:spPr>
            <a:xfrm>
              <a:off x="2061135" y="0"/>
              <a:ext cx="2327517" cy="1308100"/>
            </a:xfrm>
            <a:prstGeom prst="roundRect">
              <a:avLst>
                <a:gd name="adj" fmla="val 19110"/>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297" tIns="11297" rIns="11297" bIns="11297" numCol="1" anchor="ctr">
              <a:noAutofit/>
            </a:bodyPr>
            <a:lstStyle/>
            <a:p>
              <a:pPr algn="ctr" defTabSz="165100">
                <a:defRPr sz="3200">
                  <a:latin typeface="Helvetica"/>
                  <a:ea typeface="Helvetica"/>
                  <a:cs typeface="Helvetica"/>
                  <a:sym typeface="Helvetica"/>
                </a:defRPr>
              </a:pPr>
              <a:r>
                <a:rPr sz="1600"/>
                <a:t>ACS</a:t>
              </a:r>
            </a:p>
            <a:p>
              <a:pPr algn="ctr" defTabSz="165100">
                <a:defRPr sz="3200">
                  <a:latin typeface="Helvetica"/>
                  <a:ea typeface="Helvetica"/>
                  <a:cs typeface="Helvetica"/>
                  <a:sym typeface="Helvetica"/>
                </a:defRPr>
              </a:pPr>
              <a:r>
                <a:rPr sz="1600"/>
                <a:t>Worker</a:t>
              </a:r>
            </a:p>
          </p:txBody>
        </p:sp>
        <mc:AlternateContent xmlns:mc="http://schemas.openxmlformats.org/markup-compatibility/2006" xmlns:a14="http://schemas.microsoft.com/office/drawing/2010/main">
          <mc:Choice Requires="a14">
            <p:sp>
              <p:nvSpPr>
                <p:cNvPr id="474" name="Text"/>
                <p:cNvSpPr txBox="1"/>
                <p:nvPr/>
              </p:nvSpPr>
              <p:spPr>
                <a:xfrm flipH="1">
                  <a:off x="3034515" y="1537765"/>
                  <a:ext cx="368880" cy="71769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11953" tIns="11953" rIns="11953" bIns="11953" numCol="1" anchor="ctr">
                  <a:spAutoFit/>
                </a:bodyPr>
                <a:lstStyle>
                  <a:lvl1pPr defTabSz="1986844">
                    <a:spcBef>
                      <a:spcPts val="1900"/>
                    </a:spcBef>
                    <a:defRPr sz="36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r>
                          <a:rPr sz="2175" i="1">
                            <a:solidFill>
                              <a:srgbClr val="000000"/>
                            </a:solidFill>
                            <a:latin typeface="Cambria Math" panose="02040503050406030204" pitchFamily="18" charset="0"/>
                          </a:rPr>
                          <m:t>⋮</m:t>
                        </m:r>
                      </m:oMath>
                    </m:oMathPara>
                  </a14:m>
                  <a:endParaRPr sz="1800"/>
                </a:p>
              </p:txBody>
            </p:sp>
          </mc:Choice>
          <mc:Fallback xmlns="">
            <p:sp>
              <p:nvSpPr>
                <p:cNvPr id="474" name="Text"/>
                <p:cNvSpPr txBox="1">
                  <a:spLocks noRot="1" noChangeAspect="1" noMove="1" noResize="1" noEditPoints="1" noAdjustHandles="1" noChangeArrowheads="1" noChangeShapeType="1" noTextEdit="1"/>
                </p:cNvSpPr>
                <p:nvPr/>
              </p:nvSpPr>
              <p:spPr>
                <a:xfrm flipH="1">
                  <a:off x="3034515" y="1537765"/>
                  <a:ext cx="368880" cy="717692"/>
                </a:xfrm>
                <a:prstGeom prst="rect">
                  <a:avLst/>
                </a:prstGeom>
                <a:blipFill>
                  <a:blip r:embed="rId14"/>
                  <a:stretch>
                    <a:fillRect l="-40000" r="-6667"/>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5" name="Text"/>
                <p:cNvSpPr txBox="1"/>
                <p:nvPr/>
              </p:nvSpPr>
              <p:spPr>
                <a:xfrm flipH="1">
                  <a:off x="3034515" y="4113021"/>
                  <a:ext cx="368880" cy="71769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11953" tIns="11953" rIns="11953" bIns="11953" numCol="1" anchor="ctr">
                  <a:spAutoFit/>
                </a:bodyPr>
                <a:lstStyle>
                  <a:lvl1pPr defTabSz="1986844">
                    <a:spcBef>
                      <a:spcPts val="1900"/>
                    </a:spcBef>
                    <a:defRPr sz="36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r>
                          <a:rPr sz="2175" i="1">
                            <a:solidFill>
                              <a:srgbClr val="000000"/>
                            </a:solidFill>
                            <a:latin typeface="Cambria Math" panose="02040503050406030204" pitchFamily="18" charset="0"/>
                          </a:rPr>
                          <m:t>⋮</m:t>
                        </m:r>
                      </m:oMath>
                    </m:oMathPara>
                  </a14:m>
                  <a:endParaRPr sz="1800"/>
                </a:p>
              </p:txBody>
            </p:sp>
          </mc:Choice>
          <mc:Fallback xmlns="">
            <p:sp>
              <p:nvSpPr>
                <p:cNvPr id="475" name="Text"/>
                <p:cNvSpPr txBox="1">
                  <a:spLocks noRot="1" noChangeAspect="1" noMove="1" noResize="1" noEditPoints="1" noAdjustHandles="1" noChangeArrowheads="1" noChangeShapeType="1" noTextEdit="1"/>
                </p:cNvSpPr>
                <p:nvPr/>
              </p:nvSpPr>
              <p:spPr>
                <a:xfrm flipH="1">
                  <a:off x="3034515" y="4113021"/>
                  <a:ext cx="368880" cy="717692"/>
                </a:xfrm>
                <a:prstGeom prst="rect">
                  <a:avLst/>
                </a:prstGeom>
                <a:blipFill>
                  <a:blip r:embed="rId15"/>
                  <a:stretch>
                    <a:fillRect l="-40000" r="-6667" b="-34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6" name="Text"/>
                <p:cNvSpPr txBox="1"/>
                <p:nvPr/>
              </p:nvSpPr>
              <p:spPr>
                <a:xfrm flipH="1">
                  <a:off x="3034515" y="5124448"/>
                  <a:ext cx="368880" cy="71769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11953" tIns="11953" rIns="11953" bIns="11953" numCol="1" anchor="ctr">
                  <a:spAutoFit/>
                </a:bodyPr>
                <a:lstStyle>
                  <a:lvl1pPr defTabSz="1986844">
                    <a:spcBef>
                      <a:spcPts val="1900"/>
                    </a:spcBef>
                    <a:defRPr sz="3600">
                      <a:latin typeface="Graphik"/>
                      <a:ea typeface="Graphik"/>
                      <a:cs typeface="Graphik"/>
                      <a:sym typeface="Graphik"/>
                    </a:defRPr>
                  </a:lvl1pPr>
                </a:lstStyle>
                <a:p>
                  <a:pPr/>
                  <a14:m>
                    <m:oMathPara xmlns:m="http://schemas.openxmlformats.org/officeDocument/2006/math">
                      <m:oMathParaPr>
                        <m:jc m:val="left"/>
                      </m:oMathParaPr>
                      <m:oMath xmlns:m="http://schemas.openxmlformats.org/officeDocument/2006/math">
                        <m:r>
                          <a:rPr sz="2175" i="1">
                            <a:solidFill>
                              <a:srgbClr val="000000"/>
                            </a:solidFill>
                            <a:latin typeface="Cambria Math" panose="02040503050406030204" pitchFamily="18" charset="0"/>
                          </a:rPr>
                          <m:t>⋮</m:t>
                        </m:r>
                      </m:oMath>
                    </m:oMathPara>
                  </a14:m>
                  <a:endParaRPr sz="1800"/>
                </a:p>
              </p:txBody>
            </p:sp>
          </mc:Choice>
          <mc:Fallback xmlns="">
            <p:sp>
              <p:nvSpPr>
                <p:cNvPr id="476" name="Text"/>
                <p:cNvSpPr txBox="1">
                  <a:spLocks noRot="1" noChangeAspect="1" noMove="1" noResize="1" noEditPoints="1" noAdjustHandles="1" noChangeArrowheads="1" noChangeShapeType="1" noTextEdit="1"/>
                </p:cNvSpPr>
                <p:nvPr/>
              </p:nvSpPr>
              <p:spPr>
                <a:xfrm flipH="1">
                  <a:off x="3034515" y="5124448"/>
                  <a:ext cx="368880" cy="717692"/>
                </a:xfrm>
                <a:prstGeom prst="rect">
                  <a:avLst/>
                </a:prstGeom>
                <a:blipFill>
                  <a:blip r:embed="rId16"/>
                  <a:stretch>
                    <a:fillRect l="-40000" r="-6667" b="-3333"/>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77" name="Line"/>
            <p:cNvSpPr/>
            <p:nvPr/>
          </p:nvSpPr>
          <p:spPr>
            <a:xfrm flipV="1">
              <a:off x="-517757" y="876222"/>
              <a:ext cx="1821981" cy="522446"/>
            </a:xfrm>
            <a:prstGeom prst="line">
              <a:avLst/>
            </a:prstGeom>
            <a:noFill/>
            <a:ln w="762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478" name="Spawn"/>
            <p:cNvSpPr txBox="1"/>
            <p:nvPr/>
          </p:nvSpPr>
          <p:spPr>
            <a:xfrm rot="20640000">
              <a:off x="-340343" y="504102"/>
              <a:ext cx="1213151" cy="6412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3500" cap="small"/>
              </a:lvl1pPr>
            </a:lstStyle>
            <a:p>
              <a:r>
                <a:rPr sz="1750"/>
                <a:t>Spawn</a:t>
              </a:r>
            </a:p>
          </p:txBody>
        </p:sp>
        <mc:AlternateContent xmlns:mc="http://schemas.openxmlformats.org/markup-compatibility/2006" xmlns:a14="http://schemas.microsoft.com/office/drawing/2010/main">
          <mc:Choice Requires="a14">
            <p:sp>
              <p:nvSpPr>
                <p:cNvPr id="479" name="Text"/>
                <p:cNvSpPr txBox="1"/>
                <p:nvPr/>
              </p:nvSpPr>
              <p:spPr>
                <a:xfrm rot="20640000">
                  <a:off x="209509" y="1158190"/>
                  <a:ext cx="621452" cy="62581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lvl1pPr>
                    <a:defRPr sz="3300"/>
                  </a:lvl1pPr>
                </a:lstStyle>
                <a:p>
                  <a:pPr/>
                  <a14:m>
                    <m:oMathPara xmlns:m="http://schemas.openxmlformats.org/officeDocument/2006/math">
                      <m:oMathParaPr>
                        <m:jc m:val="left"/>
                      </m:oMathParaPr>
                      <m:oMath xmlns:m="http://schemas.openxmlformats.org/officeDocument/2006/math">
                        <m:sSub>
                          <m:sSubPr>
                            <m:ctrlPr>
                              <a:rPr sz="1700" i="1">
                                <a:solidFill>
                                  <a:srgbClr val="000000"/>
                                </a:solidFill>
                                <a:latin typeface="Cambria Math" panose="02040503050406030204" pitchFamily="18" charset="0"/>
                              </a:rPr>
                            </m:ctrlPr>
                          </m:sSubPr>
                          <m:e>
                            <m:r>
                              <a:rPr sz="1700" i="1">
                                <a:solidFill>
                                  <a:srgbClr val="000000"/>
                                </a:solidFill>
                                <a:latin typeface="Cambria Math" panose="02040503050406030204" pitchFamily="18" charset="0"/>
                              </a:rPr>
                              <m:t>𝒮</m:t>
                            </m:r>
                          </m:e>
                          <m:sub>
                            <m:r>
                              <a:rPr sz="1700" i="1">
                                <a:solidFill>
                                  <a:srgbClr val="000000"/>
                                </a:solidFill>
                                <a:latin typeface="Cambria Math" panose="02040503050406030204" pitchFamily="18" charset="0"/>
                              </a:rPr>
                              <m:t>1</m:t>
                            </m:r>
                          </m:sub>
                        </m:sSub>
                      </m:oMath>
                    </m:oMathPara>
                  </a14:m>
                  <a:endParaRPr sz="1650"/>
                </a:p>
              </p:txBody>
            </p:sp>
          </mc:Choice>
          <mc:Fallback xmlns="">
            <p:sp>
              <p:nvSpPr>
                <p:cNvPr id="479" name="Text"/>
                <p:cNvSpPr txBox="1">
                  <a:spLocks noRot="1" noChangeAspect="1" noMove="1" noResize="1" noEditPoints="1" noAdjustHandles="1" noChangeArrowheads="1" noChangeShapeType="1" noTextEdit="1"/>
                </p:cNvSpPr>
                <p:nvPr/>
              </p:nvSpPr>
              <p:spPr>
                <a:xfrm rot="20640000">
                  <a:off x="209509" y="1158190"/>
                  <a:ext cx="621452" cy="625812"/>
                </a:xfrm>
                <a:prstGeom prst="rect">
                  <a:avLst/>
                </a:prstGeom>
                <a:blipFill>
                  <a:blip r:embed="rId17"/>
                  <a:stretch>
                    <a:fillRect l="-9677"/>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85" name="Group"/>
          <p:cNvGrpSpPr/>
          <p:nvPr/>
        </p:nvGrpSpPr>
        <p:grpSpPr>
          <a:xfrm>
            <a:off x="7417404" y="2449050"/>
            <a:ext cx="1744845" cy="3033956"/>
            <a:chOff x="0" y="0"/>
            <a:chExt cx="3489688" cy="6067910"/>
          </a:xfrm>
        </p:grpSpPr>
        <p:grpSp>
          <p:nvGrpSpPr>
            <p:cNvPr id="483" name="Group"/>
            <p:cNvGrpSpPr/>
            <p:nvPr/>
          </p:nvGrpSpPr>
          <p:grpSpPr>
            <a:xfrm>
              <a:off x="0" y="0"/>
              <a:ext cx="3489689" cy="6067911"/>
              <a:chOff x="0" y="0"/>
              <a:chExt cx="3489688" cy="6067910"/>
            </a:xfrm>
          </p:grpSpPr>
          <p:sp>
            <p:nvSpPr>
              <p:cNvPr id="481" name="Asynchronous Deducer"/>
              <p:cNvSpPr/>
              <p:nvPr/>
            </p:nvSpPr>
            <p:spPr>
              <a:xfrm>
                <a:off x="0" y="0"/>
                <a:ext cx="3489689" cy="1579233"/>
              </a:xfrm>
              <a:prstGeom prst="roundRect">
                <a:avLst>
                  <a:gd name="adj" fmla="val 15277"/>
                </a:avLst>
              </a:prstGeom>
              <a:solidFill>
                <a:srgbClr val="E1EDFF"/>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370" tIns="18370" rIns="18370" bIns="18370" numCol="1" anchor="ctr">
                <a:noAutofit/>
              </a:bodyPr>
              <a:lstStyle>
                <a:lvl1pPr algn="ctr" defTabSz="2438400">
                  <a:spcBef>
                    <a:spcPts val="2400"/>
                  </a:spcBef>
                  <a:defRPr sz="3400" b="1">
                    <a:latin typeface="Helvetica"/>
                    <a:ea typeface="Helvetica"/>
                    <a:cs typeface="Helvetica"/>
                    <a:sym typeface="Helvetica"/>
                  </a:defRPr>
                </a:lvl1pPr>
              </a:lstStyle>
              <a:p>
                <a:r>
                  <a:rPr sz="1700"/>
                  <a:t>Asynchronous Deducer</a:t>
                </a:r>
              </a:p>
            </p:txBody>
          </p:sp>
          <p:sp>
            <p:nvSpPr>
              <p:cNvPr id="482" name="Versatile Enumerator"/>
              <p:cNvSpPr/>
              <p:nvPr/>
            </p:nvSpPr>
            <p:spPr>
              <a:xfrm>
                <a:off x="0" y="4488678"/>
                <a:ext cx="3489689" cy="1579233"/>
              </a:xfrm>
              <a:prstGeom prst="roundRect">
                <a:avLst>
                  <a:gd name="adj" fmla="val 15277"/>
                </a:avLst>
              </a:prstGeom>
              <a:solidFill>
                <a:srgbClr val="FFF0D2"/>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370" tIns="18370" rIns="18370" bIns="18370" numCol="1" anchor="ctr">
                <a:noAutofit/>
              </a:bodyPr>
              <a:lstStyle>
                <a:lvl1pPr algn="ctr" defTabSz="2451100">
                  <a:spcBef>
                    <a:spcPts val="2400"/>
                  </a:spcBef>
                  <a:defRPr sz="3400" b="1">
                    <a:latin typeface="Helvetica"/>
                    <a:ea typeface="Helvetica"/>
                    <a:cs typeface="Helvetica"/>
                    <a:sym typeface="Helvetica"/>
                  </a:defRPr>
                </a:lvl1pPr>
              </a:lstStyle>
              <a:p>
                <a:r>
                  <a:rPr sz="1700"/>
                  <a:t>Versatile Enumerator</a:t>
                </a:r>
              </a:p>
            </p:txBody>
          </p:sp>
        </p:grpSp>
        <p:pic>
          <p:nvPicPr>
            <p:cNvPr id="484" name="ChatGPT Image May 6, 2025, 12_22_03 PM.png" descr="ChatGPT Image May 6, 2025, 12_22_03 PM.png"/>
            <p:cNvPicPr>
              <a:picLocks noChangeAspect="1"/>
            </p:cNvPicPr>
            <p:nvPr/>
          </p:nvPicPr>
          <p:blipFill>
            <a:blip r:embed="rId18"/>
            <a:srcRect l="14157" t="14114" r="13979" b="13978"/>
            <a:stretch>
              <a:fillRect/>
            </a:stretch>
          </p:blipFill>
          <p:spPr>
            <a:xfrm>
              <a:off x="1143000" y="2487012"/>
              <a:ext cx="1138885" cy="1139575"/>
            </a:xfrm>
            <a:custGeom>
              <a:avLst/>
              <a:gdLst/>
              <a:ahLst/>
              <a:cxnLst>
                <a:cxn ang="0">
                  <a:pos x="wd2" y="hd2"/>
                </a:cxn>
                <a:cxn ang="5400000">
                  <a:pos x="wd2" y="hd2"/>
                </a:cxn>
                <a:cxn ang="10800000">
                  <a:pos x="wd2" y="hd2"/>
                </a:cxn>
                <a:cxn ang="16200000">
                  <a:pos x="wd2" y="hd2"/>
                </a:cxn>
              </a:cxnLst>
              <a:rect l="0" t="0" r="r" b="b"/>
              <a:pathLst>
                <a:path w="21509" h="21573" extrusionOk="0">
                  <a:moveTo>
                    <a:pt x="10711" y="0"/>
                  </a:moveTo>
                  <a:cubicBezTo>
                    <a:pt x="9679" y="0"/>
                    <a:pt x="8630" y="148"/>
                    <a:pt x="7570" y="443"/>
                  </a:cubicBezTo>
                  <a:cubicBezTo>
                    <a:pt x="6414" y="765"/>
                    <a:pt x="5556" y="1191"/>
                    <a:pt x="4445" y="1983"/>
                  </a:cubicBezTo>
                  <a:cubicBezTo>
                    <a:pt x="3982" y="2313"/>
                    <a:pt x="3552" y="2566"/>
                    <a:pt x="3493" y="2547"/>
                  </a:cubicBezTo>
                  <a:cubicBezTo>
                    <a:pt x="3434" y="2528"/>
                    <a:pt x="3417" y="2560"/>
                    <a:pt x="3455" y="2622"/>
                  </a:cubicBezTo>
                  <a:cubicBezTo>
                    <a:pt x="3493" y="2683"/>
                    <a:pt x="3287" y="2966"/>
                    <a:pt x="2998" y="3245"/>
                  </a:cubicBezTo>
                  <a:cubicBezTo>
                    <a:pt x="1936" y="4273"/>
                    <a:pt x="885" y="6115"/>
                    <a:pt x="427" y="7738"/>
                  </a:cubicBezTo>
                  <a:cubicBezTo>
                    <a:pt x="278" y="8269"/>
                    <a:pt x="119" y="9304"/>
                    <a:pt x="75" y="10082"/>
                  </a:cubicBezTo>
                  <a:lnTo>
                    <a:pt x="0" y="11480"/>
                  </a:lnTo>
                  <a:lnTo>
                    <a:pt x="712" y="11480"/>
                  </a:lnTo>
                  <a:lnTo>
                    <a:pt x="1424" y="11480"/>
                  </a:lnTo>
                  <a:lnTo>
                    <a:pt x="1499" y="10210"/>
                  </a:lnTo>
                  <a:cubicBezTo>
                    <a:pt x="1724" y="6509"/>
                    <a:pt x="4003" y="3367"/>
                    <a:pt x="7473" y="1968"/>
                  </a:cubicBezTo>
                  <a:cubicBezTo>
                    <a:pt x="8510" y="1550"/>
                    <a:pt x="8559" y="1548"/>
                    <a:pt x="10599" y="1547"/>
                  </a:cubicBezTo>
                  <a:cubicBezTo>
                    <a:pt x="12588" y="1547"/>
                    <a:pt x="12720" y="1561"/>
                    <a:pt x="13792" y="1946"/>
                  </a:cubicBezTo>
                  <a:cubicBezTo>
                    <a:pt x="14942" y="2358"/>
                    <a:pt x="16268" y="3175"/>
                    <a:pt x="17240" y="4064"/>
                  </a:cubicBezTo>
                  <a:lnTo>
                    <a:pt x="17794" y="4575"/>
                  </a:lnTo>
                  <a:lnTo>
                    <a:pt x="16955" y="5327"/>
                  </a:lnTo>
                  <a:lnTo>
                    <a:pt x="16108" y="6070"/>
                  </a:lnTo>
                  <a:lnTo>
                    <a:pt x="17757" y="6747"/>
                  </a:lnTo>
                  <a:cubicBezTo>
                    <a:pt x="18665" y="7118"/>
                    <a:pt x="19809" y="7606"/>
                    <a:pt x="20298" y="7828"/>
                  </a:cubicBezTo>
                  <a:lnTo>
                    <a:pt x="21190" y="8227"/>
                  </a:lnTo>
                  <a:lnTo>
                    <a:pt x="21100" y="7618"/>
                  </a:lnTo>
                  <a:cubicBezTo>
                    <a:pt x="20952" y="6584"/>
                    <a:pt x="20375" y="2993"/>
                    <a:pt x="20305" y="2674"/>
                  </a:cubicBezTo>
                  <a:cubicBezTo>
                    <a:pt x="20242" y="2386"/>
                    <a:pt x="20218" y="2398"/>
                    <a:pt x="19586" y="2967"/>
                  </a:cubicBezTo>
                  <a:cubicBezTo>
                    <a:pt x="19224" y="3293"/>
                    <a:pt x="18886" y="3561"/>
                    <a:pt x="18836" y="3561"/>
                  </a:cubicBezTo>
                  <a:cubicBezTo>
                    <a:pt x="18786" y="3561"/>
                    <a:pt x="18546" y="3353"/>
                    <a:pt x="18304" y="3103"/>
                  </a:cubicBezTo>
                  <a:cubicBezTo>
                    <a:pt x="18062" y="2853"/>
                    <a:pt x="17916" y="2652"/>
                    <a:pt x="17974" y="2652"/>
                  </a:cubicBezTo>
                  <a:cubicBezTo>
                    <a:pt x="18024" y="2652"/>
                    <a:pt x="18010" y="2586"/>
                    <a:pt x="17952" y="2502"/>
                  </a:cubicBezTo>
                  <a:cubicBezTo>
                    <a:pt x="17935" y="2485"/>
                    <a:pt x="17924" y="2474"/>
                    <a:pt x="17907" y="2456"/>
                  </a:cubicBezTo>
                  <a:cubicBezTo>
                    <a:pt x="17863" y="2413"/>
                    <a:pt x="17824" y="2379"/>
                    <a:pt x="17787" y="2344"/>
                  </a:cubicBezTo>
                  <a:cubicBezTo>
                    <a:pt x="17737" y="2316"/>
                    <a:pt x="17695" y="2304"/>
                    <a:pt x="17667" y="2321"/>
                  </a:cubicBezTo>
                  <a:cubicBezTo>
                    <a:pt x="17614" y="2354"/>
                    <a:pt x="17369" y="2233"/>
                    <a:pt x="17127" y="2051"/>
                  </a:cubicBezTo>
                  <a:cubicBezTo>
                    <a:pt x="16885" y="1869"/>
                    <a:pt x="16248" y="1498"/>
                    <a:pt x="15710" y="1224"/>
                  </a:cubicBezTo>
                  <a:cubicBezTo>
                    <a:pt x="14109" y="410"/>
                    <a:pt x="12431" y="-1"/>
                    <a:pt x="10711" y="0"/>
                  </a:cubicBezTo>
                  <a:close/>
                  <a:moveTo>
                    <a:pt x="20125" y="10052"/>
                  </a:moveTo>
                  <a:lnTo>
                    <a:pt x="20125" y="10774"/>
                  </a:lnTo>
                  <a:cubicBezTo>
                    <a:pt x="20125" y="13644"/>
                    <a:pt x="18575" y="16574"/>
                    <a:pt x="16153" y="18309"/>
                  </a:cubicBezTo>
                  <a:cubicBezTo>
                    <a:pt x="14443" y="19535"/>
                    <a:pt x="12866" y="20053"/>
                    <a:pt x="10816" y="20053"/>
                  </a:cubicBezTo>
                  <a:cubicBezTo>
                    <a:pt x="8315" y="20053"/>
                    <a:pt x="6274" y="19236"/>
                    <a:pt x="4317" y="17460"/>
                  </a:cubicBezTo>
                  <a:lnTo>
                    <a:pt x="3733" y="16935"/>
                  </a:lnTo>
                  <a:lnTo>
                    <a:pt x="4505" y="16228"/>
                  </a:lnTo>
                  <a:cubicBezTo>
                    <a:pt x="4929" y="15839"/>
                    <a:pt x="5250" y="15494"/>
                    <a:pt x="5217" y="15462"/>
                  </a:cubicBezTo>
                  <a:cubicBezTo>
                    <a:pt x="5091" y="15340"/>
                    <a:pt x="395" y="13421"/>
                    <a:pt x="345" y="13471"/>
                  </a:cubicBezTo>
                  <a:cubicBezTo>
                    <a:pt x="316" y="13500"/>
                    <a:pt x="499" y="14766"/>
                    <a:pt x="750" y="16288"/>
                  </a:cubicBezTo>
                  <a:cubicBezTo>
                    <a:pt x="1000" y="17811"/>
                    <a:pt x="1207" y="19121"/>
                    <a:pt x="1207" y="19196"/>
                  </a:cubicBezTo>
                  <a:cubicBezTo>
                    <a:pt x="1207" y="19271"/>
                    <a:pt x="1518" y="19015"/>
                    <a:pt x="1904" y="18633"/>
                  </a:cubicBezTo>
                  <a:lnTo>
                    <a:pt x="2608" y="17941"/>
                  </a:lnTo>
                  <a:lnTo>
                    <a:pt x="3395" y="18640"/>
                  </a:lnTo>
                  <a:cubicBezTo>
                    <a:pt x="5043" y="20101"/>
                    <a:pt x="7282" y="21171"/>
                    <a:pt x="9302" y="21465"/>
                  </a:cubicBezTo>
                  <a:cubicBezTo>
                    <a:pt x="9711" y="21525"/>
                    <a:pt x="10112" y="21561"/>
                    <a:pt x="10509" y="21570"/>
                  </a:cubicBezTo>
                  <a:cubicBezTo>
                    <a:pt x="11697" y="21599"/>
                    <a:pt x="12858" y="21403"/>
                    <a:pt x="14204" y="20954"/>
                  </a:cubicBezTo>
                  <a:cubicBezTo>
                    <a:pt x="15917" y="20383"/>
                    <a:pt x="17869" y="19126"/>
                    <a:pt x="18694" y="18069"/>
                  </a:cubicBezTo>
                  <a:cubicBezTo>
                    <a:pt x="18848" y="17872"/>
                    <a:pt x="19037" y="17751"/>
                    <a:pt x="19113" y="17799"/>
                  </a:cubicBezTo>
                  <a:cubicBezTo>
                    <a:pt x="19152" y="17822"/>
                    <a:pt x="19178" y="17829"/>
                    <a:pt x="19188" y="17821"/>
                  </a:cubicBezTo>
                  <a:cubicBezTo>
                    <a:pt x="19199" y="17813"/>
                    <a:pt x="19195" y="17789"/>
                    <a:pt x="19173" y="17753"/>
                  </a:cubicBezTo>
                  <a:cubicBezTo>
                    <a:pt x="19129" y="17682"/>
                    <a:pt x="19240" y="17425"/>
                    <a:pt x="19421" y="17182"/>
                  </a:cubicBezTo>
                  <a:cubicBezTo>
                    <a:pt x="19999" y="16405"/>
                    <a:pt x="20616" y="15209"/>
                    <a:pt x="20950" y="14207"/>
                  </a:cubicBezTo>
                  <a:cubicBezTo>
                    <a:pt x="21317" y="13105"/>
                    <a:pt x="21600" y="11107"/>
                    <a:pt x="21482" y="10473"/>
                  </a:cubicBezTo>
                  <a:cubicBezTo>
                    <a:pt x="21406" y="10064"/>
                    <a:pt x="21384" y="10052"/>
                    <a:pt x="20762" y="10052"/>
                  </a:cubicBezTo>
                  <a:lnTo>
                    <a:pt x="20125" y="10052"/>
                  </a:lnTo>
                  <a:close/>
                </a:path>
              </a:pathLst>
            </a:cu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L 0.165510 0.000000" pathEditMode="relative">
                                      <p:cBhvr>
                                        <p:cTn id="6" dur="1000" fill="hold"/>
                                        <p:tgtEl>
                                          <p:spTgt spid="485"/>
                                        </p:tgtEl>
                                        <p:attrNameLst>
                                          <p:attrName>ppt_x</p:attrName>
                                          <p:attrName>ppt_y</p:attrName>
                                        </p:attrNameLst>
                                      </p:cBhvr>
                                    </p:animMotion>
                                  </p:childTnLst>
                                </p:cTn>
                              </p:par>
                            </p:childTnLst>
                          </p:cTn>
                        </p:par>
                        <p:par>
                          <p:cTn id="7" fill="hold">
                            <p:stCondLst>
                              <p:cond delay="1000"/>
                            </p:stCondLst>
                            <p:childTnLst>
                              <p:par>
                                <p:cTn id="8" presetID="10" presetClass="entr" fill="hold" grpId="0" nodeType="afterEffect">
                                  <p:stCondLst>
                                    <p:cond delay="0"/>
                                  </p:stCondLst>
                                  <p:iterate>
                                    <p:tmAbs val="0"/>
                                  </p:iterate>
                                  <p:childTnLst>
                                    <p:set>
                                      <p:cBhvr>
                                        <p:cTn id="9" fill="hold"/>
                                        <p:tgtEl>
                                          <p:spTgt spid="472"/>
                                        </p:tgtEl>
                                        <p:attrNameLst>
                                          <p:attrName>style.visibility</p:attrName>
                                        </p:attrNameLst>
                                      </p:cBhvr>
                                      <p:to>
                                        <p:strVal val="visible"/>
                                      </p:to>
                                    </p:set>
                                    <p:animEffect transition="in" filter="fade">
                                      <p:cBhvr>
                                        <p:cTn id="10" dur="1000"/>
                                        <p:tgtEl>
                                          <p:spTgt spid="4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480"/>
                                        </p:tgtEl>
                                        <p:attrNameLst>
                                          <p:attrName>style.visibility</p:attrName>
                                        </p:attrNameLst>
                                      </p:cBhvr>
                                      <p:to>
                                        <p:strVal val="visible"/>
                                      </p:to>
                                    </p:set>
                                    <p:animEffect transition="in" filter="fade">
                                      <p:cBhvr>
                                        <p:cTn id="15"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P spid="480"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Experimental Results"/>
          <p:cNvSpPr txBox="1">
            <a:spLocks noGrp="1"/>
          </p:cNvSpPr>
          <p:nvPr>
            <p:ph type="title"/>
          </p:nvPr>
        </p:nvSpPr>
        <p:spPr>
          <a:prstGeom prst="rect">
            <a:avLst/>
          </a:prstGeom>
        </p:spPr>
        <p:txBody>
          <a:bodyPr/>
          <a:lstStyle/>
          <a:p>
            <a:r>
              <a:t>Experimental Results</a:t>
            </a:r>
          </a:p>
        </p:txBody>
      </p:sp>
      <p:pic>
        <p:nvPicPr>
          <p:cNvPr id="445" name="pasted-movie.png" descr="pasted-movie.png"/>
          <p:cNvPicPr>
            <a:picLocks noChangeAspect="1"/>
          </p:cNvPicPr>
          <p:nvPr/>
        </p:nvPicPr>
        <p:blipFill>
          <a:blip r:embed="rId2"/>
          <a:stretch>
            <a:fillRect/>
          </a:stretch>
        </p:blipFill>
        <p:spPr>
          <a:xfrm>
            <a:off x="-1" y="1535145"/>
            <a:ext cx="12192001" cy="472751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Ablation Study"/>
          <p:cNvSpPr txBox="1">
            <a:spLocks noGrp="1"/>
          </p:cNvSpPr>
          <p:nvPr>
            <p:ph type="title"/>
          </p:nvPr>
        </p:nvSpPr>
        <p:spPr>
          <a:prstGeom prst="rect">
            <a:avLst/>
          </a:prstGeom>
        </p:spPr>
        <p:txBody>
          <a:bodyPr/>
          <a:lstStyle/>
          <a:p>
            <a:r>
              <a:t>Ablation Study</a:t>
            </a:r>
          </a:p>
        </p:txBody>
      </p:sp>
      <p:pic>
        <p:nvPicPr>
          <p:cNvPr id="448" name="pasted-movie.png" descr="pasted-movie.png"/>
          <p:cNvPicPr>
            <a:picLocks noChangeAspect="1"/>
          </p:cNvPicPr>
          <p:nvPr/>
        </p:nvPicPr>
        <p:blipFill>
          <a:blip r:embed="rId2"/>
          <a:stretch>
            <a:fillRect/>
          </a:stretch>
        </p:blipFill>
        <p:spPr>
          <a:xfrm>
            <a:off x="0" y="1789893"/>
            <a:ext cx="12192000" cy="4218015"/>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AD47361D-9559-8341-8710-7341B1A042BF}"/>
              </a:ext>
            </a:extLst>
          </p:cNvPr>
          <p:cNvSpPr txBox="1">
            <a:spLocks/>
          </p:cNvSpPr>
          <p:nvPr/>
        </p:nvSpPr>
        <p:spPr>
          <a:xfrm>
            <a:off x="655066" y="614995"/>
            <a:ext cx="4106738" cy="12995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latin typeface="Ink Free" panose="020F0502020204030204" pitchFamily="34" charset="0"/>
                <a:cs typeface="Ink Free" panose="020F0502020204030204" pitchFamily="34" charset="0"/>
              </a:rPr>
              <a:t>Thank you!</a:t>
            </a:r>
          </a:p>
        </p:txBody>
      </p:sp>
      <p:pic>
        <p:nvPicPr>
          <p:cNvPr id="57" name="Picture 56" descr="Icon&#10;&#10;Description automatically generated">
            <a:extLst>
              <a:ext uri="{FF2B5EF4-FFF2-40B4-BE49-F238E27FC236}">
                <a16:creationId xmlns:a16="http://schemas.microsoft.com/office/drawing/2014/main" id="{998715E3-8355-DE44-A57E-8AD554850C2A}"/>
              </a:ext>
            </a:extLst>
          </p:cNvPr>
          <p:cNvPicPr>
            <a:picLocks noChangeAspect="1"/>
          </p:cNvPicPr>
          <p:nvPr/>
        </p:nvPicPr>
        <p:blipFill>
          <a:blip r:embed="rId2"/>
          <a:stretch>
            <a:fillRect/>
          </a:stretch>
        </p:blipFill>
        <p:spPr>
          <a:xfrm>
            <a:off x="9752006" y="4865209"/>
            <a:ext cx="2223867" cy="2007040"/>
          </a:xfrm>
          <a:prstGeom prst="rect">
            <a:avLst/>
          </a:prstGeom>
        </p:spPr>
      </p:pic>
      <p:sp>
        <p:nvSpPr>
          <p:cNvPr id="2" name="Slide Number Placeholder 2">
            <a:extLst>
              <a:ext uri="{FF2B5EF4-FFF2-40B4-BE49-F238E27FC236}">
                <a16:creationId xmlns:a16="http://schemas.microsoft.com/office/drawing/2014/main" id="{FC1A9F62-9015-40CD-B687-B781B9C2E15E}"/>
              </a:ext>
            </a:extLst>
          </p:cNvPr>
          <p:cNvSpPr>
            <a:spLocks noGrp="1"/>
          </p:cNvSpPr>
          <p:nvPr>
            <p:ph type="sldNum" sz="quarter" idx="12"/>
          </p:nvPr>
        </p:nvSpPr>
        <p:spPr>
          <a:xfrm>
            <a:off x="8610600" y="6356350"/>
            <a:ext cx="2743200" cy="365125"/>
          </a:xfrm>
        </p:spPr>
        <p:txBody>
          <a:bodyPr/>
          <a:lstStyle/>
          <a:p>
            <a:fld id="{85C1626E-3724-E34F-92EF-374D2DB674F4}" type="slidenum">
              <a:rPr lang="en-US" smtClean="0"/>
              <a:t>36</a:t>
            </a:fld>
            <a:endParaRPr lang="en-US"/>
          </a:p>
        </p:txBody>
      </p:sp>
      <p:sp>
        <p:nvSpPr>
          <p:cNvPr id="59" name="TextBox 58">
            <a:extLst>
              <a:ext uri="{FF2B5EF4-FFF2-40B4-BE49-F238E27FC236}">
                <a16:creationId xmlns:a16="http://schemas.microsoft.com/office/drawing/2014/main" id="{2408B4A9-2859-26FE-7AC1-5937D8DD5AB4}"/>
              </a:ext>
            </a:extLst>
          </p:cNvPr>
          <p:cNvSpPr txBox="1"/>
          <p:nvPr/>
        </p:nvSpPr>
        <p:spPr>
          <a:xfrm>
            <a:off x="2481072" y="2890391"/>
            <a:ext cx="7229856" cy="1077218"/>
          </a:xfrm>
          <a:prstGeom prst="rect">
            <a:avLst/>
          </a:prstGeom>
          <a:noFill/>
        </p:spPr>
        <p:txBody>
          <a:bodyPr wrap="square">
            <a:spAutoFit/>
          </a:bodyPr>
          <a:lstStyle/>
          <a:p>
            <a:pPr algn="ctr"/>
            <a:r>
              <a:rPr lang="en-US" sz="3200" dirty="0"/>
              <a:t>Try DryadSynth at: </a:t>
            </a:r>
            <a:r>
              <a:rPr lang="en-US" sz="3200" dirty="0">
                <a:hlinkClick r:id="rId3"/>
              </a:rPr>
              <a:t>https://cap.ecn.purdue.edu/dryadsynth</a:t>
            </a:r>
            <a:r>
              <a:rPr lang="zh-CN" altLang="en-US" sz="3200" dirty="0"/>
              <a:t> </a:t>
            </a:r>
            <a:endParaRPr lang="en-US" sz="3200" dirty="0"/>
          </a:p>
        </p:txBody>
      </p:sp>
    </p:spTree>
    <p:extLst>
      <p:ext uri="{BB962C8B-B14F-4D97-AF65-F5344CB8AC3E}">
        <p14:creationId xmlns:p14="http://schemas.microsoft.com/office/powerpoint/2010/main" val="57625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8D0A-881B-EE44-A7E6-4CD66111561E}"/>
              </a:ext>
            </a:extLst>
          </p:cNvPr>
          <p:cNvSpPr>
            <a:spLocks noGrp="1"/>
          </p:cNvSpPr>
          <p:nvPr>
            <p:ph type="title"/>
          </p:nvPr>
        </p:nvSpPr>
        <p:spPr/>
        <p:txBody>
          <a:bodyPr/>
          <a:lstStyle/>
          <a:p>
            <a:r>
              <a:rPr lang="en-US" dirty="0"/>
              <a:t>Syntax-Guided Synthesis (</a:t>
            </a:r>
            <a:r>
              <a:rPr lang="en-US" dirty="0" err="1"/>
              <a:t>SyGuS</a:t>
            </a:r>
            <a:r>
              <a:rPr lang="en-US" dirty="0"/>
              <a:t>)</a:t>
            </a:r>
          </a:p>
        </p:txBody>
      </p:sp>
      <p:sp>
        <p:nvSpPr>
          <p:cNvPr id="7" name="Slide Number Placeholder 6">
            <a:extLst>
              <a:ext uri="{FF2B5EF4-FFF2-40B4-BE49-F238E27FC236}">
                <a16:creationId xmlns:a16="http://schemas.microsoft.com/office/drawing/2014/main" id="{2A8E145D-2207-9940-BBBC-7DF2232C19BF}"/>
              </a:ext>
            </a:extLst>
          </p:cNvPr>
          <p:cNvSpPr>
            <a:spLocks noGrp="1"/>
          </p:cNvSpPr>
          <p:nvPr>
            <p:ph type="sldNum" sz="quarter" idx="12"/>
          </p:nvPr>
        </p:nvSpPr>
        <p:spPr/>
        <p:txBody>
          <a:bodyPr/>
          <a:lstStyle/>
          <a:p>
            <a:fld id="{85C1626E-3724-E34F-92EF-374D2DB674F4}" type="slidenum">
              <a:rPr lang="en-US" smtClean="0"/>
              <a:t>4</a:t>
            </a:fld>
            <a:endParaRPr lang="en-US"/>
          </a:p>
        </p:txBody>
      </p:sp>
      <p:sp>
        <p:nvSpPr>
          <p:cNvPr id="5" name="Rounded Rectangle 4">
            <a:extLst>
              <a:ext uri="{FF2B5EF4-FFF2-40B4-BE49-F238E27FC236}">
                <a16:creationId xmlns:a16="http://schemas.microsoft.com/office/drawing/2014/main" id="{47378C76-0563-5941-947D-371B21F06EB9}"/>
              </a:ext>
            </a:extLst>
          </p:cNvPr>
          <p:cNvSpPr/>
          <p:nvPr/>
        </p:nvSpPr>
        <p:spPr>
          <a:xfrm>
            <a:off x="4331058" y="3120579"/>
            <a:ext cx="3606085" cy="1429555"/>
          </a:xfrm>
          <a:custGeom>
            <a:avLst/>
            <a:gdLst>
              <a:gd name="csX0" fmla="*/ 0 w 3606085"/>
              <a:gd name="csY0" fmla="*/ 238264 h 1429555"/>
              <a:gd name="csX1" fmla="*/ 238264 w 3606085"/>
              <a:gd name="csY1" fmla="*/ 0 h 1429555"/>
              <a:gd name="csX2" fmla="*/ 895471 w 3606085"/>
              <a:gd name="csY2" fmla="*/ 0 h 1429555"/>
              <a:gd name="csX3" fmla="*/ 1458791 w 3606085"/>
              <a:gd name="csY3" fmla="*/ 0 h 1429555"/>
              <a:gd name="csX4" fmla="*/ 2147294 w 3606085"/>
              <a:gd name="csY4" fmla="*/ 0 h 1429555"/>
              <a:gd name="csX5" fmla="*/ 2710614 w 3606085"/>
              <a:gd name="csY5" fmla="*/ 0 h 1429555"/>
              <a:gd name="csX6" fmla="*/ 3367821 w 3606085"/>
              <a:gd name="csY6" fmla="*/ 0 h 1429555"/>
              <a:gd name="csX7" fmla="*/ 3606085 w 3606085"/>
              <a:gd name="csY7" fmla="*/ 238264 h 1429555"/>
              <a:gd name="csX8" fmla="*/ 3606085 w 3606085"/>
              <a:gd name="csY8" fmla="*/ 724308 h 1429555"/>
              <a:gd name="csX9" fmla="*/ 3606085 w 3606085"/>
              <a:gd name="csY9" fmla="*/ 1191291 h 1429555"/>
              <a:gd name="csX10" fmla="*/ 3367821 w 3606085"/>
              <a:gd name="csY10" fmla="*/ 1429555 h 1429555"/>
              <a:gd name="csX11" fmla="*/ 2835796 w 3606085"/>
              <a:gd name="csY11" fmla="*/ 1429555 h 1429555"/>
              <a:gd name="csX12" fmla="*/ 2209885 w 3606085"/>
              <a:gd name="csY12" fmla="*/ 1429555 h 1429555"/>
              <a:gd name="csX13" fmla="*/ 1677860 w 3606085"/>
              <a:gd name="csY13" fmla="*/ 1429555 h 1429555"/>
              <a:gd name="csX14" fmla="*/ 1114540 w 3606085"/>
              <a:gd name="csY14" fmla="*/ 1429555 h 1429555"/>
              <a:gd name="csX15" fmla="*/ 238264 w 3606085"/>
              <a:gd name="csY15" fmla="*/ 1429555 h 1429555"/>
              <a:gd name="csX16" fmla="*/ 0 w 3606085"/>
              <a:gd name="csY16" fmla="*/ 1191291 h 1429555"/>
              <a:gd name="csX17" fmla="*/ 0 w 3606085"/>
              <a:gd name="csY17" fmla="*/ 724308 h 1429555"/>
              <a:gd name="csX18" fmla="*/ 0 w 3606085"/>
              <a:gd name="csY18" fmla="*/ 238264 h 1429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606085" h="1429555" extrusionOk="0">
                <a:moveTo>
                  <a:pt x="0" y="238264"/>
                </a:moveTo>
                <a:cubicBezTo>
                  <a:pt x="3642" y="109237"/>
                  <a:pt x="119602" y="5732"/>
                  <a:pt x="238264" y="0"/>
                </a:cubicBezTo>
                <a:cubicBezTo>
                  <a:pt x="561799" y="-12346"/>
                  <a:pt x="657500" y="30096"/>
                  <a:pt x="895471" y="0"/>
                </a:cubicBezTo>
                <a:cubicBezTo>
                  <a:pt x="1133442" y="-30096"/>
                  <a:pt x="1252593" y="-6245"/>
                  <a:pt x="1458791" y="0"/>
                </a:cubicBezTo>
                <a:cubicBezTo>
                  <a:pt x="1664989" y="6245"/>
                  <a:pt x="1939376" y="-7275"/>
                  <a:pt x="2147294" y="0"/>
                </a:cubicBezTo>
                <a:cubicBezTo>
                  <a:pt x="2355212" y="7275"/>
                  <a:pt x="2545832" y="9824"/>
                  <a:pt x="2710614" y="0"/>
                </a:cubicBezTo>
                <a:cubicBezTo>
                  <a:pt x="2875396" y="-9824"/>
                  <a:pt x="3094779" y="16602"/>
                  <a:pt x="3367821" y="0"/>
                </a:cubicBezTo>
                <a:cubicBezTo>
                  <a:pt x="3492334" y="-16703"/>
                  <a:pt x="3609425" y="107671"/>
                  <a:pt x="3606085" y="238264"/>
                </a:cubicBezTo>
                <a:cubicBezTo>
                  <a:pt x="3611116" y="396256"/>
                  <a:pt x="3585307" y="571978"/>
                  <a:pt x="3606085" y="724308"/>
                </a:cubicBezTo>
                <a:cubicBezTo>
                  <a:pt x="3626863" y="876638"/>
                  <a:pt x="3596633" y="1079506"/>
                  <a:pt x="3606085" y="1191291"/>
                </a:cubicBezTo>
                <a:cubicBezTo>
                  <a:pt x="3580562" y="1305621"/>
                  <a:pt x="3475784" y="1436929"/>
                  <a:pt x="3367821" y="1429555"/>
                </a:cubicBezTo>
                <a:cubicBezTo>
                  <a:pt x="3167884" y="1425687"/>
                  <a:pt x="2943781" y="1450671"/>
                  <a:pt x="2835796" y="1429555"/>
                </a:cubicBezTo>
                <a:cubicBezTo>
                  <a:pt x="2727811" y="1408439"/>
                  <a:pt x="2482520" y="1460590"/>
                  <a:pt x="2209885" y="1429555"/>
                </a:cubicBezTo>
                <a:cubicBezTo>
                  <a:pt x="1937250" y="1398520"/>
                  <a:pt x="1818419" y="1414677"/>
                  <a:pt x="1677860" y="1429555"/>
                </a:cubicBezTo>
                <a:cubicBezTo>
                  <a:pt x="1537301" y="1444433"/>
                  <a:pt x="1378949" y="1406798"/>
                  <a:pt x="1114540" y="1429555"/>
                </a:cubicBezTo>
                <a:cubicBezTo>
                  <a:pt x="850131" y="1452312"/>
                  <a:pt x="466119" y="1409673"/>
                  <a:pt x="238264" y="1429555"/>
                </a:cubicBezTo>
                <a:cubicBezTo>
                  <a:pt x="112284" y="1434052"/>
                  <a:pt x="-14800" y="1314188"/>
                  <a:pt x="0" y="1191291"/>
                </a:cubicBezTo>
                <a:cubicBezTo>
                  <a:pt x="5378" y="1040750"/>
                  <a:pt x="15498" y="839934"/>
                  <a:pt x="0" y="724308"/>
                </a:cubicBezTo>
                <a:cubicBezTo>
                  <a:pt x="-15498" y="608682"/>
                  <a:pt x="-4932" y="383450"/>
                  <a:pt x="0" y="238264"/>
                </a:cubicBezTo>
                <a:close/>
              </a:path>
            </a:pathLst>
          </a:custGeom>
          <a:noFill/>
          <a:ln w="38100">
            <a:extLst>
              <a:ext uri="{C807C97D-BFC1-408E-A445-0C87EB9F89A2}">
                <ask:lineSketchStyleProps xmlns:ask="http://schemas.microsoft.com/office/drawing/2018/sketchyshapes" sd="352009323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Program Synthesizer</a:t>
            </a:r>
          </a:p>
        </p:txBody>
      </p:sp>
      <p:sp>
        <p:nvSpPr>
          <p:cNvPr id="30" name="Down Arrow 29">
            <a:extLst>
              <a:ext uri="{FF2B5EF4-FFF2-40B4-BE49-F238E27FC236}">
                <a16:creationId xmlns:a16="http://schemas.microsoft.com/office/drawing/2014/main" id="{9687511C-37D0-C64F-BDC9-A5B302741180}"/>
              </a:ext>
            </a:extLst>
          </p:cNvPr>
          <p:cNvSpPr/>
          <p:nvPr/>
        </p:nvSpPr>
        <p:spPr>
          <a:xfrm rot="16200000">
            <a:off x="8252625" y="3604369"/>
            <a:ext cx="432099" cy="54936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3" name="Group 2">
            <a:extLst>
              <a:ext uri="{FF2B5EF4-FFF2-40B4-BE49-F238E27FC236}">
                <a16:creationId xmlns:a16="http://schemas.microsoft.com/office/drawing/2014/main" id="{FB567A95-5840-F548-8B3F-BF0AD34BA45E}"/>
              </a:ext>
            </a:extLst>
          </p:cNvPr>
          <p:cNvGrpSpPr/>
          <p:nvPr/>
        </p:nvGrpSpPr>
        <p:grpSpPr>
          <a:xfrm>
            <a:off x="9045539" y="3486288"/>
            <a:ext cx="2720499" cy="785522"/>
            <a:chOff x="9176498" y="2304059"/>
            <a:chExt cx="2720498" cy="785522"/>
          </a:xfrm>
        </p:grpSpPr>
        <p:pic>
          <p:nvPicPr>
            <p:cNvPr id="11" name="Picture 10" descr="Icon&#10;&#10;Description automatically generated">
              <a:extLst>
                <a:ext uri="{FF2B5EF4-FFF2-40B4-BE49-F238E27FC236}">
                  <a16:creationId xmlns:a16="http://schemas.microsoft.com/office/drawing/2014/main" id="{3E72C43D-C535-C240-ADD3-39ADDE7E3542}"/>
                </a:ext>
              </a:extLst>
            </p:cNvPr>
            <p:cNvPicPr>
              <a:picLocks noChangeAspect="1"/>
            </p:cNvPicPr>
            <p:nvPr/>
          </p:nvPicPr>
          <p:blipFill>
            <a:blip r:embed="rId3"/>
            <a:stretch>
              <a:fillRect/>
            </a:stretch>
          </p:blipFill>
          <p:spPr>
            <a:xfrm>
              <a:off x="9176498" y="2304059"/>
              <a:ext cx="785522" cy="785522"/>
            </a:xfrm>
            <a:prstGeom prst="rect">
              <a:avLst/>
            </a:prstGeom>
          </p:spPr>
        </p:pic>
        <p:sp>
          <p:nvSpPr>
            <p:cNvPr id="23" name="TextBox 22">
              <a:extLst>
                <a:ext uri="{FF2B5EF4-FFF2-40B4-BE49-F238E27FC236}">
                  <a16:creationId xmlns:a16="http://schemas.microsoft.com/office/drawing/2014/main" id="{95C2FEDE-2F20-FD46-A23C-254BC2CCDEEF}"/>
                </a:ext>
              </a:extLst>
            </p:cNvPr>
            <p:cNvSpPr txBox="1"/>
            <p:nvPr/>
          </p:nvSpPr>
          <p:spPr>
            <a:xfrm>
              <a:off x="9982710" y="2435210"/>
              <a:ext cx="1914286" cy="523220"/>
            </a:xfrm>
            <a:prstGeom prst="rect">
              <a:avLst/>
            </a:prstGeom>
            <a:noFill/>
          </p:spPr>
          <p:txBody>
            <a:bodyPr wrap="square" rtlCol="0">
              <a:spAutoFit/>
            </a:bodyPr>
            <a:lstStyle/>
            <a:p>
              <a:r>
                <a:rPr lang="en-US" sz="2800"/>
                <a:t>Program</a:t>
              </a:r>
            </a:p>
          </p:txBody>
        </p:sp>
      </p:grpSp>
      <p:pic>
        <p:nvPicPr>
          <p:cNvPr id="10" name="Picture 9">
            <a:extLst>
              <a:ext uri="{FF2B5EF4-FFF2-40B4-BE49-F238E27FC236}">
                <a16:creationId xmlns:a16="http://schemas.microsoft.com/office/drawing/2014/main" id="{8EA05379-F4A7-904D-B438-91598A7F4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711" y="2025957"/>
            <a:ext cx="1423087" cy="1403043"/>
          </a:xfrm>
          <a:prstGeom prst="rect">
            <a:avLst/>
          </a:prstGeom>
        </p:spPr>
      </p:pic>
      <p:sp>
        <p:nvSpPr>
          <p:cNvPr id="12" name="Rounded Rectangle 6">
            <a:extLst>
              <a:ext uri="{FF2B5EF4-FFF2-40B4-BE49-F238E27FC236}">
                <a16:creationId xmlns:a16="http://schemas.microsoft.com/office/drawing/2014/main" id="{C0F9E868-6854-DD7F-447E-4095E43B0A25}"/>
              </a:ext>
            </a:extLst>
          </p:cNvPr>
          <p:cNvSpPr/>
          <p:nvPr/>
        </p:nvSpPr>
        <p:spPr>
          <a:xfrm>
            <a:off x="901061" y="2664487"/>
            <a:ext cx="2286000" cy="1152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Semantic specification </a:t>
            </a:r>
          </a:p>
        </p:txBody>
      </p:sp>
      <p:sp>
        <p:nvSpPr>
          <p:cNvPr id="13" name="Down Arrow 7">
            <a:extLst>
              <a:ext uri="{FF2B5EF4-FFF2-40B4-BE49-F238E27FC236}">
                <a16:creationId xmlns:a16="http://schemas.microsoft.com/office/drawing/2014/main" id="{37D7D899-F561-AEDB-9EF1-3D9E4CCC9720}"/>
              </a:ext>
            </a:extLst>
          </p:cNvPr>
          <p:cNvSpPr/>
          <p:nvPr/>
        </p:nvSpPr>
        <p:spPr>
          <a:xfrm rot="16200000">
            <a:off x="3627406" y="2790259"/>
            <a:ext cx="277901" cy="1087387"/>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ounded Rectangle 8">
            <a:extLst>
              <a:ext uri="{FF2B5EF4-FFF2-40B4-BE49-F238E27FC236}">
                <a16:creationId xmlns:a16="http://schemas.microsoft.com/office/drawing/2014/main" id="{813DD6FB-8AA7-F049-54FB-03743CCB64E0}"/>
              </a:ext>
            </a:extLst>
          </p:cNvPr>
          <p:cNvSpPr/>
          <p:nvPr/>
        </p:nvSpPr>
        <p:spPr>
          <a:xfrm>
            <a:off x="901061" y="3974061"/>
            <a:ext cx="2286000" cy="11521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Syntactic constraints</a:t>
            </a:r>
          </a:p>
        </p:txBody>
      </p:sp>
      <p:sp>
        <p:nvSpPr>
          <p:cNvPr id="15" name="Down Arrow 9">
            <a:extLst>
              <a:ext uri="{FF2B5EF4-FFF2-40B4-BE49-F238E27FC236}">
                <a16:creationId xmlns:a16="http://schemas.microsoft.com/office/drawing/2014/main" id="{202133CD-AE55-40CE-4B9B-E61995FB222A}"/>
              </a:ext>
            </a:extLst>
          </p:cNvPr>
          <p:cNvSpPr/>
          <p:nvPr/>
        </p:nvSpPr>
        <p:spPr>
          <a:xfrm rot="16200000">
            <a:off x="3599564" y="3839643"/>
            <a:ext cx="333589" cy="108738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Box 3">
            <a:extLst>
              <a:ext uri="{FF2B5EF4-FFF2-40B4-BE49-F238E27FC236}">
                <a16:creationId xmlns:a16="http://schemas.microsoft.com/office/drawing/2014/main" id="{38E7A910-C0C8-3940-A53F-A8B62CCCEAC1}"/>
              </a:ext>
            </a:extLst>
          </p:cNvPr>
          <p:cNvSpPr txBox="1"/>
          <p:nvPr/>
        </p:nvSpPr>
        <p:spPr>
          <a:xfrm>
            <a:off x="647061" y="5293771"/>
            <a:ext cx="2793999" cy="923330"/>
          </a:xfrm>
          <a:prstGeom prst="rect">
            <a:avLst/>
          </a:prstGeom>
          <a:noFill/>
        </p:spPr>
        <p:txBody>
          <a:bodyPr wrap="square" rtlCol="0">
            <a:spAutoFit/>
          </a:bodyPr>
          <a:lstStyle/>
          <a:p>
            <a:r>
              <a:rPr lang="en-US" dirty="0"/>
              <a:t>(Hints for implementation, quantitative metrics, language restriction)</a:t>
            </a:r>
          </a:p>
        </p:txBody>
      </p:sp>
    </p:spTree>
    <p:extLst>
      <p:ext uri="{BB962C8B-B14F-4D97-AF65-F5344CB8AC3E}">
        <p14:creationId xmlns:p14="http://schemas.microsoft.com/office/powerpoint/2010/main" val="283832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251F-3E21-814E-B05F-F813081D7557}"/>
              </a:ext>
            </a:extLst>
          </p:cNvPr>
          <p:cNvSpPr>
            <a:spLocks noGrp="1"/>
          </p:cNvSpPr>
          <p:nvPr>
            <p:ph type="title"/>
          </p:nvPr>
        </p:nvSpPr>
        <p:spPr/>
        <p:txBody>
          <a:bodyPr>
            <a:normAutofit/>
          </a:bodyPr>
          <a:lstStyle/>
          <a:p>
            <a:r>
              <a:rPr lang="en-US" sz="4000" b="1" dirty="0"/>
              <a:t>DryadSynth</a:t>
            </a:r>
            <a:r>
              <a:rPr lang="en-US" sz="4000" dirty="0"/>
              <a:t>: A </a:t>
            </a:r>
            <a:r>
              <a:rPr lang="en-US" sz="4000" dirty="0" err="1"/>
              <a:t>SyGuS</a:t>
            </a:r>
            <a:r>
              <a:rPr lang="en-US" sz="4000" dirty="0"/>
              <a:t> Solver</a:t>
            </a:r>
          </a:p>
        </p:txBody>
      </p:sp>
      <p:sp>
        <p:nvSpPr>
          <p:cNvPr id="4" name="TextBox 3">
            <a:extLst>
              <a:ext uri="{FF2B5EF4-FFF2-40B4-BE49-F238E27FC236}">
                <a16:creationId xmlns:a16="http://schemas.microsoft.com/office/drawing/2014/main" id="{568D6790-9224-A543-9DE8-50EEA8C078DB}"/>
              </a:ext>
            </a:extLst>
          </p:cNvPr>
          <p:cNvSpPr txBox="1"/>
          <p:nvPr/>
        </p:nvSpPr>
        <p:spPr>
          <a:xfrm>
            <a:off x="589280" y="1587500"/>
            <a:ext cx="10764520" cy="4154984"/>
          </a:xfrm>
          <a:prstGeom prst="rect">
            <a:avLst/>
          </a:prstGeom>
        </p:spPr>
        <p:txBody>
          <a:bodyPr wrap="square" rtlCol="0">
            <a:spAutoFit/>
          </a:bodyPr>
          <a:lstStyle/>
          <a:p>
            <a:endParaRPr lang="en-US" sz="2800" b="1" i="1" dirty="0"/>
          </a:p>
          <a:p>
            <a:r>
              <a:rPr lang="en-US" sz="2400" b="1" dirty="0"/>
              <a:t>Supports multiple theories</a:t>
            </a:r>
          </a:p>
          <a:p>
            <a:pPr marL="800080" lvl="1" indent="-342891">
              <a:buFont typeface="Arial" panose="020B0604020202020204" pitchFamily="34" charset="0"/>
              <a:buChar char="•"/>
            </a:pPr>
            <a:r>
              <a:rPr lang="en-US" sz="2000" dirty="0">
                <a:solidFill>
                  <a:schemeClr val="tx1">
                    <a:lumMod val="65000"/>
                    <a:lumOff val="35000"/>
                  </a:schemeClr>
                </a:solidFill>
              </a:rPr>
              <a:t>CLIA</a:t>
            </a:r>
          </a:p>
          <a:p>
            <a:pPr marL="800080" lvl="1" indent="-342891">
              <a:buFont typeface="Arial" panose="020B0604020202020204" pitchFamily="34" charset="0"/>
              <a:buChar char="•"/>
            </a:pPr>
            <a:r>
              <a:rPr lang="en-US" sz="2000" dirty="0">
                <a:solidFill>
                  <a:schemeClr val="tx1">
                    <a:lumMod val="65000"/>
                    <a:lumOff val="35000"/>
                  </a:schemeClr>
                </a:solidFill>
              </a:rPr>
              <a:t>INV</a:t>
            </a:r>
          </a:p>
          <a:p>
            <a:pPr marL="800080" lvl="1" indent="-342891">
              <a:buFont typeface="Arial" panose="020B0604020202020204" pitchFamily="34" charset="0"/>
              <a:buChar char="•"/>
            </a:pPr>
            <a:r>
              <a:rPr lang="en-US" sz="2000" dirty="0">
                <a:solidFill>
                  <a:schemeClr val="tx1">
                    <a:lumMod val="65000"/>
                    <a:lumOff val="35000"/>
                  </a:schemeClr>
                </a:solidFill>
              </a:rPr>
              <a:t>BV</a:t>
            </a:r>
          </a:p>
          <a:p>
            <a:pPr marL="800080" lvl="1" indent="-342891">
              <a:buFont typeface="Arial" panose="020B0604020202020204" pitchFamily="34" charset="0"/>
              <a:buChar char="•"/>
            </a:pPr>
            <a:r>
              <a:rPr lang="en-US" sz="2000" dirty="0">
                <a:solidFill>
                  <a:schemeClr val="tx1">
                    <a:lumMod val="65000"/>
                    <a:lumOff val="35000"/>
                  </a:schemeClr>
                </a:solidFill>
              </a:rPr>
              <a:t>String</a:t>
            </a:r>
          </a:p>
          <a:p>
            <a:r>
              <a:rPr lang="en-US" sz="2400" b="1" dirty="0"/>
              <a:t>Publications</a:t>
            </a:r>
          </a:p>
          <a:p>
            <a:pPr marL="800080" lvl="1" indent="-342891">
              <a:buFont typeface="Arial" panose="020B0604020202020204" pitchFamily="34" charset="0"/>
              <a:buChar char="•"/>
            </a:pPr>
            <a:r>
              <a:rPr lang="en-US" sz="2000" b="1" i="0" u="none" strike="noStrike" dirty="0">
                <a:solidFill>
                  <a:schemeClr val="tx1">
                    <a:lumMod val="65000"/>
                    <a:lumOff val="35000"/>
                  </a:schemeClr>
                </a:solidFill>
                <a:effectLst/>
                <a:latin typeface="Times"/>
              </a:rPr>
              <a:t>Reconciling Enumerative and Deductive Program Synthesis (PLDI 2020, CLIA) </a:t>
            </a:r>
            <a:endParaRPr lang="en-US" sz="2000" b="1" dirty="0">
              <a:solidFill>
                <a:schemeClr val="tx1">
                  <a:lumMod val="65000"/>
                  <a:lumOff val="35000"/>
                </a:schemeClr>
              </a:solidFill>
              <a:latin typeface="Times"/>
            </a:endParaRPr>
          </a:p>
          <a:p>
            <a:pPr marL="800080" lvl="1" indent="-342891">
              <a:buFont typeface="Arial" panose="020B0604020202020204" pitchFamily="34" charset="0"/>
              <a:buChar char="•"/>
            </a:pPr>
            <a:r>
              <a:rPr lang="en-US" sz="2000" b="1" i="0" u="none" strike="noStrike" dirty="0">
                <a:solidFill>
                  <a:schemeClr val="tx1">
                    <a:lumMod val="65000"/>
                    <a:lumOff val="35000"/>
                  </a:schemeClr>
                </a:solidFill>
                <a:effectLst/>
                <a:latin typeface="Times"/>
              </a:rPr>
              <a:t>Enhanced Enumeration Techniques for Syntax-Guided Synthesis (POPL 2024, BV)</a:t>
            </a:r>
          </a:p>
          <a:p>
            <a:pPr marL="800080" lvl="1" indent="-342891">
              <a:buFont typeface="Arial" panose="020B0604020202020204" pitchFamily="34" charset="0"/>
              <a:buChar char="•"/>
            </a:pPr>
            <a:r>
              <a:rPr lang="en-US" sz="2000" b="1" i="0" u="none" strike="noStrike" dirty="0">
                <a:solidFill>
                  <a:schemeClr val="tx1">
                    <a:lumMod val="65000"/>
                    <a:lumOff val="35000"/>
                  </a:schemeClr>
                </a:solidFill>
                <a:effectLst/>
                <a:latin typeface="Times"/>
              </a:rPr>
              <a:t>A Concurrent Approach to String Transformation Synthesis (PLDI 2025, String)</a:t>
            </a:r>
          </a:p>
          <a:p>
            <a:endParaRPr lang="en-US" sz="2400" dirty="0"/>
          </a:p>
          <a:p>
            <a:r>
              <a:rPr lang="en-US" sz="2400" b="1" dirty="0"/>
              <a:t>Other solvers: </a:t>
            </a:r>
            <a:r>
              <a:rPr lang="en-US" sz="2400" dirty="0">
                <a:solidFill>
                  <a:schemeClr val="tx1">
                    <a:lumMod val="65000"/>
                    <a:lumOff val="35000"/>
                  </a:schemeClr>
                </a:solidFill>
              </a:rPr>
              <a:t>CVC4/CVC5, Duet, </a:t>
            </a:r>
            <a:r>
              <a:rPr lang="en-US" sz="2400" dirty="0" err="1">
                <a:solidFill>
                  <a:schemeClr val="tx1">
                    <a:lumMod val="65000"/>
                    <a:lumOff val="35000"/>
                  </a:schemeClr>
                </a:solidFill>
              </a:rPr>
              <a:t>EUSolver</a:t>
            </a:r>
            <a:r>
              <a:rPr lang="en-US" sz="2400" dirty="0">
                <a:solidFill>
                  <a:schemeClr val="tx1">
                    <a:lumMod val="65000"/>
                    <a:lumOff val="35000"/>
                  </a:schemeClr>
                </a:solidFill>
              </a:rPr>
              <a:t>, </a:t>
            </a:r>
            <a:r>
              <a:rPr lang="en-US" sz="2400" dirty="0" err="1">
                <a:solidFill>
                  <a:schemeClr val="tx1">
                    <a:lumMod val="65000"/>
                    <a:lumOff val="35000"/>
                  </a:schemeClr>
                </a:solidFill>
              </a:rPr>
              <a:t>LoopInvGen</a:t>
            </a:r>
            <a:r>
              <a:rPr lang="en-US" sz="2400" dirty="0">
                <a:solidFill>
                  <a:schemeClr val="tx1">
                    <a:lumMod val="65000"/>
                    <a:lumOff val="35000"/>
                  </a:schemeClr>
                </a:solidFill>
              </a:rPr>
              <a:t>, Probe, Simba, etc.</a:t>
            </a:r>
          </a:p>
        </p:txBody>
      </p:sp>
      <p:grpSp>
        <p:nvGrpSpPr>
          <p:cNvPr id="8" name="Group 7">
            <a:extLst>
              <a:ext uri="{FF2B5EF4-FFF2-40B4-BE49-F238E27FC236}">
                <a16:creationId xmlns:a16="http://schemas.microsoft.com/office/drawing/2014/main" id="{37CAA4D9-C213-094B-987C-0053F021C936}"/>
              </a:ext>
            </a:extLst>
          </p:cNvPr>
          <p:cNvGrpSpPr>
            <a:grpSpLocks noChangeAspect="1"/>
          </p:cNvGrpSpPr>
          <p:nvPr/>
        </p:nvGrpSpPr>
        <p:grpSpPr>
          <a:xfrm>
            <a:off x="9958090" y="0"/>
            <a:ext cx="2233911" cy="1499616"/>
            <a:chOff x="7975600" y="2108200"/>
            <a:chExt cx="3644900" cy="2565400"/>
          </a:xfrm>
        </p:grpSpPr>
        <p:sp>
          <p:nvSpPr>
            <p:cNvPr id="7" name="Rectangle 6">
              <a:extLst>
                <a:ext uri="{FF2B5EF4-FFF2-40B4-BE49-F238E27FC236}">
                  <a16:creationId xmlns:a16="http://schemas.microsoft.com/office/drawing/2014/main" id="{D2999DA7-E62D-284B-ABC6-9304A6DD1914}"/>
                </a:ext>
              </a:extLst>
            </p:cNvPr>
            <p:cNvSpPr/>
            <p:nvPr/>
          </p:nvSpPr>
          <p:spPr>
            <a:xfrm>
              <a:off x="7975600" y="2108200"/>
              <a:ext cx="3644900" cy="256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6" name="Picture 5" descr="A close up of a logo&#10;&#10;Description automatically generated">
              <a:extLst>
                <a:ext uri="{FF2B5EF4-FFF2-40B4-BE49-F238E27FC236}">
                  <a16:creationId xmlns:a16="http://schemas.microsoft.com/office/drawing/2014/main" id="{5631583C-9BBA-8D46-876D-52E1C33E5DF9}"/>
                </a:ext>
              </a:extLst>
            </p:cNvPr>
            <p:cNvPicPr>
              <a:picLocks noChangeAspect="1"/>
            </p:cNvPicPr>
            <p:nvPr/>
          </p:nvPicPr>
          <p:blipFill>
            <a:blip r:embed="rId3"/>
            <a:stretch>
              <a:fillRect/>
            </a:stretch>
          </p:blipFill>
          <p:spPr>
            <a:xfrm>
              <a:off x="8166100" y="2249488"/>
              <a:ext cx="3276600" cy="2222500"/>
            </a:xfrm>
            <a:prstGeom prst="rect">
              <a:avLst/>
            </a:prstGeom>
          </p:spPr>
        </p:pic>
      </p:grpSp>
      <p:sp>
        <p:nvSpPr>
          <p:cNvPr id="9" name="TextBox 8">
            <a:extLst>
              <a:ext uri="{FF2B5EF4-FFF2-40B4-BE49-F238E27FC236}">
                <a16:creationId xmlns:a16="http://schemas.microsoft.com/office/drawing/2014/main" id="{C5FA7813-5FF6-E241-A001-689D51BBC5A1}"/>
              </a:ext>
            </a:extLst>
          </p:cNvPr>
          <p:cNvSpPr txBox="1"/>
          <p:nvPr/>
        </p:nvSpPr>
        <p:spPr>
          <a:xfrm>
            <a:off x="0" y="6480451"/>
            <a:ext cx="12192000" cy="400110"/>
          </a:xfrm>
          <a:prstGeom prst="rect">
            <a:avLst/>
          </a:prstGeom>
          <a:solidFill>
            <a:schemeClr val="accent1">
              <a:lumMod val="20000"/>
              <a:lumOff val="80000"/>
            </a:schemeClr>
          </a:solidFill>
        </p:spPr>
        <p:txBody>
          <a:bodyPr wrap="square" rtlCol="0">
            <a:spAutoFit/>
          </a:bodyPr>
          <a:lstStyle/>
          <a:p>
            <a:pPr algn="ctr"/>
            <a:r>
              <a:rPr lang="en-US" sz="2000" dirty="0"/>
              <a:t>Try DryadSynth at: </a:t>
            </a:r>
            <a:r>
              <a:rPr lang="en-US" sz="2000" dirty="0">
                <a:hlinkClick r:id="rId4"/>
              </a:rPr>
              <a:t>https://cap.ecn.purdue.edu/dryadsynth</a:t>
            </a:r>
            <a:r>
              <a:rPr lang="zh-CN" altLang="en-US" sz="2000" dirty="0"/>
              <a:t> </a:t>
            </a:r>
            <a:endParaRPr lang="en-US" sz="2000" dirty="0"/>
          </a:p>
        </p:txBody>
      </p:sp>
    </p:spTree>
    <p:extLst>
      <p:ext uri="{BB962C8B-B14F-4D97-AF65-F5344CB8AC3E}">
        <p14:creationId xmlns:p14="http://schemas.microsoft.com/office/powerpoint/2010/main" val="4052658121"/>
      </p:ext>
    </p:extLst>
  </p:cSld>
  <p:clrMapOvr>
    <a:masterClrMapping/>
  </p:clrMapOvr>
  <mc:AlternateContent xmlns:mc="http://schemas.openxmlformats.org/markup-compatibility/2006" xmlns:p14="http://schemas.microsoft.com/office/powerpoint/2010/main">
    <mc:Choice Requires="p14">
      <p:transition spd="slow" p14:dur="2000" advTm="75543"/>
    </mc:Choice>
    <mc:Fallback xmlns="">
      <p:transition spd="slow" advTm="755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8178F61-1F77-5D45-887E-5BC2612F1782}"/>
              </a:ext>
            </a:extLst>
          </p:cNvPr>
          <p:cNvSpPr>
            <a:spLocks noGrp="1"/>
          </p:cNvSpPr>
          <p:nvPr>
            <p:ph type="sldNum" sz="quarter" idx="12"/>
          </p:nvPr>
        </p:nvSpPr>
        <p:spPr/>
        <p:txBody>
          <a:bodyPr/>
          <a:lstStyle/>
          <a:p>
            <a:fld id="{85C1626E-3724-E34F-92EF-374D2DB674F4}" type="slidenum">
              <a:rPr lang="en-US" smtClean="0"/>
              <a:t>6</a:t>
            </a:fld>
            <a:endParaRPr lang="en-US" dirty="0"/>
          </a:p>
        </p:txBody>
      </p:sp>
      <p:sp>
        <p:nvSpPr>
          <p:cNvPr id="2" name="Title 1">
            <a:extLst>
              <a:ext uri="{FF2B5EF4-FFF2-40B4-BE49-F238E27FC236}">
                <a16:creationId xmlns:a16="http://schemas.microsoft.com/office/drawing/2014/main" id="{A3D48242-5073-5E47-BDD9-766916C11EC8}"/>
              </a:ext>
            </a:extLst>
          </p:cNvPr>
          <p:cNvSpPr>
            <a:spLocks noGrp="1"/>
          </p:cNvSpPr>
          <p:nvPr>
            <p:ph type="title" idx="4294967295"/>
          </p:nvPr>
        </p:nvSpPr>
        <p:spPr>
          <a:xfrm>
            <a:off x="0" y="28575"/>
            <a:ext cx="6870700" cy="1325563"/>
          </a:xfrm>
        </p:spPr>
        <p:txBody>
          <a:bodyPr>
            <a:normAutofit/>
          </a:bodyPr>
          <a:lstStyle/>
          <a:p>
            <a:r>
              <a:rPr lang="en-US" sz="4000" dirty="0"/>
              <a:t>Hacker’s delight 25 in </a:t>
            </a:r>
            <a:r>
              <a:rPr lang="en-US" sz="4000" dirty="0" err="1"/>
              <a:t>SyGuS</a:t>
            </a:r>
            <a:r>
              <a:rPr lang="en-US" sz="4000" dirty="0"/>
              <a:t>-IF</a:t>
            </a:r>
          </a:p>
        </p:txBody>
      </p:sp>
      <p:sp>
        <p:nvSpPr>
          <p:cNvPr id="8" name="Rounded Rectangle 7">
            <a:extLst>
              <a:ext uri="{FF2B5EF4-FFF2-40B4-BE49-F238E27FC236}">
                <a16:creationId xmlns:a16="http://schemas.microsoft.com/office/drawing/2014/main" id="{BE21224C-47E0-074B-88F6-83D4BC7B5CCB}"/>
              </a:ext>
            </a:extLst>
          </p:cNvPr>
          <p:cNvSpPr/>
          <p:nvPr/>
        </p:nvSpPr>
        <p:spPr>
          <a:xfrm>
            <a:off x="4820954" y="2510534"/>
            <a:ext cx="2550093" cy="168453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Syntax-guided Synthesizer</a:t>
            </a:r>
          </a:p>
        </p:txBody>
      </p:sp>
      <p:sp>
        <p:nvSpPr>
          <p:cNvPr id="9" name="TextBox 8">
            <a:extLst>
              <a:ext uri="{FF2B5EF4-FFF2-40B4-BE49-F238E27FC236}">
                <a16:creationId xmlns:a16="http://schemas.microsoft.com/office/drawing/2014/main" id="{4A98B90B-C060-9844-B279-2B6BBF884181}"/>
              </a:ext>
            </a:extLst>
          </p:cNvPr>
          <p:cNvSpPr txBox="1"/>
          <p:nvPr/>
        </p:nvSpPr>
        <p:spPr>
          <a:xfrm>
            <a:off x="373133" y="1385205"/>
            <a:ext cx="4879835" cy="1815882"/>
          </a:xfrm>
          <a:prstGeom prst="rect">
            <a:avLst/>
          </a:prstGeom>
          <a:noFill/>
        </p:spPr>
        <p:txBody>
          <a:bodyPr wrap="square" rtlCol="0">
            <a:spAutoFit/>
          </a:bodyPr>
          <a:lstStyle/>
          <a:p>
            <a:r>
              <a:rPr lang="en-US" sz="2800" dirty="0">
                <a:solidFill>
                  <a:schemeClr val="accent1"/>
                </a:solidFill>
              </a:rPr>
              <a:t>Semantic specification:</a:t>
            </a:r>
          </a:p>
          <a:p>
            <a:r>
              <a:rPr lang="en-US" sz="2800" i="1" dirty="0"/>
              <a:t>Compute higher order half of product of </a:t>
            </a:r>
            <a:r>
              <a:rPr lang="en-US" sz="2800" i="1" dirty="0" err="1"/>
              <a:t>bitvectors</a:t>
            </a:r>
            <a:r>
              <a:rPr lang="en-US" sz="2800" i="1" dirty="0"/>
              <a:t> x and y. </a:t>
            </a:r>
          </a:p>
          <a:p>
            <a:endParaRPr lang="en-US" sz="2800" i="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7F457B-4AEB-F84D-8C68-5909185612B3}"/>
                  </a:ext>
                </a:extLst>
              </p:cNvPr>
              <p:cNvSpPr txBox="1"/>
              <p:nvPr/>
            </p:nvSpPr>
            <p:spPr>
              <a:xfrm>
                <a:off x="7695053" y="1689734"/>
                <a:ext cx="4265683" cy="1978362"/>
              </a:xfrm>
              <a:prstGeom prst="rect">
                <a:avLst/>
              </a:prstGeom>
              <a:noFill/>
            </p:spPr>
            <p:txBody>
              <a:bodyPr wrap="square" rtlCol="0">
                <a:spAutoFit/>
              </a:bodyPr>
              <a:lstStyle/>
              <a:p>
                <a:r>
                  <a:rPr lang="en-US" sz="2800" dirty="0">
                    <a:solidFill>
                      <a:srgbClr val="7030A0"/>
                    </a:solidFill>
                  </a:rPr>
                  <a:t>Syntactic constraints:</a:t>
                </a:r>
              </a:p>
              <a:p>
                <a:r>
                  <a:rPr lang="en-US" sz="1351" dirty="0">
                    <a:solidFill>
                      <a:srgbClr val="7030A0"/>
                    </a:solidFill>
                    <a:latin typeface="Cambria" panose="02040503050406030204" pitchFamily="18" charset="0"/>
                  </a:rPr>
                  <a:t>E := </a:t>
                </a:r>
              </a:p>
              <a:p>
                <a:r>
                  <a:rPr lang="en-US" sz="1351" dirty="0">
                    <a:solidFill>
                      <a:srgbClr val="7030A0"/>
                    </a:solidFill>
                    <a:latin typeface="Cambria" panose="02040503050406030204" pitchFamily="18" charset="0"/>
                  </a:rPr>
                  <a:t>        </a:t>
                </a:r>
                <a14:m>
                  <m:oMath xmlns:m="http://schemas.openxmlformats.org/officeDocument/2006/math">
                    <m:r>
                      <a:rPr lang="en-US" sz="1351" i="1">
                        <a:solidFill>
                          <a:srgbClr val="7030A0"/>
                        </a:solidFill>
                        <a:latin typeface="Cambria Math" panose="02040503050406030204" pitchFamily="18" charset="0"/>
                      </a:rPr>
                      <m:t>𝑥</m:t>
                    </m:r>
                  </m:oMath>
                </a14:m>
                <a:r>
                  <a:rPr lang="en-US" sz="1351" dirty="0">
                    <a:solidFill>
                      <a:srgbClr val="7030A0"/>
                    </a:solidFill>
                    <a:latin typeface="Cambria" panose="02040503050406030204" pitchFamily="18" charset="0"/>
                  </a:rPr>
                  <a:t> | </a:t>
                </a:r>
                <a14:m>
                  <m:oMath xmlns:m="http://schemas.openxmlformats.org/officeDocument/2006/math">
                    <m:r>
                      <a:rPr lang="en-US" sz="1351" i="1">
                        <a:solidFill>
                          <a:srgbClr val="7030A0"/>
                        </a:solidFill>
                        <a:latin typeface="Cambria Math" panose="02040503050406030204" pitchFamily="18" charset="0"/>
                      </a:rPr>
                      <m:t>𝑦</m:t>
                    </m:r>
                  </m:oMath>
                </a14:m>
                <a:r>
                  <a:rPr lang="en-US" sz="1351" dirty="0">
                    <a:solidFill>
                      <a:srgbClr val="7030A0"/>
                    </a:solidFill>
                    <a:latin typeface="Cambria" panose="02040503050406030204" pitchFamily="18" charset="0"/>
                  </a:rPr>
                  <a:t> | 0x0000 | 0x00ff | 0x0008 | …</a:t>
                </a:r>
              </a:p>
              <a:p>
                <a:r>
                  <a:rPr lang="en-US" sz="1351" dirty="0">
                    <a:solidFill>
                      <a:srgbClr val="7030A0"/>
                    </a:solidFill>
                    <a:latin typeface="Cambria" panose="02040503050406030204" pitchFamily="18" charset="0"/>
                  </a:rPr>
                  <a:t>        | not E | E and E | E or E | E </a:t>
                </a:r>
                <a:r>
                  <a:rPr lang="en-US" sz="1351" dirty="0" err="1">
                    <a:solidFill>
                      <a:srgbClr val="7030A0"/>
                    </a:solidFill>
                    <a:latin typeface="Cambria" panose="02040503050406030204" pitchFamily="18" charset="0"/>
                  </a:rPr>
                  <a:t>xor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neg E | E add E | E </a:t>
                </a:r>
                <a:r>
                  <a:rPr lang="en-US" sz="1351" dirty="0" err="1">
                    <a:solidFill>
                      <a:srgbClr val="7030A0"/>
                    </a:solidFill>
                    <a:latin typeface="Cambria" panose="02040503050406030204" pitchFamily="18" charset="0"/>
                  </a:rPr>
                  <a:t>mul</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sub E | E </a:t>
                </a:r>
                <a:r>
                  <a:rPr lang="en-US" sz="1351" dirty="0" err="1">
                    <a:solidFill>
                      <a:srgbClr val="7030A0"/>
                    </a:solidFill>
                    <a:latin typeface="Cambria" panose="02040503050406030204" pitchFamily="18" charset="0"/>
                  </a:rPr>
                  <a:t>udiv</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sdiv</a:t>
                </a:r>
                <a:r>
                  <a:rPr lang="en-US" sz="1351" dirty="0">
                    <a:solidFill>
                      <a:srgbClr val="7030A0"/>
                    </a:solidFill>
                    <a:latin typeface="Cambria" panose="02040503050406030204" pitchFamily="18" charset="0"/>
                  </a:rPr>
                  <a:t> E | </a:t>
                </a:r>
              </a:p>
              <a:p>
                <a:r>
                  <a:rPr lang="en-US" sz="1351" dirty="0">
                    <a:solidFill>
                      <a:srgbClr val="7030A0"/>
                    </a:solidFill>
                    <a:latin typeface="Cambria" panose="02040503050406030204" pitchFamily="18" charset="0"/>
                  </a:rPr>
                  <a:t>        | E </a:t>
                </a:r>
                <a:r>
                  <a:rPr lang="en-US" sz="1351" dirty="0" err="1">
                    <a:solidFill>
                      <a:srgbClr val="7030A0"/>
                    </a:solidFill>
                    <a:latin typeface="Cambria" panose="02040503050406030204" pitchFamily="18" charset="0"/>
                  </a:rPr>
                  <a:t>urem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ashr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&lt;&lt; E | E &gt;&gt; E | ITE (E = 0, E, E) </a:t>
                </a:r>
              </a:p>
            </p:txBody>
          </p:sp>
        </mc:Choice>
        <mc:Fallback xmlns="">
          <p:sp>
            <p:nvSpPr>
              <p:cNvPr id="10" name="TextBox 9">
                <a:extLst>
                  <a:ext uri="{FF2B5EF4-FFF2-40B4-BE49-F238E27FC236}">
                    <a16:creationId xmlns:a16="http://schemas.microsoft.com/office/drawing/2014/main" id="{0F7F457B-4AEB-F84D-8C68-5909185612B3}"/>
                  </a:ext>
                </a:extLst>
              </p:cNvPr>
              <p:cNvSpPr txBox="1">
                <a:spLocks noRot="1" noChangeAspect="1" noMove="1" noResize="1" noEditPoints="1" noAdjustHandles="1" noChangeArrowheads="1" noChangeShapeType="1" noTextEdit="1"/>
              </p:cNvSpPr>
              <p:nvPr/>
            </p:nvSpPr>
            <p:spPr>
              <a:xfrm>
                <a:off x="7695053" y="1689734"/>
                <a:ext cx="4265683" cy="1978362"/>
              </a:xfrm>
              <a:prstGeom prst="rect">
                <a:avLst/>
              </a:prstGeom>
              <a:blipFill>
                <a:blip r:embed="rId4"/>
                <a:stretch>
                  <a:fillRect l="-2967" t="-3185" b="-1911"/>
                </a:stretch>
              </a:blipFill>
            </p:spPr>
            <p:txBody>
              <a:bodyPr/>
              <a:lstStyle/>
              <a:p>
                <a:r>
                  <a:rPr lang="en-US">
                    <a:noFill/>
                  </a:rPr>
                  <a:t> </a:t>
                </a:r>
              </a:p>
            </p:txBody>
          </p:sp>
        </mc:Fallback>
      </mc:AlternateContent>
      <p:sp>
        <p:nvSpPr>
          <p:cNvPr id="11" name="Down Arrow 10">
            <a:extLst>
              <a:ext uri="{FF2B5EF4-FFF2-40B4-BE49-F238E27FC236}">
                <a16:creationId xmlns:a16="http://schemas.microsoft.com/office/drawing/2014/main" id="{EEAAC960-943D-C445-942D-A9A1C2AF45F0}"/>
              </a:ext>
            </a:extLst>
          </p:cNvPr>
          <p:cNvSpPr/>
          <p:nvPr/>
        </p:nvSpPr>
        <p:spPr>
          <a:xfrm rot="18875587">
            <a:off x="4212927" y="2795207"/>
            <a:ext cx="536448" cy="655851"/>
          </a:xfrm>
          <a:prstGeom prst="downArrow">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Down Arrow 11">
            <a:extLst>
              <a:ext uri="{FF2B5EF4-FFF2-40B4-BE49-F238E27FC236}">
                <a16:creationId xmlns:a16="http://schemas.microsoft.com/office/drawing/2014/main" id="{12570090-E04F-DF4F-9D1A-05F8A3E34B43}"/>
              </a:ext>
            </a:extLst>
          </p:cNvPr>
          <p:cNvSpPr/>
          <p:nvPr/>
        </p:nvSpPr>
        <p:spPr>
          <a:xfrm>
            <a:off x="5887879" y="4430640"/>
            <a:ext cx="492444" cy="552301"/>
          </a:xfrm>
          <a:prstGeom prst="downArrow">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Down Arrow 12">
            <a:extLst>
              <a:ext uri="{FF2B5EF4-FFF2-40B4-BE49-F238E27FC236}">
                <a16:creationId xmlns:a16="http://schemas.microsoft.com/office/drawing/2014/main" id="{ED95B29E-49F3-0D4A-AAA4-A59C68BB4731}"/>
              </a:ext>
            </a:extLst>
          </p:cNvPr>
          <p:cNvSpPr/>
          <p:nvPr/>
        </p:nvSpPr>
        <p:spPr>
          <a:xfrm rot="2735428">
            <a:off x="7448540" y="2758890"/>
            <a:ext cx="536448" cy="682293"/>
          </a:xfrm>
          <a:prstGeom prst="downArrow">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44DB8DD-7F3E-A640-B402-B4681B7667E1}"/>
                  </a:ext>
                </a:extLst>
              </p:cNvPr>
              <p:cNvSpPr/>
              <p:nvPr/>
            </p:nvSpPr>
            <p:spPr>
              <a:xfrm>
                <a:off x="373133" y="1387739"/>
                <a:ext cx="5612723" cy="1470467"/>
              </a:xfrm>
              <a:prstGeom prst="rect">
                <a:avLst/>
              </a:prstGeom>
            </p:spPr>
            <p:txBody>
              <a:bodyPr wrap="square">
                <a:spAutoFit/>
              </a:bodyPr>
              <a:lstStyle/>
              <a:p>
                <a:r>
                  <a:rPr lang="en-US" sz="2800" dirty="0">
                    <a:solidFill>
                      <a:schemeClr val="accent1"/>
                    </a:solidFill>
                  </a:rPr>
                  <a:t>Semantic specification:</a:t>
                </a:r>
              </a:p>
              <a:p>
                <a:r>
                  <a:rPr lang="en-US" sz="2400" dirty="0"/>
                  <a:t>Find a function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oMath>
                </a14:m>
                <a:r>
                  <a:rPr lang="en-US" sz="2400" dirty="0"/>
                  <a:t> where </a:t>
                </a:r>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351" i="1">
                          <a:solidFill>
                            <a:srgbClr val="0070C0"/>
                          </a:solidFill>
                          <a:latin typeface="Cambria Math" panose="02040503050406030204" pitchFamily="18" charset="0"/>
                        </a:rPr>
                        <m:t>𝑓</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8000,#</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𝐴𝐴</m:t>
                              </m:r>
                            </m:num>
                            <m:den>
                              <m:eqArr>
                                <m:eqArrPr>
                                  <m:ctrlPr>
                                    <a:rPr lang="en-US" sz="1351" i="1">
                                      <a:solidFill>
                                        <a:srgbClr val="0070C0"/>
                                      </a:solidFill>
                                      <a:latin typeface="Cambria Math" panose="02040503050406030204" pitchFamily="18" charset="0"/>
                                    </a:rPr>
                                  </m:ctrlPr>
                                </m:eqArrPr>
                                <m:e>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01</m:t>
                                  </m:r>
                                  <m:r>
                                    <a:rPr lang="en-US" sz="1351" i="1">
                                      <a:solidFill>
                                        <a:srgbClr val="0070C0"/>
                                      </a:solidFill>
                                      <a:latin typeface="Cambria Math" panose="02040503050406030204" pitchFamily="18" charset="0"/>
                                    </a:rPr>
                                    <m:t>𝐹𝐹</m:t>
                                  </m:r>
                                  <m:r>
                                    <a:rPr lang="en-US" sz="1351" i="1">
                                      <a:solidFill>
                                        <a:srgbClr val="0070C0"/>
                                      </a:solidFill>
                                      <a:latin typeface="Cambria Math" panose="02040503050406030204" pitchFamily="18" charset="0"/>
                                    </a:rPr>
                                    <m:t>,</m:t>
                                  </m:r>
                                  <m:r>
                                    <m:rPr>
                                      <m:nor/>
                                    </m:rPr>
                                    <a:rPr lang="en-US" sz="1351">
                                      <a:solidFill>
                                        <a:srgbClr val="0070C0"/>
                                      </a:solidFill>
                                    </a:rPr>
                                    <m:t>#</m:t>
                                  </m:r>
                                  <m:r>
                                    <a:rPr lang="en-US" sz="1351" i="1">
                                      <a:solidFill>
                                        <a:srgbClr val="0070C0"/>
                                      </a:solidFill>
                                      <a:latin typeface="Cambria Math" panose="02040503050406030204" pitchFamily="18" charset="0"/>
                                    </a:rPr>
                                    <m:t>#</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𝐹𝐹</m:t>
                                  </m:r>
                                </m:e>
                                <m:e>
                                  <m:r>
                                    <a:rPr lang="en-US" sz="1351" i="1">
                                      <a:solidFill>
                                        <a:srgbClr val="0070C0"/>
                                      </a:solidFill>
                                      <a:latin typeface="Cambria Math" panose="02040503050406030204" pitchFamily="18" charset="0"/>
                                    </a:rPr>
                                    <m:t>…</m:t>
                                  </m:r>
                                </m:e>
                              </m:eqArr>
                            </m:den>
                          </m:f>
                        </m:e>
                      </m:d>
                      <m:r>
                        <a:rPr lang="en-US" sz="1351" i="1">
                          <a:solidFill>
                            <a:srgbClr val="0070C0"/>
                          </a:solidFill>
                          <a:latin typeface="Cambria Math" panose="02040503050406030204" pitchFamily="18" charset="0"/>
                        </a:rPr>
                        <m:t>=</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m:rPr>
                                  <m:nor/>
                                </m:rPr>
                                <a:rPr lang="en-US" sz="1351">
                                  <a:solidFill>
                                    <a:srgbClr val="0070C0"/>
                                  </a:solidFill>
                                  <a:latin typeface="Cambria Math" panose="02040503050406030204" pitchFamily="18" charset="0"/>
                                </a:rPr>
                                <m:t>0055</m:t>
                              </m:r>
                            </m:num>
                            <m:den>
                              <m:eqArr>
                                <m:eqArrPr>
                                  <m:ctrlPr>
                                    <a:rPr lang="en-US" sz="1351" i="1">
                                      <a:solidFill>
                                        <a:srgbClr val="0070C0"/>
                                      </a:solidFill>
                                      <a:latin typeface="Cambria Math" panose="02040503050406030204" pitchFamily="18" charset="0"/>
                                    </a:rPr>
                                  </m:ctrlPr>
                                </m:eqArrPr>
                                <m:e>
                                  <m:r>
                                    <a:rPr lang="en-US" sz="1351" i="1">
                                      <a:solidFill>
                                        <a:srgbClr val="0070C0"/>
                                      </a:solidFill>
                                      <a:latin typeface="Cambria Math" panose="02040503050406030204" pitchFamily="18" charset="0"/>
                                    </a:rPr>
                                    <m:t>#</m:t>
                                  </m:r>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0001</m:t>
                                  </m:r>
                                </m:e>
                                <m:e>
                                  <m:r>
                                    <a:rPr lang="en-US" sz="1351" i="1">
                                      <a:solidFill>
                                        <a:srgbClr val="0070C0"/>
                                      </a:solidFill>
                                      <a:latin typeface="Cambria Math" panose="02040503050406030204" pitchFamily="18" charset="0"/>
                                    </a:rPr>
                                    <m:t>…</m:t>
                                  </m:r>
                                </m:e>
                              </m:eqArr>
                            </m:den>
                          </m:f>
                        </m:e>
                      </m:d>
                    </m:oMath>
                  </m:oMathPara>
                </a14:m>
                <a:endParaRPr lang="en-US" sz="1351" dirty="0">
                  <a:solidFill>
                    <a:srgbClr val="0070C0"/>
                  </a:solidFill>
                </a:endParaRPr>
              </a:p>
            </p:txBody>
          </p:sp>
        </mc:Choice>
        <mc:Fallback xmlns="">
          <p:sp>
            <p:nvSpPr>
              <p:cNvPr id="3" name="Rectangle 2">
                <a:extLst>
                  <a:ext uri="{FF2B5EF4-FFF2-40B4-BE49-F238E27FC236}">
                    <a16:creationId xmlns:a16="http://schemas.microsoft.com/office/drawing/2014/main" id="{644DB8DD-7F3E-A640-B402-B4681B7667E1}"/>
                  </a:ext>
                </a:extLst>
              </p:cNvPr>
              <p:cNvSpPr>
                <a:spLocks noRot="1" noChangeAspect="1" noMove="1" noResize="1" noEditPoints="1" noAdjustHandles="1" noChangeArrowheads="1" noChangeShapeType="1" noTextEdit="1"/>
              </p:cNvSpPr>
              <p:nvPr/>
            </p:nvSpPr>
            <p:spPr>
              <a:xfrm>
                <a:off x="373133" y="1387739"/>
                <a:ext cx="5612723" cy="1470467"/>
              </a:xfrm>
              <a:prstGeom prst="rect">
                <a:avLst/>
              </a:prstGeom>
              <a:blipFill>
                <a:blip r:embed="rId5"/>
                <a:stretch>
                  <a:fillRect l="-2257" t="-4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B2BF5E-F194-A149-8628-A8F37F99665F}"/>
                  </a:ext>
                </a:extLst>
              </p:cNvPr>
              <p:cNvSpPr txBox="1"/>
              <p:nvPr/>
            </p:nvSpPr>
            <p:spPr>
              <a:xfrm>
                <a:off x="4760881" y="5379270"/>
                <a:ext cx="22052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accent2">
                              <a:lumMod val="75000"/>
                            </a:schemeClr>
                          </a:solidFill>
                          <a:latin typeface="Cambria Math" panose="02040503050406030204" pitchFamily="18" charset="0"/>
                        </a:rPr>
                        <m:t>𝑓</m:t>
                      </m:r>
                      <m:d>
                        <m:dPr>
                          <m:ctrlPr>
                            <a:rPr lang="en-US" sz="2400" i="1">
                              <a:solidFill>
                                <a:schemeClr val="accent2">
                                  <a:lumMod val="75000"/>
                                </a:schemeClr>
                              </a:solidFill>
                              <a:latin typeface="Cambria Math" panose="02040503050406030204" pitchFamily="18" charset="0"/>
                            </a:rPr>
                          </m:ctrlPr>
                        </m:dPr>
                        <m:e>
                          <m:r>
                            <a:rPr lang="en-US" sz="2400" i="1">
                              <a:solidFill>
                                <a:schemeClr val="accent2">
                                  <a:lumMod val="75000"/>
                                </a:schemeClr>
                              </a:solidFill>
                              <a:latin typeface="Cambria Math" panose="02040503050406030204" pitchFamily="18" charset="0"/>
                            </a:rPr>
                            <m:t>𝑥</m:t>
                          </m:r>
                          <m:r>
                            <a:rPr lang="en-US" sz="2400" i="1">
                              <a:solidFill>
                                <a:schemeClr val="accent2">
                                  <a:lumMod val="75000"/>
                                </a:schemeClr>
                              </a:solidFill>
                              <a:latin typeface="Cambria Math" panose="02040503050406030204" pitchFamily="18" charset="0"/>
                            </a:rPr>
                            <m:t>,</m:t>
                          </m:r>
                          <m:r>
                            <a:rPr lang="en-US" sz="2400" i="1">
                              <a:solidFill>
                                <a:schemeClr val="accent2">
                                  <a:lumMod val="75000"/>
                                </a:schemeClr>
                              </a:solidFill>
                              <a:latin typeface="Cambria Math" panose="02040503050406030204" pitchFamily="18" charset="0"/>
                            </a:rPr>
                            <m:t>𝑦</m:t>
                          </m:r>
                        </m:e>
                      </m:d>
                      <m:r>
                        <a:rPr lang="en-US" sz="2400" i="1" dirty="0">
                          <a:solidFill>
                            <a:schemeClr val="accent2">
                              <a:lumMod val="75000"/>
                            </a:schemeClr>
                          </a:solidFill>
                          <a:latin typeface="Cambria Math" panose="02040503050406030204" pitchFamily="18" charset="0"/>
                          <a:ea typeface="Droid Serif" panose="02020600060500020200" pitchFamily="18" charset="0"/>
                          <a:cs typeface="Droid Serif" panose="02020600060500020200" pitchFamily="18" charset="0"/>
                        </a:rPr>
                        <m:t>≝</m:t>
                      </m:r>
                    </m:oMath>
                  </m:oMathPara>
                </a14:m>
                <a:endParaRPr lang="en-US" sz="2400" dirty="0">
                  <a:solidFill>
                    <a:schemeClr val="accent2">
                      <a:lumMod val="75000"/>
                    </a:schemeClr>
                  </a:solidFill>
                  <a:latin typeface="Droid Serif" panose="02020600060500020200" pitchFamily="18" charset="0"/>
                  <a:ea typeface="Droid Serif" panose="02020600060500020200" pitchFamily="18" charset="0"/>
                  <a:cs typeface="Droid Serif" panose="02020600060500020200" pitchFamily="18" charset="0"/>
                </a:endParaRPr>
              </a:p>
            </p:txBody>
          </p:sp>
        </mc:Choice>
        <mc:Fallback xmlns="">
          <p:sp>
            <p:nvSpPr>
              <p:cNvPr id="4" name="TextBox 3">
                <a:extLst>
                  <a:ext uri="{FF2B5EF4-FFF2-40B4-BE49-F238E27FC236}">
                    <a16:creationId xmlns:a16="http://schemas.microsoft.com/office/drawing/2014/main" id="{83B2BF5E-F194-A149-8628-A8F37F99665F}"/>
                  </a:ext>
                </a:extLst>
              </p:cNvPr>
              <p:cNvSpPr txBox="1">
                <a:spLocks noRot="1" noChangeAspect="1" noMove="1" noResize="1" noEditPoints="1" noAdjustHandles="1" noChangeArrowheads="1" noChangeShapeType="1" noTextEdit="1"/>
              </p:cNvSpPr>
              <p:nvPr/>
            </p:nvSpPr>
            <p:spPr>
              <a:xfrm>
                <a:off x="4760881" y="5379270"/>
                <a:ext cx="2205228" cy="461665"/>
              </a:xfrm>
              <a:prstGeom prst="rect">
                <a:avLst/>
              </a:prstGeom>
              <a:blipFill>
                <a:blip r:embed="rId6"/>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60C6F5-344A-9B4F-A36F-0E500E70F757}"/>
                  </a:ext>
                </a:extLst>
              </p:cNvPr>
              <p:cNvSpPr txBox="1"/>
              <p:nvPr/>
            </p:nvSpPr>
            <p:spPr>
              <a:xfrm>
                <a:off x="7695054" y="1689733"/>
                <a:ext cx="4229100" cy="830997"/>
              </a:xfrm>
              <a:prstGeom prst="rect">
                <a:avLst/>
              </a:prstGeom>
              <a:noFill/>
            </p:spPr>
            <p:txBody>
              <a:bodyPr wrap="square" rtlCol="0">
                <a:spAutoFit/>
              </a:bodyPr>
              <a:lstStyle/>
              <a:p>
                <a:r>
                  <a:rPr lang="en-US" sz="2800" dirty="0">
                    <a:solidFill>
                      <a:srgbClr val="7030A0"/>
                    </a:solidFill>
                  </a:rPr>
                  <a:t>Syntactic constraints:</a:t>
                </a:r>
                <a:endParaRPr lang="en-US" sz="2800" i="1" dirty="0">
                  <a:solidFill>
                    <a:srgbClr val="7030A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𝒢</m:t>
                      </m:r>
                      <m:r>
                        <a:rPr lang="en-US" sz="2000" i="1">
                          <a:latin typeface="Cambria Math" panose="02040503050406030204" pitchFamily="18" charset="0"/>
                        </a:rPr>
                        <m:t>=</m:t>
                      </m:r>
                      <m:r>
                        <a:rPr lang="en-US" sz="2000" i="1">
                          <a:latin typeface="Cambria Math" panose="02040503050406030204" pitchFamily="18" charset="0"/>
                        </a:rPr>
                        <m:t>𝑀𝑎𝑛𝑦</m:t>
                      </m:r>
                      <m:r>
                        <a:rPr lang="en-US" sz="2000" i="1">
                          <a:latin typeface="Cambria Math" panose="02040503050406030204" pitchFamily="18" charset="0"/>
                        </a:rPr>
                        <m:t> </m:t>
                      </m:r>
                      <m:r>
                        <a:rPr lang="en-US" sz="2000" i="1">
                          <a:latin typeface="Cambria Math" panose="02040503050406030204" pitchFamily="18" charset="0"/>
                        </a:rPr>
                        <m:t>𝐵𝑖𝑡𝑣𝑒𝑐</m:t>
                      </m:r>
                      <m:r>
                        <a:rPr lang="en-US" sz="2000" i="1">
                          <a:latin typeface="Cambria Math" panose="02040503050406030204" pitchFamily="18" charset="0"/>
                        </a:rPr>
                        <m:t> </m:t>
                      </m:r>
                      <m:r>
                        <a:rPr lang="en-US" sz="2000" i="1">
                          <a:latin typeface="Cambria Math" panose="02040503050406030204" pitchFamily="18" charset="0"/>
                        </a:rPr>
                        <m:t>𝑜𝑝𝑒𝑟𝑎𝑡𝑖𝑜𝑛𝑠</m:t>
                      </m:r>
                    </m:oMath>
                  </m:oMathPara>
                </a14:m>
                <a:endParaRPr lang="en-US" sz="2000" dirty="0"/>
              </a:p>
            </p:txBody>
          </p:sp>
        </mc:Choice>
        <mc:Fallback xmlns="">
          <p:sp>
            <p:nvSpPr>
              <p:cNvPr id="5" name="TextBox 4">
                <a:extLst>
                  <a:ext uri="{FF2B5EF4-FFF2-40B4-BE49-F238E27FC236}">
                    <a16:creationId xmlns:a16="http://schemas.microsoft.com/office/drawing/2014/main" id="{F960C6F5-344A-9B4F-A36F-0E500E70F757}"/>
                  </a:ext>
                </a:extLst>
              </p:cNvPr>
              <p:cNvSpPr txBox="1">
                <a:spLocks noRot="1" noChangeAspect="1" noMove="1" noResize="1" noEditPoints="1" noAdjustHandles="1" noChangeArrowheads="1" noChangeShapeType="1" noTextEdit="1"/>
              </p:cNvSpPr>
              <p:nvPr/>
            </p:nvSpPr>
            <p:spPr>
              <a:xfrm>
                <a:off x="7695054" y="1689733"/>
                <a:ext cx="4229100" cy="830997"/>
              </a:xfrm>
              <a:prstGeom prst="rect">
                <a:avLst/>
              </a:prstGeom>
              <a:blipFill>
                <a:blip r:embed="rId7"/>
                <a:stretch>
                  <a:fillRect l="-2994" t="-7463" b="-746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9462102-17FC-734F-99F5-3B6B89F79699}"/>
              </a:ext>
            </a:extLst>
          </p:cNvPr>
          <p:cNvSpPr txBox="1"/>
          <p:nvPr/>
        </p:nvSpPr>
        <p:spPr>
          <a:xfrm>
            <a:off x="-2773680" y="2895600"/>
            <a:ext cx="184731" cy="300210"/>
          </a:xfrm>
          <a:prstGeom prst="rect">
            <a:avLst/>
          </a:prstGeom>
          <a:noFill/>
        </p:spPr>
        <p:txBody>
          <a:bodyPr wrap="none" rtlCol="0">
            <a:spAutoFit/>
          </a:bodyPr>
          <a:lstStyle/>
          <a:p>
            <a:endParaRPr lang="en-US" sz="1351"/>
          </a:p>
        </p:txBody>
      </p:sp>
      <p:pic>
        <p:nvPicPr>
          <p:cNvPr id="19" name="Picture 18" descr="A screenshot of a computer code&#10;&#10;Description automatically generated">
            <a:extLst>
              <a:ext uri="{FF2B5EF4-FFF2-40B4-BE49-F238E27FC236}">
                <a16:creationId xmlns:a16="http://schemas.microsoft.com/office/drawing/2014/main" id="{AD136E09-BEB7-598D-5737-2D5B8387F852}"/>
              </a:ext>
            </a:extLst>
          </p:cNvPr>
          <p:cNvPicPr>
            <a:picLocks noChangeAspect="1"/>
          </p:cNvPicPr>
          <p:nvPr/>
        </p:nvPicPr>
        <p:blipFill>
          <a:blip r:embed="rId8"/>
          <a:stretch>
            <a:fillRect/>
          </a:stretch>
        </p:blipFill>
        <p:spPr>
          <a:xfrm>
            <a:off x="6614162" y="4378996"/>
            <a:ext cx="5031903" cy="2462213"/>
          </a:xfrm>
          <a:prstGeom prst="rect">
            <a:avLst/>
          </a:prstGeom>
        </p:spPr>
      </p:pic>
      <p:sp>
        <p:nvSpPr>
          <p:cNvPr id="14" name="Oval 13">
            <a:extLst>
              <a:ext uri="{FF2B5EF4-FFF2-40B4-BE49-F238E27FC236}">
                <a16:creationId xmlns:a16="http://schemas.microsoft.com/office/drawing/2014/main" id="{C1C61A73-554C-1B75-B966-292E994B4296}"/>
              </a:ext>
            </a:extLst>
          </p:cNvPr>
          <p:cNvSpPr/>
          <p:nvPr/>
        </p:nvSpPr>
        <p:spPr>
          <a:xfrm>
            <a:off x="9192627" y="2295700"/>
            <a:ext cx="1296203" cy="35934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1205268830"/>
      </p:ext>
    </p:extLst>
  </p:cSld>
  <p:clrMapOvr>
    <a:masterClrMapping/>
  </p:clrMapOvr>
  <mc:AlternateContent xmlns:mc="http://schemas.openxmlformats.org/markup-compatibility/2006" xmlns:p14="http://schemas.microsoft.com/office/powerpoint/2010/main">
    <mc:Choice Requires="p14">
      <p:transition spd="slow" p14:dur="2000" advTm="37320"/>
    </mc:Choice>
    <mc:Fallback xmlns="">
      <p:transition spd="slow" advTm="37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par>
                                <p:cTn id="48" presetID="9"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animBg="1"/>
      <p:bldP spid="12" grpId="0" animBg="1"/>
      <p:bldP spid="13" grpId="0" animBg="1"/>
      <p:bldP spid="3" grpId="0"/>
      <p:bldP spid="4" grpId="0"/>
      <p:bldP spid="5" grpId="0"/>
      <p:bldP spid="5" grpId="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D65C00D-99A1-6A48-87A2-A3E46DF50D6B}"/>
              </a:ext>
            </a:extLst>
          </p:cNvPr>
          <p:cNvGrpSpPr/>
          <p:nvPr/>
        </p:nvGrpSpPr>
        <p:grpSpPr>
          <a:xfrm>
            <a:off x="5870230" y="1427387"/>
            <a:ext cx="5405069" cy="4164235"/>
            <a:chOff x="6200009" y="1767239"/>
            <a:chExt cx="5405069" cy="4164235"/>
          </a:xfrm>
        </p:grpSpPr>
        <p:sp>
          <p:nvSpPr>
            <p:cNvPr id="13" name="Oval 12">
              <a:extLst>
                <a:ext uri="{FF2B5EF4-FFF2-40B4-BE49-F238E27FC236}">
                  <a16:creationId xmlns:a16="http://schemas.microsoft.com/office/drawing/2014/main" id="{0354FED9-ADFE-0D49-BF95-A1DA90CE03FA}"/>
                </a:ext>
              </a:extLst>
            </p:cNvPr>
            <p:cNvSpPr/>
            <p:nvPr/>
          </p:nvSpPr>
          <p:spPr>
            <a:xfrm>
              <a:off x="6200009" y="1767239"/>
              <a:ext cx="5405069" cy="416423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extBox 13">
              <a:extLst>
                <a:ext uri="{FF2B5EF4-FFF2-40B4-BE49-F238E27FC236}">
                  <a16:creationId xmlns:a16="http://schemas.microsoft.com/office/drawing/2014/main" id="{8D1AFF9F-88DD-744C-91AD-56A5F892A33B}"/>
                </a:ext>
              </a:extLst>
            </p:cNvPr>
            <p:cNvSpPr txBox="1"/>
            <p:nvPr/>
          </p:nvSpPr>
          <p:spPr>
            <a:xfrm>
              <a:off x="8177784" y="1987092"/>
              <a:ext cx="1560153" cy="300210"/>
            </a:xfrm>
            <a:prstGeom prst="rect">
              <a:avLst/>
            </a:prstGeom>
            <a:noFill/>
          </p:spPr>
          <p:txBody>
            <a:bodyPr wrap="square" rtlCol="0">
              <a:spAutoFit/>
            </a:bodyPr>
            <a:lstStyle/>
            <a:p>
              <a:r>
                <a:rPr lang="en-US" sz="1351"/>
                <a:t>Search space</a:t>
              </a:r>
            </a:p>
          </p:txBody>
        </p:sp>
      </p:grpSp>
      <p:sp>
        <p:nvSpPr>
          <p:cNvPr id="2" name="Title 1">
            <a:extLst>
              <a:ext uri="{FF2B5EF4-FFF2-40B4-BE49-F238E27FC236}">
                <a16:creationId xmlns:a16="http://schemas.microsoft.com/office/drawing/2014/main" id="{6C806E14-14AA-5D40-85E5-5567C4BBF3B6}"/>
              </a:ext>
            </a:extLst>
          </p:cNvPr>
          <p:cNvSpPr>
            <a:spLocks noGrp="1"/>
          </p:cNvSpPr>
          <p:nvPr>
            <p:ph type="title"/>
          </p:nvPr>
        </p:nvSpPr>
        <p:spPr/>
        <p:txBody>
          <a:bodyPr>
            <a:normAutofit/>
          </a:bodyPr>
          <a:lstStyle/>
          <a:p>
            <a:r>
              <a:rPr lang="en-US" sz="4000" dirty="0"/>
              <a:t>Synthesis by </a:t>
            </a:r>
            <a:r>
              <a:rPr lang="en-US" sz="4000" dirty="0">
                <a:solidFill>
                  <a:schemeClr val="accent5"/>
                </a:solidFill>
              </a:rPr>
              <a:t>Bottom-Up Enumeration</a:t>
            </a:r>
          </a:p>
        </p:txBody>
      </p:sp>
      <p:sp>
        <p:nvSpPr>
          <p:cNvPr id="7" name="Slide Number Placeholder 6">
            <a:extLst>
              <a:ext uri="{FF2B5EF4-FFF2-40B4-BE49-F238E27FC236}">
                <a16:creationId xmlns:a16="http://schemas.microsoft.com/office/drawing/2014/main" id="{10A94CBD-7F8B-3345-BD2E-CE680D480F66}"/>
              </a:ext>
            </a:extLst>
          </p:cNvPr>
          <p:cNvSpPr>
            <a:spLocks noGrp="1"/>
          </p:cNvSpPr>
          <p:nvPr>
            <p:ph type="sldNum" sz="quarter" idx="12"/>
          </p:nvPr>
        </p:nvSpPr>
        <p:spPr/>
        <p:txBody>
          <a:bodyPr/>
          <a:lstStyle/>
          <a:p>
            <a:fld id="{85C1626E-3724-E34F-92EF-374D2DB674F4}" type="slidenum">
              <a:rPr lang="en-US" smtClean="0"/>
              <a:t>7</a:t>
            </a:fld>
            <a:endParaRPr lang="en-US" dirty="0"/>
          </a:p>
        </p:txBody>
      </p:sp>
      <p:grpSp>
        <p:nvGrpSpPr>
          <p:cNvPr id="5" name="Group 4">
            <a:extLst>
              <a:ext uri="{FF2B5EF4-FFF2-40B4-BE49-F238E27FC236}">
                <a16:creationId xmlns:a16="http://schemas.microsoft.com/office/drawing/2014/main" id="{39B75E46-4DE7-F94D-86CA-998BA91A1D78}"/>
              </a:ext>
            </a:extLst>
          </p:cNvPr>
          <p:cNvGrpSpPr/>
          <p:nvPr/>
        </p:nvGrpSpPr>
        <p:grpSpPr>
          <a:xfrm>
            <a:off x="855391" y="1530509"/>
            <a:ext cx="3947839" cy="4870291"/>
            <a:chOff x="855390" y="1530509"/>
            <a:chExt cx="3947838" cy="4870291"/>
          </a:xfrm>
        </p:grpSpPr>
        <p:sp>
          <p:nvSpPr>
            <p:cNvPr id="18" name="TextBox 17">
              <a:extLst>
                <a:ext uri="{FF2B5EF4-FFF2-40B4-BE49-F238E27FC236}">
                  <a16:creationId xmlns:a16="http://schemas.microsoft.com/office/drawing/2014/main" id="{39D1F93F-2526-4944-9CAD-5EE2D170CD7C}"/>
                </a:ext>
              </a:extLst>
            </p:cNvPr>
            <p:cNvSpPr txBox="1"/>
            <p:nvPr/>
          </p:nvSpPr>
          <p:spPr>
            <a:xfrm>
              <a:off x="964957" y="3121392"/>
              <a:ext cx="3838271" cy="430887"/>
            </a:xfrm>
            <a:prstGeom prst="rect">
              <a:avLst/>
            </a:prstGeom>
            <a:noFill/>
          </p:spPr>
          <p:txBody>
            <a:bodyPr wrap="square" rtlCol="0">
              <a:spAutoFit/>
            </a:bodyPr>
            <a:lstStyle/>
            <a:p>
              <a:r>
                <a:rPr lang="en-US" sz="2200" dirty="0">
                  <a:solidFill>
                    <a:srgbClr val="7030A0"/>
                  </a:solidFill>
                </a:rPr>
                <a:t>Syntactic constraint: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CAC1CAE-CEC3-8B4E-B4CD-9A0821219DD9}"/>
                    </a:ext>
                  </a:extLst>
                </p:cNvPr>
                <p:cNvSpPr/>
                <p:nvPr/>
              </p:nvSpPr>
              <p:spPr>
                <a:xfrm>
                  <a:off x="964956" y="1573918"/>
                  <a:ext cx="3633685" cy="1692771"/>
                </a:xfrm>
                <a:prstGeom prst="rect">
                  <a:avLst/>
                </a:prstGeom>
              </p:spPr>
              <p:txBody>
                <a:bodyPr wrap="square">
                  <a:noAutofit/>
                </a:bodyPr>
                <a:lstStyle/>
                <a:p>
                  <a:r>
                    <a:rPr lang="en-US" sz="2200" dirty="0">
                      <a:solidFill>
                        <a:schemeClr val="accent1"/>
                      </a:solidFill>
                    </a:rPr>
                    <a:t>Semantic specification:</a:t>
                  </a:r>
                </a:p>
                <a:p>
                  <a:pPr/>
                  <a14:m>
                    <m:oMathPara xmlns:m="http://schemas.openxmlformats.org/officeDocument/2006/math">
                      <m:oMathParaPr>
                        <m:jc m:val="left"/>
                      </m:oMathParaPr>
                      <m:oMath xmlns:m="http://schemas.openxmlformats.org/officeDocument/2006/math">
                        <m:r>
                          <a:rPr lang="en-US" sz="1351" i="1">
                            <a:solidFill>
                              <a:srgbClr val="0070C0"/>
                            </a:solidFill>
                            <a:latin typeface="Cambria Math" panose="02040503050406030204" pitchFamily="18" charset="0"/>
                          </a:rPr>
                          <m:t>𝑓</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8000,#</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𝐴𝐴</m:t>
                                </m:r>
                              </m:num>
                              <m:den>
                                <m:eqArr>
                                  <m:eqArrPr>
                                    <m:ctrlPr>
                                      <a:rPr lang="en-US" sz="1351" i="1">
                                        <a:solidFill>
                                          <a:srgbClr val="0070C0"/>
                                        </a:solidFill>
                                        <a:latin typeface="Cambria Math" panose="02040503050406030204" pitchFamily="18" charset="0"/>
                                      </a:rPr>
                                    </m:ctrlPr>
                                  </m:eqArrPr>
                                  <m:e>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01</m:t>
                                    </m:r>
                                    <m:r>
                                      <a:rPr lang="en-US" sz="1351" i="1">
                                        <a:solidFill>
                                          <a:srgbClr val="0070C0"/>
                                        </a:solidFill>
                                        <a:latin typeface="Cambria Math" panose="02040503050406030204" pitchFamily="18" charset="0"/>
                                      </a:rPr>
                                      <m:t>𝐹𝐹</m:t>
                                    </m:r>
                                    <m:r>
                                      <a:rPr lang="en-US" sz="1351" i="1">
                                        <a:solidFill>
                                          <a:srgbClr val="0070C0"/>
                                        </a:solidFill>
                                        <a:latin typeface="Cambria Math" panose="02040503050406030204" pitchFamily="18" charset="0"/>
                                      </a:rPr>
                                      <m:t>,</m:t>
                                    </m:r>
                                    <m:r>
                                      <m:rPr>
                                        <m:nor/>
                                      </m:rPr>
                                      <a:rPr lang="en-US" sz="1351">
                                        <a:solidFill>
                                          <a:srgbClr val="0070C0"/>
                                        </a:solidFill>
                                      </a:rPr>
                                      <m:t>#</m:t>
                                    </m:r>
                                    <m:r>
                                      <a:rPr lang="en-US" sz="1351" i="1">
                                        <a:solidFill>
                                          <a:srgbClr val="0070C0"/>
                                        </a:solidFill>
                                        <a:latin typeface="Cambria Math" panose="02040503050406030204" pitchFamily="18" charset="0"/>
                                      </a:rPr>
                                      <m:t>#</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𝐹𝐹</m:t>
                                    </m:r>
                                  </m:e>
                                  <m:e>
                                    <m:r>
                                      <a:rPr lang="en-US" sz="1351" i="1">
                                        <a:solidFill>
                                          <a:srgbClr val="0070C0"/>
                                        </a:solidFill>
                                        <a:latin typeface="Cambria Math" panose="02040503050406030204" pitchFamily="18" charset="0"/>
                                      </a:rPr>
                                      <m:t>…</m:t>
                                    </m:r>
                                  </m:e>
                                </m:eqArr>
                              </m:den>
                            </m:f>
                          </m:e>
                        </m:d>
                        <m:r>
                          <a:rPr lang="en-US" sz="1351" i="1">
                            <a:solidFill>
                              <a:srgbClr val="0070C0"/>
                            </a:solidFill>
                            <a:latin typeface="Cambria Math" panose="02040503050406030204" pitchFamily="18" charset="0"/>
                          </a:rPr>
                          <m:t>=</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m:rPr>
                                    <m:nor/>
                                  </m:rPr>
                                  <a:rPr lang="en-US" sz="1351">
                                    <a:solidFill>
                                      <a:srgbClr val="0070C0"/>
                                    </a:solidFill>
                                    <a:latin typeface="Cambria Math" panose="02040503050406030204" pitchFamily="18" charset="0"/>
                                  </a:rPr>
                                  <m:t>0055</m:t>
                                </m:r>
                              </m:num>
                              <m:den>
                                <m:eqArr>
                                  <m:eqArrPr>
                                    <m:ctrlPr>
                                      <a:rPr lang="en-US" sz="1351" i="1">
                                        <a:solidFill>
                                          <a:srgbClr val="0070C0"/>
                                        </a:solidFill>
                                        <a:latin typeface="Cambria Math" panose="02040503050406030204" pitchFamily="18" charset="0"/>
                                      </a:rPr>
                                    </m:ctrlPr>
                                  </m:eqArrPr>
                                  <m:e>
                                    <m:r>
                                      <a:rPr lang="en-US" sz="1351" i="1">
                                        <a:solidFill>
                                          <a:srgbClr val="0070C0"/>
                                        </a:solidFill>
                                        <a:latin typeface="Cambria Math" panose="02040503050406030204" pitchFamily="18" charset="0"/>
                                      </a:rPr>
                                      <m:t>#</m:t>
                                    </m:r>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0001</m:t>
                                    </m:r>
                                  </m:e>
                                  <m:e>
                                    <m:r>
                                      <a:rPr lang="en-US" sz="1351" i="1">
                                        <a:solidFill>
                                          <a:srgbClr val="0070C0"/>
                                        </a:solidFill>
                                        <a:latin typeface="Cambria Math" panose="02040503050406030204" pitchFamily="18" charset="0"/>
                                      </a:rPr>
                                      <m:t>…</m:t>
                                    </m:r>
                                  </m:e>
                                </m:eqArr>
                              </m:den>
                            </m:f>
                          </m:e>
                        </m:d>
                      </m:oMath>
                    </m:oMathPara>
                  </a14:m>
                  <a:endParaRPr lang="en-US" sz="1351" dirty="0">
                    <a:solidFill>
                      <a:srgbClr val="0070C0"/>
                    </a:solidFill>
                  </a:endParaRPr>
                </a:p>
              </p:txBody>
            </p:sp>
          </mc:Choice>
          <mc:Fallback xmlns="">
            <p:sp>
              <p:nvSpPr>
                <p:cNvPr id="19" name="Rectangle 18">
                  <a:extLst>
                    <a:ext uri="{FF2B5EF4-FFF2-40B4-BE49-F238E27FC236}">
                      <a16:creationId xmlns:a16="http://schemas.microsoft.com/office/drawing/2014/main" id="{2CAC1CAE-CEC3-8B4E-B4CD-9A0821219DD9}"/>
                    </a:ext>
                  </a:extLst>
                </p:cNvPr>
                <p:cNvSpPr>
                  <a:spLocks noRot="1" noChangeAspect="1" noMove="1" noResize="1" noEditPoints="1" noAdjustHandles="1" noChangeArrowheads="1" noChangeShapeType="1" noTextEdit="1"/>
                </p:cNvSpPr>
                <p:nvPr/>
              </p:nvSpPr>
              <p:spPr>
                <a:xfrm>
                  <a:off x="964956" y="1573918"/>
                  <a:ext cx="3633685" cy="1692771"/>
                </a:xfrm>
                <a:prstGeom prst="rect">
                  <a:avLst/>
                </a:prstGeom>
                <a:blipFill>
                  <a:blip r:embed="rId4"/>
                  <a:stretch>
                    <a:fillRect l="-1860" t="-2000"/>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96BDF984-3019-ED4E-BE45-22604C22B5B2}"/>
                </a:ext>
              </a:extLst>
            </p:cNvPr>
            <p:cNvSpPr/>
            <p:nvPr/>
          </p:nvSpPr>
          <p:spPr>
            <a:xfrm>
              <a:off x="855390" y="1530509"/>
              <a:ext cx="3877651" cy="4870291"/>
            </a:xfrm>
            <a:prstGeom prst="roundRect">
              <a:avLst>
                <a:gd name="adj" fmla="val 9420"/>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DA1F00-4188-C943-9896-567EBBAA009E}"/>
                  </a:ext>
                </a:extLst>
              </p:cNvPr>
              <p:cNvSpPr txBox="1"/>
              <p:nvPr/>
            </p:nvSpPr>
            <p:spPr>
              <a:xfrm>
                <a:off x="7027840" y="2308267"/>
                <a:ext cx="342901"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𝑥</m:t>
                      </m:r>
                    </m:oMath>
                  </m:oMathPara>
                </a14:m>
                <a:endParaRPr lang="en-US" sz="2000" dirty="0"/>
              </a:p>
            </p:txBody>
          </p:sp>
        </mc:Choice>
        <mc:Fallback xmlns="">
          <p:sp>
            <p:nvSpPr>
              <p:cNvPr id="3" name="TextBox 2">
                <a:extLst>
                  <a:ext uri="{FF2B5EF4-FFF2-40B4-BE49-F238E27FC236}">
                    <a16:creationId xmlns:a16="http://schemas.microsoft.com/office/drawing/2014/main" id="{ABDA1F00-4188-C943-9896-567EBBAA009E}"/>
                  </a:ext>
                </a:extLst>
              </p:cNvPr>
              <p:cNvSpPr txBox="1">
                <a:spLocks noRot="1" noChangeAspect="1" noMove="1" noResize="1" noEditPoints="1" noAdjustHandles="1" noChangeArrowheads="1" noChangeShapeType="1" noTextEdit="1"/>
              </p:cNvSpPr>
              <p:nvPr/>
            </p:nvSpPr>
            <p:spPr>
              <a:xfrm>
                <a:off x="7027840" y="2308267"/>
                <a:ext cx="342901"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9DE77C-6D74-3F44-A4C5-D54B92F21C91}"/>
                  </a:ext>
                </a:extLst>
              </p:cNvPr>
              <p:cNvSpPr txBox="1"/>
              <p:nvPr/>
            </p:nvSpPr>
            <p:spPr>
              <a:xfrm>
                <a:off x="6684941" y="4151442"/>
                <a:ext cx="342900"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𝑦</m:t>
                      </m:r>
                    </m:oMath>
                  </m:oMathPara>
                </a14:m>
                <a:endParaRPr lang="en-US" sz="1600" dirty="0"/>
              </a:p>
            </p:txBody>
          </p:sp>
        </mc:Choice>
        <mc:Fallback xmlns="">
          <p:sp>
            <p:nvSpPr>
              <p:cNvPr id="10" name="TextBox 9">
                <a:extLst>
                  <a:ext uri="{FF2B5EF4-FFF2-40B4-BE49-F238E27FC236}">
                    <a16:creationId xmlns:a16="http://schemas.microsoft.com/office/drawing/2014/main" id="{639DE77C-6D74-3F44-A4C5-D54B92F21C91}"/>
                  </a:ext>
                </a:extLst>
              </p:cNvPr>
              <p:cNvSpPr txBox="1">
                <a:spLocks noRot="1" noChangeAspect="1" noMove="1" noResize="1" noEditPoints="1" noAdjustHandles="1" noChangeArrowheads="1" noChangeShapeType="1" noTextEdit="1"/>
              </p:cNvSpPr>
              <p:nvPr/>
            </p:nvSpPr>
            <p:spPr>
              <a:xfrm>
                <a:off x="6684941" y="4151442"/>
                <a:ext cx="342900" cy="338554"/>
              </a:xfrm>
              <a:prstGeom prst="rect">
                <a:avLst/>
              </a:prstGeom>
              <a:blipFill>
                <a:blip r:embed="rId6"/>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5A07D66-D736-8A40-BD25-7483158E9B5C}"/>
                  </a:ext>
                </a:extLst>
              </p:cNvPr>
              <p:cNvSpPr txBox="1"/>
              <p:nvPr/>
            </p:nvSpPr>
            <p:spPr>
              <a:xfrm>
                <a:off x="7348701" y="3176835"/>
                <a:ext cx="1560153" cy="584775"/>
              </a:xfrm>
              <a:prstGeom prst="rect">
                <a:avLst/>
              </a:prstGeom>
              <a:solidFill>
                <a:schemeClr val="accent5">
                  <a:lumMod val="40000"/>
                  <a:lumOff val="60000"/>
                </a:schemeClr>
              </a:solidFill>
            </p:spPr>
            <p:txBody>
              <a:bodyPr wrap="square" rtlCol="0">
                <a:spAutoFit/>
              </a:bodyPr>
              <a:lstStyle/>
              <a:p>
                <a:r>
                  <a:rPr lang="en-US" sz="1600" dirty="0"/>
                  <a:t>mul</a:t>
                </a:r>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𝑥</m:t>
                        </m:r>
                        <m:r>
                          <a:rPr lang="en-US" sz="1600" i="1" dirty="0">
                            <a:latin typeface="Cambria Math" panose="02040503050406030204" pitchFamily="18" charset="0"/>
                          </a:rPr>
                          <m:t>,</m:t>
                        </m:r>
                        <m:r>
                          <a:rPr lang="en-US" sz="1600" i="1" dirty="0" err="1">
                            <a:latin typeface="Cambria Math" panose="02040503050406030204" pitchFamily="18" charset="0"/>
                          </a:rPr>
                          <m:t>𝑦</m:t>
                        </m:r>
                      </m:e>
                    </m:d>
                    <m:r>
                      <a:rPr lang="en-US" sz="1600" i="1" dirty="0">
                        <a:latin typeface="Cambria Math" panose="02040503050406030204" pitchFamily="18" charset="0"/>
                      </a:rPr>
                      <m:t>≫64</m:t>
                    </m:r>
                  </m:oMath>
                </a14:m>
                <a:endParaRPr lang="en-US" sz="1600" dirty="0"/>
              </a:p>
              <a:p>
                <a:r>
                  <a:rPr lang="en-US" sz="1600" dirty="0"/>
                  <a:t>+</a:t>
                </a:r>
                <a14:m>
                  <m:oMath xmlns:m="http://schemas.openxmlformats.org/officeDocument/2006/math">
                    <m:r>
                      <a:rPr lang="en-US" sz="1600" dirty="0">
                        <a:latin typeface="Cambria Math" panose="02040503050406030204" pitchFamily="18" charset="0"/>
                      </a:rPr>
                      <m:t> </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≪32</m:t>
                        </m:r>
                      </m:e>
                    </m:d>
                  </m:oMath>
                </a14:m>
                <a:endParaRPr lang="en-US" sz="1600" dirty="0"/>
              </a:p>
            </p:txBody>
          </p:sp>
        </mc:Choice>
        <mc:Fallback xmlns="">
          <p:sp>
            <p:nvSpPr>
              <p:cNvPr id="29" name="TextBox 28">
                <a:extLst>
                  <a:ext uri="{FF2B5EF4-FFF2-40B4-BE49-F238E27FC236}">
                    <a16:creationId xmlns:a16="http://schemas.microsoft.com/office/drawing/2014/main" id="{85A07D66-D736-8A40-BD25-7483158E9B5C}"/>
                  </a:ext>
                </a:extLst>
              </p:cNvPr>
              <p:cNvSpPr txBox="1">
                <a:spLocks noRot="1" noChangeAspect="1" noMove="1" noResize="1" noEditPoints="1" noAdjustHandles="1" noChangeArrowheads="1" noChangeShapeType="1" noTextEdit="1"/>
              </p:cNvSpPr>
              <p:nvPr/>
            </p:nvSpPr>
            <p:spPr>
              <a:xfrm>
                <a:off x="7348701" y="3176835"/>
                <a:ext cx="1560153" cy="584775"/>
              </a:xfrm>
              <a:prstGeom prst="rect">
                <a:avLst/>
              </a:prstGeom>
              <a:blipFill>
                <a:blip r:embed="rId7"/>
                <a:stretch>
                  <a:fillRect l="-1613" t="-4255"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8402A36-4D8E-DC41-92B1-6609634EA9B1}"/>
                  </a:ext>
                </a:extLst>
              </p:cNvPr>
              <p:cNvSpPr txBox="1"/>
              <p:nvPr/>
            </p:nvSpPr>
            <p:spPr>
              <a:xfrm>
                <a:off x="9408158" y="4147266"/>
                <a:ext cx="1369572" cy="338554"/>
              </a:xfrm>
              <a:prstGeom prst="rect">
                <a:avLst/>
              </a:prstGeom>
              <a:solidFill>
                <a:schemeClr val="accent5">
                  <a:lumMod val="40000"/>
                  <a:lumOff val="60000"/>
                </a:schemeClr>
              </a:solidFill>
            </p:spPr>
            <p:txBody>
              <a:bodyPr wrap="square" rtlCol="0">
                <a:spAutoFit/>
              </a:bodyPr>
              <a:lstStyle/>
              <a:p>
                <a:r>
                  <a:rPr lang="en-US" sz="1600" dirty="0"/>
                  <a:t>and</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a:latin typeface="Cambria Math" panose="02040503050406030204" pitchFamily="18" charset="0"/>
                      </a:rPr>
                      <m:t>0</m:t>
                    </m:r>
                    <m:r>
                      <m:rPr>
                        <m:sty m:val="p"/>
                      </m:rPr>
                      <a:rPr lang="en-US" sz="1600">
                        <a:latin typeface="Cambria Math" panose="02040503050406030204" pitchFamily="18" charset="0"/>
                      </a:rPr>
                      <m:t>xffff</m:t>
                    </m:r>
                    <m:r>
                      <a:rPr lang="en-US" sz="1600">
                        <a:latin typeface="Cambria Math" panose="02040503050406030204" pitchFamily="18" charset="0"/>
                      </a:rPr>
                      <m:t>)</m:t>
                    </m:r>
                  </m:oMath>
                </a14:m>
                <a:endParaRPr lang="en-US" sz="1600" dirty="0"/>
              </a:p>
            </p:txBody>
          </p:sp>
        </mc:Choice>
        <mc:Fallback xmlns="">
          <p:sp>
            <p:nvSpPr>
              <p:cNvPr id="30" name="TextBox 29">
                <a:extLst>
                  <a:ext uri="{FF2B5EF4-FFF2-40B4-BE49-F238E27FC236}">
                    <a16:creationId xmlns:a16="http://schemas.microsoft.com/office/drawing/2014/main" id="{18402A36-4D8E-DC41-92B1-6609634EA9B1}"/>
                  </a:ext>
                </a:extLst>
              </p:cNvPr>
              <p:cNvSpPr txBox="1">
                <a:spLocks noRot="1" noChangeAspect="1" noMove="1" noResize="1" noEditPoints="1" noAdjustHandles="1" noChangeArrowheads="1" noChangeShapeType="1" noTextEdit="1"/>
              </p:cNvSpPr>
              <p:nvPr/>
            </p:nvSpPr>
            <p:spPr>
              <a:xfrm>
                <a:off x="9408158" y="4147266"/>
                <a:ext cx="1369572" cy="338554"/>
              </a:xfrm>
              <a:prstGeom prst="rect">
                <a:avLst/>
              </a:prstGeom>
              <a:blipFill>
                <a:blip r:embed="rId8"/>
                <a:stretch>
                  <a:fillRect l="-1835" t="-7143"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F4DBC3-3C02-994C-85B7-115A0AB8DB49}"/>
                  </a:ext>
                </a:extLst>
              </p:cNvPr>
              <p:cNvSpPr txBox="1"/>
              <p:nvPr/>
            </p:nvSpPr>
            <p:spPr>
              <a:xfrm>
                <a:off x="8392909" y="2359127"/>
                <a:ext cx="1560153" cy="338554"/>
              </a:xfrm>
              <a:prstGeom prst="rect">
                <a:avLst/>
              </a:prstGeom>
              <a:solidFill>
                <a:schemeClr val="accent5">
                  <a:lumMod val="40000"/>
                  <a:lumOff val="60000"/>
                </a:schemeClr>
              </a:solidFill>
            </p:spPr>
            <p:txBody>
              <a:bodyPr wrap="square" rtlCol="0">
                <a:spAutoFit/>
              </a:bodyPr>
              <a:lstStyle/>
              <a:p>
                <a:r>
                  <a:rPr lang="en-US" sz="1600" dirty="0"/>
                  <a:t>mul</a:t>
                </a:r>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𝑥</m:t>
                        </m:r>
                        <m:r>
                          <a:rPr lang="en-US" sz="1600" i="1" dirty="0">
                            <a:latin typeface="Cambria Math" panose="02040503050406030204" pitchFamily="18" charset="0"/>
                          </a:rPr>
                          <m:t>,</m:t>
                        </m:r>
                        <m:r>
                          <a:rPr lang="en-US" sz="1600" i="1" dirty="0" err="1">
                            <a:latin typeface="Cambria Math" panose="02040503050406030204" pitchFamily="18" charset="0"/>
                          </a:rPr>
                          <m:t>𝑦</m:t>
                        </m:r>
                      </m:e>
                    </m:d>
                    <m:r>
                      <a:rPr lang="en-US" sz="1600" i="1" dirty="0">
                        <a:latin typeface="Cambria Math" panose="02040503050406030204" pitchFamily="18" charset="0"/>
                      </a:rPr>
                      <m:t>≫64</m:t>
                    </m:r>
                  </m:oMath>
                </a14:m>
                <a:endParaRPr lang="en-US" sz="1600" dirty="0"/>
              </a:p>
            </p:txBody>
          </p:sp>
        </mc:Choice>
        <mc:Fallback xmlns="">
          <p:sp>
            <p:nvSpPr>
              <p:cNvPr id="11" name="TextBox 10">
                <a:extLst>
                  <a:ext uri="{FF2B5EF4-FFF2-40B4-BE49-F238E27FC236}">
                    <a16:creationId xmlns:a16="http://schemas.microsoft.com/office/drawing/2014/main" id="{30F4DBC3-3C02-994C-85B7-115A0AB8DB49}"/>
                  </a:ext>
                </a:extLst>
              </p:cNvPr>
              <p:cNvSpPr txBox="1">
                <a:spLocks noRot="1" noChangeAspect="1" noMove="1" noResize="1" noEditPoints="1" noAdjustHandles="1" noChangeArrowheads="1" noChangeShapeType="1" noTextEdit="1"/>
              </p:cNvSpPr>
              <p:nvPr/>
            </p:nvSpPr>
            <p:spPr>
              <a:xfrm>
                <a:off x="8392909" y="2359127"/>
                <a:ext cx="1560153" cy="338554"/>
              </a:xfrm>
              <a:prstGeom prst="rect">
                <a:avLst/>
              </a:prstGeom>
              <a:blipFill>
                <a:blip r:embed="rId9"/>
                <a:stretch>
                  <a:fillRect l="-1613" t="-3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84DD976-E8E2-4247-B9D5-0AEC883AF739}"/>
                  </a:ext>
                </a:extLst>
              </p:cNvPr>
              <p:cNvSpPr txBox="1"/>
              <p:nvPr/>
            </p:nvSpPr>
            <p:spPr>
              <a:xfrm>
                <a:off x="7890046" y="4593516"/>
                <a:ext cx="893661"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𝑦</m:t>
                      </m:r>
                      <m:r>
                        <a:rPr lang="en-US" sz="1600" i="1" dirty="0">
                          <a:latin typeface="Cambria Math" panose="02040503050406030204" pitchFamily="18" charset="0"/>
                        </a:rPr>
                        <m:t>≪32</m:t>
                      </m:r>
                    </m:oMath>
                  </m:oMathPara>
                </a14:m>
                <a:endParaRPr lang="en-US" sz="1600" dirty="0"/>
              </a:p>
            </p:txBody>
          </p:sp>
        </mc:Choice>
        <mc:Fallback xmlns="">
          <p:sp>
            <p:nvSpPr>
              <p:cNvPr id="31" name="TextBox 30">
                <a:extLst>
                  <a:ext uri="{FF2B5EF4-FFF2-40B4-BE49-F238E27FC236}">
                    <a16:creationId xmlns:a16="http://schemas.microsoft.com/office/drawing/2014/main" id="{C84DD976-E8E2-4247-B9D5-0AEC883AF739}"/>
                  </a:ext>
                </a:extLst>
              </p:cNvPr>
              <p:cNvSpPr txBox="1">
                <a:spLocks noRot="1" noChangeAspect="1" noMove="1" noResize="1" noEditPoints="1" noAdjustHandles="1" noChangeArrowheads="1" noChangeShapeType="1" noTextEdit="1"/>
              </p:cNvSpPr>
              <p:nvPr/>
            </p:nvSpPr>
            <p:spPr>
              <a:xfrm>
                <a:off x="7890046" y="4593516"/>
                <a:ext cx="893661"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22396DF-F750-B44C-9E5B-B71D3FDB2B9B}"/>
                  </a:ext>
                </a:extLst>
              </p:cNvPr>
              <p:cNvSpPr txBox="1"/>
              <p:nvPr/>
            </p:nvSpPr>
            <p:spPr>
              <a:xfrm>
                <a:off x="9452969" y="3220487"/>
                <a:ext cx="166307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rPr>
                        <m:t>…</m:t>
                      </m:r>
                    </m:oMath>
                  </m:oMathPara>
                </a14:m>
                <a:endParaRPr lang="en-US" sz="2800" dirty="0"/>
              </a:p>
            </p:txBody>
          </p:sp>
        </mc:Choice>
        <mc:Fallback xmlns="">
          <p:sp>
            <p:nvSpPr>
              <p:cNvPr id="32" name="TextBox 31">
                <a:extLst>
                  <a:ext uri="{FF2B5EF4-FFF2-40B4-BE49-F238E27FC236}">
                    <a16:creationId xmlns:a16="http://schemas.microsoft.com/office/drawing/2014/main" id="{522396DF-F750-B44C-9E5B-B71D3FDB2B9B}"/>
                  </a:ext>
                </a:extLst>
              </p:cNvPr>
              <p:cNvSpPr txBox="1">
                <a:spLocks noRot="1" noChangeAspect="1" noMove="1" noResize="1" noEditPoints="1" noAdjustHandles="1" noChangeArrowheads="1" noChangeShapeType="1" noTextEdit="1"/>
              </p:cNvSpPr>
              <p:nvPr/>
            </p:nvSpPr>
            <p:spPr>
              <a:xfrm>
                <a:off x="9452969" y="3220487"/>
                <a:ext cx="166307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2A0B52E-C9CE-2147-B988-F6EB199E2FA2}"/>
                  </a:ext>
                </a:extLst>
              </p:cNvPr>
              <p:cNvSpPr txBox="1"/>
              <p:nvPr/>
            </p:nvSpPr>
            <p:spPr>
              <a:xfrm>
                <a:off x="964957" y="3466823"/>
                <a:ext cx="3877651" cy="1755352"/>
              </a:xfrm>
              <a:prstGeom prst="rect">
                <a:avLst/>
              </a:prstGeom>
              <a:noFill/>
            </p:spPr>
            <p:txBody>
              <a:bodyPr wrap="square" rtlCol="0">
                <a:spAutoFit/>
              </a:bodyPr>
              <a:lstStyle/>
              <a:p>
                <a:r>
                  <a:rPr lang="en-US" sz="1351" dirty="0">
                    <a:solidFill>
                      <a:srgbClr val="7030A0"/>
                    </a:solidFill>
                    <a:latin typeface="Cambria" panose="02040503050406030204" pitchFamily="18" charset="0"/>
                  </a:rPr>
                  <a:t>E := </a:t>
                </a:r>
              </a:p>
              <a:p>
                <a:r>
                  <a:rPr lang="en-US" sz="1351" dirty="0">
                    <a:solidFill>
                      <a:srgbClr val="7030A0"/>
                    </a:solidFill>
                    <a:latin typeface="Cambria" panose="02040503050406030204" pitchFamily="18" charset="0"/>
                  </a:rPr>
                  <a:t>        </a:t>
                </a:r>
                <a14:m>
                  <m:oMath xmlns:m="http://schemas.openxmlformats.org/officeDocument/2006/math">
                    <m:r>
                      <a:rPr lang="en-US" sz="1351" i="1">
                        <a:solidFill>
                          <a:srgbClr val="7030A0"/>
                        </a:solidFill>
                        <a:latin typeface="Cambria Math" panose="02040503050406030204" pitchFamily="18" charset="0"/>
                      </a:rPr>
                      <m:t>𝑥</m:t>
                    </m:r>
                  </m:oMath>
                </a14:m>
                <a:r>
                  <a:rPr lang="en-US" sz="1351" dirty="0">
                    <a:solidFill>
                      <a:srgbClr val="7030A0"/>
                    </a:solidFill>
                    <a:latin typeface="Cambria" panose="02040503050406030204" pitchFamily="18" charset="0"/>
                  </a:rPr>
                  <a:t> | </a:t>
                </a:r>
                <a14:m>
                  <m:oMath xmlns:m="http://schemas.openxmlformats.org/officeDocument/2006/math">
                    <m:r>
                      <a:rPr lang="en-US" sz="1351" i="1">
                        <a:solidFill>
                          <a:srgbClr val="7030A0"/>
                        </a:solidFill>
                        <a:latin typeface="Cambria Math" panose="02040503050406030204" pitchFamily="18" charset="0"/>
                      </a:rPr>
                      <m:t>𝑦</m:t>
                    </m:r>
                  </m:oMath>
                </a14:m>
                <a:r>
                  <a:rPr lang="en-US" sz="1351" dirty="0">
                    <a:solidFill>
                      <a:srgbClr val="7030A0"/>
                    </a:solidFill>
                    <a:latin typeface="Cambria" panose="02040503050406030204" pitchFamily="18" charset="0"/>
                  </a:rPr>
                  <a:t> | 0x0000 | 0x00ff | 0x0008 | …</a:t>
                </a:r>
              </a:p>
              <a:p>
                <a:r>
                  <a:rPr lang="en-US" sz="1351" dirty="0">
                    <a:solidFill>
                      <a:srgbClr val="7030A0"/>
                    </a:solidFill>
                    <a:latin typeface="Cambria" panose="02040503050406030204" pitchFamily="18" charset="0"/>
                  </a:rPr>
                  <a:t>        | not E | E and E | E or E | E </a:t>
                </a:r>
                <a:r>
                  <a:rPr lang="en-US" sz="1351" dirty="0" err="1">
                    <a:solidFill>
                      <a:srgbClr val="7030A0"/>
                    </a:solidFill>
                    <a:latin typeface="Cambria" panose="02040503050406030204" pitchFamily="18" charset="0"/>
                  </a:rPr>
                  <a:t>xor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neg E | E add E | E </a:t>
                </a:r>
                <a:r>
                  <a:rPr lang="en-US" sz="1351" dirty="0" err="1">
                    <a:solidFill>
                      <a:srgbClr val="7030A0"/>
                    </a:solidFill>
                    <a:latin typeface="Cambria" panose="02040503050406030204" pitchFamily="18" charset="0"/>
                  </a:rPr>
                  <a:t>mul</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sub E | E </a:t>
                </a:r>
                <a:r>
                  <a:rPr lang="en-US" sz="1351" dirty="0" err="1">
                    <a:solidFill>
                      <a:srgbClr val="7030A0"/>
                    </a:solidFill>
                    <a:latin typeface="Cambria" panose="02040503050406030204" pitchFamily="18" charset="0"/>
                  </a:rPr>
                  <a:t>udiv</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sdiv</a:t>
                </a:r>
                <a:r>
                  <a:rPr lang="en-US" sz="1351" dirty="0">
                    <a:solidFill>
                      <a:srgbClr val="7030A0"/>
                    </a:solidFill>
                    <a:latin typeface="Cambria" panose="02040503050406030204" pitchFamily="18" charset="0"/>
                  </a:rPr>
                  <a:t> E | </a:t>
                </a:r>
              </a:p>
              <a:p>
                <a:r>
                  <a:rPr lang="en-US" sz="1351" dirty="0">
                    <a:solidFill>
                      <a:srgbClr val="7030A0"/>
                    </a:solidFill>
                    <a:latin typeface="Cambria" panose="02040503050406030204" pitchFamily="18" charset="0"/>
                  </a:rPr>
                  <a:t>        | E </a:t>
                </a:r>
                <a:r>
                  <a:rPr lang="en-US" sz="1351" dirty="0" err="1">
                    <a:solidFill>
                      <a:srgbClr val="7030A0"/>
                    </a:solidFill>
                    <a:latin typeface="Cambria" panose="02040503050406030204" pitchFamily="18" charset="0"/>
                  </a:rPr>
                  <a:t>urem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srem</a:t>
                </a:r>
                <a:r>
                  <a:rPr lang="en-US" sz="1351" dirty="0">
                    <a:solidFill>
                      <a:srgbClr val="7030A0"/>
                    </a:solidFill>
                    <a:latin typeface="Cambria" panose="02040503050406030204" pitchFamily="18" charset="0"/>
                  </a:rPr>
                  <a:t> E | E </a:t>
                </a:r>
                <a:r>
                  <a:rPr lang="en-US" sz="1351" dirty="0" err="1">
                    <a:solidFill>
                      <a:srgbClr val="7030A0"/>
                    </a:solidFill>
                    <a:latin typeface="Cambria" panose="02040503050406030204" pitchFamily="18" charset="0"/>
                  </a:rPr>
                  <a:t>ashr</a:t>
                </a:r>
                <a:r>
                  <a:rPr lang="en-US" sz="1351" dirty="0">
                    <a:solidFill>
                      <a:srgbClr val="7030A0"/>
                    </a:solidFill>
                    <a:latin typeface="Cambria" panose="02040503050406030204" pitchFamily="18" charset="0"/>
                  </a:rPr>
                  <a:t> E</a:t>
                </a:r>
              </a:p>
              <a:p>
                <a:r>
                  <a:rPr lang="en-US" sz="1351" dirty="0">
                    <a:solidFill>
                      <a:srgbClr val="7030A0"/>
                    </a:solidFill>
                    <a:latin typeface="Cambria" panose="02040503050406030204" pitchFamily="18" charset="0"/>
                  </a:rPr>
                  <a:t>        | E &lt;&lt; E | E &gt;&gt; E | ITE (E = 0, E, E) </a:t>
                </a:r>
              </a:p>
              <a:p>
                <a:endParaRPr lang="en-US" sz="1351" dirty="0">
                  <a:latin typeface="Cambria" panose="02040503050406030204" pitchFamily="18" charset="0"/>
                </a:endParaRPr>
              </a:p>
            </p:txBody>
          </p:sp>
        </mc:Choice>
        <mc:Fallback xmlns="">
          <p:sp>
            <p:nvSpPr>
              <p:cNvPr id="23" name="TextBox 22">
                <a:extLst>
                  <a:ext uri="{FF2B5EF4-FFF2-40B4-BE49-F238E27FC236}">
                    <a16:creationId xmlns:a16="http://schemas.microsoft.com/office/drawing/2014/main" id="{D2A0B52E-C9CE-2147-B988-F6EB199E2FA2}"/>
                  </a:ext>
                </a:extLst>
              </p:cNvPr>
              <p:cNvSpPr txBox="1">
                <a:spLocks noRot="1" noChangeAspect="1" noMove="1" noResize="1" noEditPoints="1" noAdjustHandles="1" noChangeArrowheads="1" noChangeShapeType="1" noTextEdit="1"/>
              </p:cNvSpPr>
              <p:nvPr/>
            </p:nvSpPr>
            <p:spPr>
              <a:xfrm>
                <a:off x="964957" y="3466823"/>
                <a:ext cx="3877651" cy="1755352"/>
              </a:xfrm>
              <a:prstGeom prst="rect">
                <a:avLst/>
              </a:prstGeom>
              <a:blipFill>
                <a:blip r:embed="rId12"/>
                <a:stretch>
                  <a:fillRect l="-326" t="-719"/>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FC0D49D-878A-BC41-8F82-2F96128ED56B}"/>
              </a:ext>
            </a:extLst>
          </p:cNvPr>
          <p:cNvCxnSpPr>
            <a:cxnSpLocks/>
          </p:cNvCxnSpPr>
          <p:nvPr/>
        </p:nvCxnSpPr>
        <p:spPr>
          <a:xfrm>
            <a:off x="4400560" y="2613045"/>
            <a:ext cx="2163867" cy="742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A80082-7802-0943-A9A4-7CD64D79D9F3}"/>
              </a:ext>
            </a:extLst>
          </p:cNvPr>
          <p:cNvSpPr txBox="1"/>
          <p:nvPr/>
        </p:nvSpPr>
        <p:spPr>
          <a:xfrm>
            <a:off x="5102685" y="2430916"/>
            <a:ext cx="1128713" cy="400110"/>
          </a:xfrm>
          <a:prstGeom prst="rect">
            <a:avLst/>
          </a:prstGeom>
          <a:noFill/>
        </p:spPr>
        <p:txBody>
          <a:bodyPr wrap="square" rtlCol="0">
            <a:spAutoFit/>
          </a:bodyPr>
          <a:lstStyle/>
          <a:p>
            <a:r>
              <a:rPr lang="en-US" sz="2000" dirty="0"/>
              <a:t>search</a:t>
            </a:r>
          </a:p>
        </p:txBody>
      </p:sp>
      <p:cxnSp>
        <p:nvCxnSpPr>
          <p:cNvPr id="8" name="Straight Arrow Connector 7">
            <a:extLst>
              <a:ext uri="{FF2B5EF4-FFF2-40B4-BE49-F238E27FC236}">
                <a16:creationId xmlns:a16="http://schemas.microsoft.com/office/drawing/2014/main" id="{E03D1D02-B815-E2EE-08D5-D8AE1EE2F9CA}"/>
              </a:ext>
            </a:extLst>
          </p:cNvPr>
          <p:cNvCxnSpPr>
            <a:cxnSpLocks/>
            <a:stCxn id="3" idx="2"/>
            <a:endCxn id="10" idx="0"/>
          </p:cNvCxnSpPr>
          <p:nvPr/>
        </p:nvCxnSpPr>
        <p:spPr>
          <a:xfrm rot="5400000">
            <a:off x="6275531" y="3227681"/>
            <a:ext cx="1504621" cy="342900"/>
          </a:xfrm>
          <a:prstGeom prst="curved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7">
            <a:extLst>
              <a:ext uri="{FF2B5EF4-FFF2-40B4-BE49-F238E27FC236}">
                <a16:creationId xmlns:a16="http://schemas.microsoft.com/office/drawing/2014/main" id="{8894C618-6799-FE35-59F5-05F6D6F6202A}"/>
              </a:ext>
            </a:extLst>
          </p:cNvPr>
          <p:cNvCxnSpPr>
            <a:cxnSpLocks/>
            <a:stCxn id="10" idx="2"/>
            <a:endCxn id="31" idx="1"/>
          </p:cNvCxnSpPr>
          <p:nvPr/>
        </p:nvCxnSpPr>
        <p:spPr>
          <a:xfrm rot="16200000" flipH="1">
            <a:off x="7236820" y="4109566"/>
            <a:ext cx="272797" cy="1033655"/>
          </a:xfrm>
          <a:prstGeom prst="curved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7">
            <a:extLst>
              <a:ext uri="{FF2B5EF4-FFF2-40B4-BE49-F238E27FC236}">
                <a16:creationId xmlns:a16="http://schemas.microsoft.com/office/drawing/2014/main" id="{6666C370-4262-FE33-D6A3-4395D1848830}"/>
              </a:ext>
            </a:extLst>
          </p:cNvPr>
          <p:cNvCxnSpPr>
            <a:cxnSpLocks/>
            <a:stCxn id="31" idx="3"/>
            <a:endCxn id="30" idx="2"/>
          </p:cNvCxnSpPr>
          <p:nvPr/>
        </p:nvCxnSpPr>
        <p:spPr>
          <a:xfrm flipV="1">
            <a:off x="8783707" y="4485820"/>
            <a:ext cx="1309237" cy="276973"/>
          </a:xfrm>
          <a:prstGeom prst="curved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7">
            <a:extLst>
              <a:ext uri="{FF2B5EF4-FFF2-40B4-BE49-F238E27FC236}">
                <a16:creationId xmlns:a16="http://schemas.microsoft.com/office/drawing/2014/main" id="{9CABE3FC-A2B9-966C-3E5A-AA473E61240D}"/>
              </a:ext>
            </a:extLst>
          </p:cNvPr>
          <p:cNvCxnSpPr>
            <a:cxnSpLocks/>
            <a:stCxn id="30" idx="0"/>
            <a:endCxn id="11" idx="2"/>
          </p:cNvCxnSpPr>
          <p:nvPr/>
        </p:nvCxnSpPr>
        <p:spPr>
          <a:xfrm rot="16200000" flipV="1">
            <a:off x="8908173" y="2962495"/>
            <a:ext cx="1449585" cy="919958"/>
          </a:xfrm>
          <a:prstGeom prst="curved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7">
            <a:extLst>
              <a:ext uri="{FF2B5EF4-FFF2-40B4-BE49-F238E27FC236}">
                <a16:creationId xmlns:a16="http://schemas.microsoft.com/office/drawing/2014/main" id="{358DAC66-B3D1-66AD-DBB1-9CCA1326D86F}"/>
              </a:ext>
            </a:extLst>
          </p:cNvPr>
          <p:cNvCxnSpPr>
            <a:cxnSpLocks/>
            <a:stCxn id="11" idx="1"/>
            <a:endCxn id="29" idx="0"/>
          </p:cNvCxnSpPr>
          <p:nvPr/>
        </p:nvCxnSpPr>
        <p:spPr>
          <a:xfrm rot="10800000" flipV="1">
            <a:off x="8128779" y="2528403"/>
            <a:ext cx="264131" cy="648431"/>
          </a:xfrm>
          <a:prstGeom prst="curved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CD30E4E-1B7C-C861-28EE-510B9016FECF}"/>
              </a:ext>
            </a:extLst>
          </p:cNvPr>
          <p:cNvSpPr txBox="1"/>
          <p:nvPr/>
        </p:nvSpPr>
        <p:spPr>
          <a:xfrm>
            <a:off x="7888045" y="5861161"/>
            <a:ext cx="1666295"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Size-Based</a:t>
            </a:r>
          </a:p>
        </p:txBody>
      </p:sp>
    </p:spTree>
    <p:custDataLst>
      <p:tags r:id="rId1"/>
    </p:custDataLst>
    <p:extLst>
      <p:ext uri="{BB962C8B-B14F-4D97-AF65-F5344CB8AC3E}">
        <p14:creationId xmlns:p14="http://schemas.microsoft.com/office/powerpoint/2010/main" val="463601517"/>
      </p:ext>
    </p:extLst>
  </p:cSld>
  <p:clrMapOvr>
    <a:masterClrMapping/>
  </p:clrMapOvr>
  <mc:AlternateContent xmlns:mc="http://schemas.openxmlformats.org/markup-compatibility/2006" xmlns:p14="http://schemas.microsoft.com/office/powerpoint/2010/main">
    <mc:Choice Requires="p14">
      <p:transition spd="slow" p14:dur="2000" advTm="43906"/>
    </mc:Choice>
    <mc:Fallback xmlns="">
      <p:transition spd="slow" advTm="43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3.33333E-6 L 0.47136 -0.18727 " pathEditMode="relative" rAng="0" ptsTypes="AA">
                                      <p:cBhvr>
                                        <p:cTn id="6" dur="2000" fill="hold"/>
                                        <p:tgtEl>
                                          <p:spTgt spid="23"/>
                                        </p:tgtEl>
                                        <p:attrNameLst>
                                          <p:attrName>ppt_x</p:attrName>
                                          <p:attrName>ppt_y</p:attrName>
                                        </p:attrNameLst>
                                      </p:cBhvr>
                                      <p:rCtr x="23568" y="-9329"/>
                                    </p:animMotion>
                                  </p:childTnLst>
                                </p:cTn>
                              </p:par>
                            </p:childTnLst>
                          </p:cTn>
                        </p:par>
                        <p:par>
                          <p:cTn id="7" fill="hold">
                            <p:stCondLst>
                              <p:cond delay="2000"/>
                            </p:stCondLst>
                            <p:childTnLst>
                              <p:par>
                                <p:cTn id="8" presetID="9" presetClass="exit" presetSubtype="0" fill="hold" grpId="1" nodeType="afterEffect">
                                  <p:stCondLst>
                                    <p:cond delay="0"/>
                                  </p:stCondLst>
                                  <p:childTnLst>
                                    <p:animEffect transition="out" filter="dissolv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par>
                          <p:cTn id="11" fill="hold">
                            <p:stCondLst>
                              <p:cond delay="2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dissolve">
                                      <p:cBhvr>
                                        <p:cTn id="48" dur="500"/>
                                        <p:tgtEl>
                                          <p:spTgt spid="39"/>
                                        </p:tgtEl>
                                      </p:cBhvr>
                                    </p:animEffect>
                                  </p:childTnLst>
                                </p:cTn>
                              </p:par>
                              <p:par>
                                <p:cTn id="49" presetID="9"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par>
                                <p:cTn id="55" presetID="9"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dissolve">
                                      <p:cBhvr>
                                        <p:cTn id="57" dur="500"/>
                                        <p:tgtEl>
                                          <p:spTgt spid="36"/>
                                        </p:tgtEl>
                                      </p:cBhvr>
                                    </p:animEffect>
                                  </p:childTnLst>
                                </p:cTn>
                              </p:par>
                              <p:par>
                                <p:cTn id="58" presetID="9"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dissolve">
                                      <p:cBhvr>
                                        <p:cTn id="60" dur="500"/>
                                        <p:tgtEl>
                                          <p:spTgt spid="33"/>
                                        </p:tgtEl>
                                      </p:cBhvr>
                                    </p:animEffec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29" grpId="0" animBg="1"/>
      <p:bldP spid="30" grpId="0" animBg="1"/>
      <p:bldP spid="11" grpId="0" animBg="1"/>
      <p:bldP spid="31" grpId="0" animBg="1"/>
      <p:bldP spid="32" grpId="0" animBg="1"/>
      <p:bldP spid="23" grpId="0"/>
      <p:bldP spid="23" grpId="1"/>
      <p:bldP spid="16"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D65C00D-99A1-6A48-87A2-A3E46DF50D6B}"/>
              </a:ext>
            </a:extLst>
          </p:cNvPr>
          <p:cNvGrpSpPr/>
          <p:nvPr/>
        </p:nvGrpSpPr>
        <p:grpSpPr>
          <a:xfrm>
            <a:off x="5870230" y="1427387"/>
            <a:ext cx="5405069" cy="4164235"/>
            <a:chOff x="6200009" y="1767239"/>
            <a:chExt cx="5405069" cy="4164235"/>
          </a:xfrm>
        </p:grpSpPr>
        <p:sp>
          <p:nvSpPr>
            <p:cNvPr id="13" name="Oval 12">
              <a:extLst>
                <a:ext uri="{FF2B5EF4-FFF2-40B4-BE49-F238E27FC236}">
                  <a16:creationId xmlns:a16="http://schemas.microsoft.com/office/drawing/2014/main" id="{0354FED9-ADFE-0D49-BF95-A1DA90CE03FA}"/>
                </a:ext>
              </a:extLst>
            </p:cNvPr>
            <p:cNvSpPr/>
            <p:nvPr/>
          </p:nvSpPr>
          <p:spPr>
            <a:xfrm>
              <a:off x="6200009" y="1767239"/>
              <a:ext cx="5405069" cy="416423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extBox 13">
              <a:extLst>
                <a:ext uri="{FF2B5EF4-FFF2-40B4-BE49-F238E27FC236}">
                  <a16:creationId xmlns:a16="http://schemas.microsoft.com/office/drawing/2014/main" id="{8D1AFF9F-88DD-744C-91AD-56A5F892A33B}"/>
                </a:ext>
              </a:extLst>
            </p:cNvPr>
            <p:cNvSpPr txBox="1"/>
            <p:nvPr/>
          </p:nvSpPr>
          <p:spPr>
            <a:xfrm>
              <a:off x="8177784" y="1987092"/>
              <a:ext cx="1560153" cy="300210"/>
            </a:xfrm>
            <a:prstGeom prst="rect">
              <a:avLst/>
            </a:prstGeom>
            <a:noFill/>
          </p:spPr>
          <p:txBody>
            <a:bodyPr wrap="square" rtlCol="0">
              <a:spAutoFit/>
            </a:bodyPr>
            <a:lstStyle/>
            <a:p>
              <a:r>
                <a:rPr lang="en-US" sz="1351"/>
                <a:t>Search space</a:t>
              </a:r>
            </a:p>
          </p:txBody>
        </p:sp>
      </p:grpSp>
      <p:sp>
        <p:nvSpPr>
          <p:cNvPr id="2" name="Title 1">
            <a:extLst>
              <a:ext uri="{FF2B5EF4-FFF2-40B4-BE49-F238E27FC236}">
                <a16:creationId xmlns:a16="http://schemas.microsoft.com/office/drawing/2014/main" id="{6C806E14-14AA-5D40-85E5-5567C4BBF3B6}"/>
              </a:ext>
            </a:extLst>
          </p:cNvPr>
          <p:cNvSpPr>
            <a:spLocks noGrp="1"/>
          </p:cNvSpPr>
          <p:nvPr>
            <p:ph type="title"/>
          </p:nvPr>
        </p:nvSpPr>
        <p:spPr/>
        <p:txBody>
          <a:bodyPr>
            <a:normAutofit/>
          </a:bodyPr>
          <a:lstStyle/>
          <a:p>
            <a:r>
              <a:rPr lang="en-US" sz="4000" dirty="0"/>
              <a:t>Synthesis by </a:t>
            </a:r>
            <a:r>
              <a:rPr lang="en-US" sz="4000" dirty="0">
                <a:solidFill>
                  <a:schemeClr val="accent5"/>
                </a:solidFill>
              </a:rPr>
              <a:t>Bottom-Up Enumeration</a:t>
            </a:r>
          </a:p>
        </p:txBody>
      </p:sp>
      <p:sp>
        <p:nvSpPr>
          <p:cNvPr id="7" name="Slide Number Placeholder 6">
            <a:extLst>
              <a:ext uri="{FF2B5EF4-FFF2-40B4-BE49-F238E27FC236}">
                <a16:creationId xmlns:a16="http://schemas.microsoft.com/office/drawing/2014/main" id="{10A94CBD-7F8B-3345-BD2E-CE680D480F66}"/>
              </a:ext>
            </a:extLst>
          </p:cNvPr>
          <p:cNvSpPr>
            <a:spLocks noGrp="1"/>
          </p:cNvSpPr>
          <p:nvPr>
            <p:ph type="sldNum" sz="quarter" idx="12"/>
          </p:nvPr>
        </p:nvSpPr>
        <p:spPr/>
        <p:txBody>
          <a:bodyPr/>
          <a:lstStyle/>
          <a:p>
            <a:fld id="{85C1626E-3724-E34F-92EF-374D2DB674F4}" type="slidenum">
              <a:rPr lang="en-US" smtClean="0"/>
              <a:t>8</a:t>
            </a:fld>
            <a:endParaRPr lang="en-US" dirty="0"/>
          </a:p>
        </p:txBody>
      </p:sp>
      <p:grpSp>
        <p:nvGrpSpPr>
          <p:cNvPr id="5" name="Group 4">
            <a:extLst>
              <a:ext uri="{FF2B5EF4-FFF2-40B4-BE49-F238E27FC236}">
                <a16:creationId xmlns:a16="http://schemas.microsoft.com/office/drawing/2014/main" id="{39B75E46-4DE7-F94D-86CA-998BA91A1D78}"/>
              </a:ext>
            </a:extLst>
          </p:cNvPr>
          <p:cNvGrpSpPr/>
          <p:nvPr/>
        </p:nvGrpSpPr>
        <p:grpSpPr>
          <a:xfrm>
            <a:off x="855391" y="1530509"/>
            <a:ext cx="3947839" cy="4870291"/>
            <a:chOff x="855390" y="1530509"/>
            <a:chExt cx="3947838" cy="4870291"/>
          </a:xfrm>
        </p:grpSpPr>
        <p:sp>
          <p:nvSpPr>
            <p:cNvPr id="18" name="TextBox 17">
              <a:extLst>
                <a:ext uri="{FF2B5EF4-FFF2-40B4-BE49-F238E27FC236}">
                  <a16:creationId xmlns:a16="http://schemas.microsoft.com/office/drawing/2014/main" id="{39D1F93F-2526-4944-9CAD-5EE2D170CD7C}"/>
                </a:ext>
              </a:extLst>
            </p:cNvPr>
            <p:cNvSpPr txBox="1"/>
            <p:nvPr/>
          </p:nvSpPr>
          <p:spPr>
            <a:xfrm>
              <a:off x="964957" y="3121392"/>
              <a:ext cx="3838271" cy="430887"/>
            </a:xfrm>
            <a:prstGeom prst="rect">
              <a:avLst/>
            </a:prstGeom>
            <a:noFill/>
          </p:spPr>
          <p:txBody>
            <a:bodyPr wrap="square" rtlCol="0">
              <a:spAutoFit/>
            </a:bodyPr>
            <a:lstStyle/>
            <a:p>
              <a:r>
                <a:rPr lang="en-US" sz="2200" dirty="0">
                  <a:solidFill>
                    <a:srgbClr val="7030A0"/>
                  </a:solidFill>
                </a:rPr>
                <a:t>Syntactic constraint: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CAC1CAE-CEC3-8B4E-B4CD-9A0821219DD9}"/>
                    </a:ext>
                  </a:extLst>
                </p:cNvPr>
                <p:cNvSpPr/>
                <p:nvPr/>
              </p:nvSpPr>
              <p:spPr>
                <a:xfrm>
                  <a:off x="964956" y="1573918"/>
                  <a:ext cx="3633685" cy="1692771"/>
                </a:xfrm>
                <a:prstGeom prst="rect">
                  <a:avLst/>
                </a:prstGeom>
              </p:spPr>
              <p:txBody>
                <a:bodyPr wrap="square">
                  <a:noAutofit/>
                </a:bodyPr>
                <a:lstStyle/>
                <a:p>
                  <a:r>
                    <a:rPr lang="en-US" sz="2200" dirty="0">
                      <a:solidFill>
                        <a:schemeClr val="accent1"/>
                      </a:solidFill>
                    </a:rPr>
                    <a:t>Semantic specification:</a:t>
                  </a:r>
                </a:p>
                <a:p>
                  <a:pPr/>
                  <a14:m>
                    <m:oMathPara xmlns:m="http://schemas.openxmlformats.org/officeDocument/2006/math">
                      <m:oMathParaPr>
                        <m:jc m:val="left"/>
                      </m:oMathParaPr>
                      <m:oMath xmlns:m="http://schemas.openxmlformats.org/officeDocument/2006/math">
                        <m:r>
                          <a:rPr lang="en-US" sz="1351" i="1">
                            <a:solidFill>
                              <a:srgbClr val="0070C0"/>
                            </a:solidFill>
                            <a:latin typeface="Cambria Math" panose="02040503050406030204" pitchFamily="18" charset="0"/>
                          </a:rPr>
                          <m:t>𝑓</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8000,#</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𝐴𝐴</m:t>
                                </m:r>
                              </m:num>
                              <m:den>
                                <m:eqArr>
                                  <m:eqArrPr>
                                    <m:ctrlPr>
                                      <a:rPr lang="en-US" sz="1351" i="1">
                                        <a:solidFill>
                                          <a:srgbClr val="0070C0"/>
                                        </a:solidFill>
                                        <a:latin typeface="Cambria Math" panose="02040503050406030204" pitchFamily="18" charset="0"/>
                                      </a:rPr>
                                    </m:ctrlPr>
                                  </m:eqArrPr>
                                  <m:e>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m:t>
                                    </m:r>
                                    <m:r>
                                      <a:rPr lang="en-US" sz="1351" i="1">
                                        <a:solidFill>
                                          <a:srgbClr val="0070C0"/>
                                        </a:solidFill>
                                        <a:latin typeface="Cambria Math" panose="02040503050406030204" pitchFamily="18" charset="0"/>
                                      </a:rPr>
                                      <m:t>𝐴</m:t>
                                    </m:r>
                                    <m:r>
                                      <a:rPr lang="en-US" sz="1351" i="1">
                                        <a:solidFill>
                                          <a:srgbClr val="0070C0"/>
                                        </a:solidFill>
                                        <a:latin typeface="Cambria Math" panose="02040503050406030204" pitchFamily="18" charset="0"/>
                                      </a:rPr>
                                      <m:t>00,</m:t>
                                    </m:r>
                                    <m:r>
                                      <m:rPr>
                                        <m:nor/>
                                      </m:rPr>
                                      <a:rPr lang="en-US" sz="1351">
                                        <a:solidFill>
                                          <a:srgbClr val="0070C0"/>
                                        </a:solidFill>
                                      </a:rPr>
                                      <m:t>#</m:t>
                                    </m:r>
                                    <m:r>
                                      <a:rPr lang="en-US" sz="1351" i="1">
                                        <a:solidFill>
                                          <a:srgbClr val="0070C0"/>
                                        </a:solidFill>
                                        <a:latin typeface="Cambria Math" panose="02040503050406030204" pitchFamily="18" charset="0"/>
                                      </a:rPr>
                                      <m:t>#</m:t>
                                    </m:r>
                                    <m:r>
                                      <m:rPr>
                                        <m:nor/>
                                      </m:rPr>
                                      <a:rPr lang="en-US" sz="1351">
                                        <a:solidFill>
                                          <a:srgbClr val="0070C0"/>
                                        </a:solidFill>
                                      </a:rPr>
                                      <m:t>x</m:t>
                                    </m:r>
                                    <m:r>
                                      <a:rPr lang="en-US" sz="1351" i="1">
                                        <a:solidFill>
                                          <a:srgbClr val="0070C0"/>
                                        </a:solidFill>
                                        <a:latin typeface="Cambria Math" panose="02040503050406030204" pitchFamily="18" charset="0"/>
                                      </a:rPr>
                                      <m:t>0</m:t>
                                    </m:r>
                                    <m:r>
                                      <a:rPr lang="en-US" sz="1351" i="1">
                                        <a:solidFill>
                                          <a:srgbClr val="0070C0"/>
                                        </a:solidFill>
                                        <a:latin typeface="Cambria Math" panose="02040503050406030204" pitchFamily="18" charset="0"/>
                                      </a:rPr>
                                      <m:t>𝐵</m:t>
                                    </m:r>
                                    <m:r>
                                      <a:rPr lang="en-US" sz="1351" i="1">
                                        <a:solidFill>
                                          <a:srgbClr val="0070C0"/>
                                        </a:solidFill>
                                        <a:latin typeface="Cambria Math" panose="02040503050406030204" pitchFamily="18" charset="0"/>
                                      </a:rPr>
                                      <m:t>00</m:t>
                                    </m:r>
                                  </m:e>
                                  <m:e>
                                    <m:r>
                                      <a:rPr lang="en-US" sz="1351" i="1">
                                        <a:solidFill>
                                          <a:srgbClr val="0070C0"/>
                                        </a:solidFill>
                                        <a:latin typeface="Cambria Math" panose="02040503050406030204" pitchFamily="18" charset="0"/>
                                      </a:rPr>
                                      <m:t>…</m:t>
                                    </m:r>
                                  </m:e>
                                </m:eqArr>
                              </m:den>
                            </m:f>
                          </m:e>
                        </m:d>
                        <m:r>
                          <a:rPr lang="en-US" sz="1351" i="1">
                            <a:solidFill>
                              <a:srgbClr val="0070C0"/>
                            </a:solidFill>
                            <a:latin typeface="Cambria Math" panose="02040503050406030204" pitchFamily="18" charset="0"/>
                          </a:rPr>
                          <m:t>=</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m:rPr>
                                    <m:nor/>
                                  </m:rPr>
                                  <a:rPr lang="en-US" sz="1351">
                                    <a:solidFill>
                                      <a:srgbClr val="0070C0"/>
                                    </a:solidFill>
                                    <a:latin typeface="Cambria Math" panose="02040503050406030204" pitchFamily="18" charset="0"/>
                                  </a:rPr>
                                  <m:t>0055</m:t>
                                </m:r>
                              </m:num>
                              <m:den>
                                <m:eqArr>
                                  <m:eqArrPr>
                                    <m:ctrlPr>
                                      <a:rPr lang="en-US" sz="1351" i="1">
                                        <a:solidFill>
                                          <a:srgbClr val="0070C0"/>
                                        </a:solidFill>
                                        <a:latin typeface="Cambria Math" panose="02040503050406030204" pitchFamily="18" charset="0"/>
                                      </a:rPr>
                                    </m:ctrlPr>
                                  </m:eqArrPr>
                                  <m:e>
                                    <m:r>
                                      <a:rPr lang="en-US" sz="1351" i="1">
                                        <a:solidFill>
                                          <a:srgbClr val="0070C0"/>
                                        </a:solidFill>
                                        <a:latin typeface="Cambria Math" panose="02040503050406030204" pitchFamily="18" charset="0"/>
                                      </a:rPr>
                                      <m:t>#</m:t>
                                    </m:r>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0294</m:t>
                                    </m:r>
                                  </m:e>
                                  <m:e>
                                    <m:r>
                                      <a:rPr lang="en-US" sz="1351" i="1">
                                        <a:solidFill>
                                          <a:srgbClr val="0070C0"/>
                                        </a:solidFill>
                                        <a:latin typeface="Cambria Math" panose="02040503050406030204" pitchFamily="18" charset="0"/>
                                      </a:rPr>
                                      <m:t>…</m:t>
                                    </m:r>
                                  </m:e>
                                </m:eqArr>
                              </m:den>
                            </m:f>
                          </m:e>
                        </m:d>
                      </m:oMath>
                    </m:oMathPara>
                  </a14:m>
                  <a:endParaRPr lang="en-US" sz="1351" dirty="0">
                    <a:solidFill>
                      <a:srgbClr val="0070C0"/>
                    </a:solidFill>
                  </a:endParaRPr>
                </a:p>
              </p:txBody>
            </p:sp>
          </mc:Choice>
          <mc:Fallback xmlns="">
            <p:sp>
              <p:nvSpPr>
                <p:cNvPr id="19" name="Rectangle 18">
                  <a:extLst>
                    <a:ext uri="{FF2B5EF4-FFF2-40B4-BE49-F238E27FC236}">
                      <a16:creationId xmlns:a16="http://schemas.microsoft.com/office/drawing/2014/main" id="{2CAC1CAE-CEC3-8B4E-B4CD-9A0821219DD9}"/>
                    </a:ext>
                  </a:extLst>
                </p:cNvPr>
                <p:cNvSpPr>
                  <a:spLocks noRot="1" noChangeAspect="1" noMove="1" noResize="1" noEditPoints="1" noAdjustHandles="1" noChangeArrowheads="1" noChangeShapeType="1" noTextEdit="1"/>
                </p:cNvSpPr>
                <p:nvPr/>
              </p:nvSpPr>
              <p:spPr>
                <a:xfrm>
                  <a:off x="964956" y="1573918"/>
                  <a:ext cx="3633685" cy="1692771"/>
                </a:xfrm>
                <a:prstGeom prst="rect">
                  <a:avLst/>
                </a:prstGeom>
                <a:blipFill>
                  <a:blip r:embed="rId4"/>
                  <a:stretch>
                    <a:fillRect l="-1860" t="-2000"/>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96BDF984-3019-ED4E-BE45-22604C22B5B2}"/>
                </a:ext>
              </a:extLst>
            </p:cNvPr>
            <p:cNvSpPr/>
            <p:nvPr/>
          </p:nvSpPr>
          <p:spPr>
            <a:xfrm>
              <a:off x="855390" y="1530509"/>
              <a:ext cx="3877651" cy="4870291"/>
            </a:xfrm>
            <a:prstGeom prst="roundRect">
              <a:avLst>
                <a:gd name="adj" fmla="val 9420"/>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DA1F00-4188-C943-9896-567EBBAA009E}"/>
                  </a:ext>
                </a:extLst>
              </p:cNvPr>
              <p:cNvSpPr txBox="1"/>
              <p:nvPr/>
            </p:nvSpPr>
            <p:spPr>
              <a:xfrm>
                <a:off x="7027840" y="2308267"/>
                <a:ext cx="340744"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𝑥</m:t>
                      </m:r>
                    </m:oMath>
                  </m:oMathPara>
                </a14:m>
                <a:endParaRPr lang="en-US" sz="1600" dirty="0"/>
              </a:p>
            </p:txBody>
          </p:sp>
        </mc:Choice>
        <mc:Fallback xmlns="">
          <p:sp>
            <p:nvSpPr>
              <p:cNvPr id="3" name="TextBox 2">
                <a:extLst>
                  <a:ext uri="{FF2B5EF4-FFF2-40B4-BE49-F238E27FC236}">
                    <a16:creationId xmlns:a16="http://schemas.microsoft.com/office/drawing/2014/main" id="{ABDA1F00-4188-C943-9896-567EBBAA009E}"/>
                  </a:ext>
                </a:extLst>
              </p:cNvPr>
              <p:cNvSpPr txBox="1">
                <a:spLocks noRot="1" noChangeAspect="1" noMove="1" noResize="1" noEditPoints="1" noAdjustHandles="1" noChangeArrowheads="1" noChangeShapeType="1" noTextEdit="1"/>
              </p:cNvSpPr>
              <p:nvPr/>
            </p:nvSpPr>
            <p:spPr>
              <a:xfrm>
                <a:off x="7027840" y="2308267"/>
                <a:ext cx="340744"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9DE77C-6D74-3F44-A4C5-D54B92F21C91}"/>
                  </a:ext>
                </a:extLst>
              </p:cNvPr>
              <p:cNvSpPr txBox="1"/>
              <p:nvPr/>
            </p:nvSpPr>
            <p:spPr>
              <a:xfrm>
                <a:off x="6684941" y="4151442"/>
                <a:ext cx="342900"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𝑦</m:t>
                      </m:r>
                    </m:oMath>
                  </m:oMathPara>
                </a14:m>
                <a:endParaRPr lang="en-US" sz="1600" dirty="0"/>
              </a:p>
            </p:txBody>
          </p:sp>
        </mc:Choice>
        <mc:Fallback xmlns="">
          <p:sp>
            <p:nvSpPr>
              <p:cNvPr id="10" name="TextBox 9">
                <a:extLst>
                  <a:ext uri="{FF2B5EF4-FFF2-40B4-BE49-F238E27FC236}">
                    <a16:creationId xmlns:a16="http://schemas.microsoft.com/office/drawing/2014/main" id="{639DE77C-6D74-3F44-A4C5-D54B92F21C91}"/>
                  </a:ext>
                </a:extLst>
              </p:cNvPr>
              <p:cNvSpPr txBox="1">
                <a:spLocks noRot="1" noChangeAspect="1" noMove="1" noResize="1" noEditPoints="1" noAdjustHandles="1" noChangeArrowheads="1" noChangeShapeType="1" noTextEdit="1"/>
              </p:cNvSpPr>
              <p:nvPr/>
            </p:nvSpPr>
            <p:spPr>
              <a:xfrm>
                <a:off x="6684941" y="4151442"/>
                <a:ext cx="342900" cy="338554"/>
              </a:xfrm>
              <a:prstGeom prst="rect">
                <a:avLst/>
              </a:prstGeom>
              <a:blipFill>
                <a:blip r:embed="rId6"/>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F4DBC3-3C02-994C-85B7-115A0AB8DB49}"/>
                  </a:ext>
                </a:extLst>
              </p:cNvPr>
              <p:cNvSpPr txBox="1"/>
              <p:nvPr/>
            </p:nvSpPr>
            <p:spPr>
              <a:xfrm>
                <a:off x="8392909" y="2359127"/>
                <a:ext cx="1560153" cy="338554"/>
              </a:xfrm>
              <a:prstGeom prst="rect">
                <a:avLst/>
              </a:prstGeom>
              <a:solidFill>
                <a:schemeClr val="accent5">
                  <a:lumMod val="40000"/>
                  <a:lumOff val="60000"/>
                </a:schemeClr>
              </a:solidFill>
            </p:spPr>
            <p:txBody>
              <a:bodyPr wrap="square" rtlCol="0">
                <a:spAutoFit/>
              </a:bodyPr>
              <a:lstStyle/>
              <a:p>
                <a:r>
                  <a:rPr lang="en-US" sz="1600" dirty="0"/>
                  <a:t>mul</a:t>
                </a:r>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𝑥</m:t>
                        </m:r>
                        <m:r>
                          <a:rPr lang="en-US" sz="1600" i="1" dirty="0">
                            <a:latin typeface="Cambria Math" panose="02040503050406030204" pitchFamily="18" charset="0"/>
                          </a:rPr>
                          <m:t>,</m:t>
                        </m:r>
                        <m:r>
                          <a:rPr lang="en-US" sz="1600" i="1" dirty="0" err="1">
                            <a:latin typeface="Cambria Math" panose="02040503050406030204" pitchFamily="18" charset="0"/>
                          </a:rPr>
                          <m:t>𝑦</m:t>
                        </m:r>
                      </m:e>
                    </m:d>
                    <m:r>
                      <a:rPr lang="en-US" sz="1600" i="1" dirty="0">
                        <a:latin typeface="Cambria Math" panose="02040503050406030204" pitchFamily="18" charset="0"/>
                      </a:rPr>
                      <m:t>≫64</m:t>
                    </m:r>
                  </m:oMath>
                </a14:m>
                <a:endParaRPr lang="en-US" sz="1600" dirty="0"/>
              </a:p>
            </p:txBody>
          </p:sp>
        </mc:Choice>
        <mc:Fallback xmlns="">
          <p:sp>
            <p:nvSpPr>
              <p:cNvPr id="11" name="TextBox 10">
                <a:extLst>
                  <a:ext uri="{FF2B5EF4-FFF2-40B4-BE49-F238E27FC236}">
                    <a16:creationId xmlns:a16="http://schemas.microsoft.com/office/drawing/2014/main" id="{30F4DBC3-3C02-994C-85B7-115A0AB8DB49}"/>
                  </a:ext>
                </a:extLst>
              </p:cNvPr>
              <p:cNvSpPr txBox="1">
                <a:spLocks noRot="1" noChangeAspect="1" noMove="1" noResize="1" noEditPoints="1" noAdjustHandles="1" noChangeArrowheads="1" noChangeShapeType="1" noTextEdit="1"/>
              </p:cNvSpPr>
              <p:nvPr/>
            </p:nvSpPr>
            <p:spPr>
              <a:xfrm>
                <a:off x="8392909" y="2359127"/>
                <a:ext cx="1560153" cy="338554"/>
              </a:xfrm>
              <a:prstGeom prst="rect">
                <a:avLst/>
              </a:prstGeom>
              <a:blipFill>
                <a:blip r:embed="rId7"/>
                <a:stretch>
                  <a:fillRect l="-1613" t="-3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22396DF-F750-B44C-9E5B-B71D3FDB2B9B}"/>
                  </a:ext>
                </a:extLst>
              </p:cNvPr>
              <p:cNvSpPr txBox="1"/>
              <p:nvPr/>
            </p:nvSpPr>
            <p:spPr>
              <a:xfrm>
                <a:off x="9452969" y="3220487"/>
                <a:ext cx="166307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rPr>
                        <m:t>…</m:t>
                      </m:r>
                    </m:oMath>
                  </m:oMathPara>
                </a14:m>
                <a:endParaRPr lang="en-US" sz="2800" dirty="0"/>
              </a:p>
            </p:txBody>
          </p:sp>
        </mc:Choice>
        <mc:Fallback xmlns="">
          <p:sp>
            <p:nvSpPr>
              <p:cNvPr id="32" name="TextBox 31">
                <a:extLst>
                  <a:ext uri="{FF2B5EF4-FFF2-40B4-BE49-F238E27FC236}">
                    <a16:creationId xmlns:a16="http://schemas.microsoft.com/office/drawing/2014/main" id="{522396DF-F750-B44C-9E5B-B71D3FDB2B9B}"/>
                  </a:ext>
                </a:extLst>
              </p:cNvPr>
              <p:cNvSpPr txBox="1">
                <a:spLocks noRot="1" noChangeAspect="1" noMove="1" noResize="1" noEditPoints="1" noAdjustHandles="1" noChangeArrowheads="1" noChangeShapeType="1" noTextEdit="1"/>
              </p:cNvSpPr>
              <p:nvPr/>
            </p:nvSpPr>
            <p:spPr>
              <a:xfrm>
                <a:off x="9452969" y="3220487"/>
                <a:ext cx="1663075" cy="523220"/>
              </a:xfrm>
              <a:prstGeom prst="rect">
                <a:avLst/>
              </a:prstGeom>
              <a:blipFill>
                <a:blip r:embed="rId8"/>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FC0D49D-878A-BC41-8F82-2F96128ED56B}"/>
              </a:ext>
            </a:extLst>
          </p:cNvPr>
          <p:cNvCxnSpPr>
            <a:cxnSpLocks/>
          </p:cNvCxnSpPr>
          <p:nvPr/>
        </p:nvCxnSpPr>
        <p:spPr>
          <a:xfrm>
            <a:off x="4400560" y="2613045"/>
            <a:ext cx="2163867" cy="742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A80082-7802-0943-A9A4-7CD64D79D9F3}"/>
              </a:ext>
            </a:extLst>
          </p:cNvPr>
          <p:cNvSpPr txBox="1"/>
          <p:nvPr/>
        </p:nvSpPr>
        <p:spPr>
          <a:xfrm>
            <a:off x="5102685" y="2430916"/>
            <a:ext cx="1128713" cy="400110"/>
          </a:xfrm>
          <a:prstGeom prst="rect">
            <a:avLst/>
          </a:prstGeom>
          <a:noFill/>
        </p:spPr>
        <p:txBody>
          <a:bodyPr wrap="square" rtlCol="0">
            <a:spAutoFit/>
          </a:bodyPr>
          <a:lstStyle/>
          <a:p>
            <a:r>
              <a:rPr lang="en-US" sz="2000" dirty="0"/>
              <a:t>search</a:t>
            </a:r>
          </a:p>
        </p:txBody>
      </p:sp>
      <p:cxnSp>
        <p:nvCxnSpPr>
          <p:cNvPr id="8" name="Straight Arrow Connector 7">
            <a:extLst>
              <a:ext uri="{FF2B5EF4-FFF2-40B4-BE49-F238E27FC236}">
                <a16:creationId xmlns:a16="http://schemas.microsoft.com/office/drawing/2014/main" id="{E03D1D02-B815-E2EE-08D5-D8AE1EE2F9CA}"/>
              </a:ext>
            </a:extLst>
          </p:cNvPr>
          <p:cNvCxnSpPr>
            <a:cxnSpLocks/>
            <a:stCxn id="3" idx="1"/>
          </p:cNvCxnSpPr>
          <p:nvPr/>
        </p:nvCxnSpPr>
        <p:spPr>
          <a:xfrm rot="10800000" flipV="1">
            <a:off x="6893186" y="2477543"/>
            <a:ext cx="134654" cy="643839"/>
          </a:xfrm>
          <a:prstGeom prst="curved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7">
            <a:extLst>
              <a:ext uri="{FF2B5EF4-FFF2-40B4-BE49-F238E27FC236}">
                <a16:creationId xmlns:a16="http://schemas.microsoft.com/office/drawing/2014/main" id="{8894C618-6799-FE35-59F5-05F6D6F6202A}"/>
              </a:ext>
            </a:extLst>
          </p:cNvPr>
          <p:cNvCxnSpPr>
            <a:cxnSpLocks/>
          </p:cNvCxnSpPr>
          <p:nvPr/>
        </p:nvCxnSpPr>
        <p:spPr>
          <a:xfrm>
            <a:off x="7027841" y="4793570"/>
            <a:ext cx="860204" cy="314879"/>
          </a:xfrm>
          <a:prstGeom prst="curved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7">
            <a:extLst>
              <a:ext uri="{FF2B5EF4-FFF2-40B4-BE49-F238E27FC236}">
                <a16:creationId xmlns:a16="http://schemas.microsoft.com/office/drawing/2014/main" id="{9CABE3FC-A2B9-966C-3E5A-AA473E61240D}"/>
              </a:ext>
            </a:extLst>
          </p:cNvPr>
          <p:cNvCxnSpPr>
            <a:cxnSpLocks/>
            <a:endCxn id="11" idx="2"/>
          </p:cNvCxnSpPr>
          <p:nvPr/>
        </p:nvCxnSpPr>
        <p:spPr>
          <a:xfrm rot="16200000" flipV="1">
            <a:off x="9070950" y="2799717"/>
            <a:ext cx="1187038" cy="982965"/>
          </a:xfrm>
          <a:prstGeom prst="curved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CD30E4E-1B7C-C861-28EE-510B9016FECF}"/>
              </a:ext>
            </a:extLst>
          </p:cNvPr>
          <p:cNvSpPr txBox="1"/>
          <p:nvPr/>
        </p:nvSpPr>
        <p:spPr>
          <a:xfrm>
            <a:off x="7040053" y="5835612"/>
            <a:ext cx="3095844" cy="400110"/>
          </a:xfrm>
          <a:prstGeom prst="rect">
            <a:avLst/>
          </a:prstGeom>
          <a:noFill/>
        </p:spPr>
        <p:txBody>
          <a:bodyPr wrap="square" rtlCol="0">
            <a:spAutoFit/>
          </a:bodyPr>
          <a:lstStyle/>
          <a:p>
            <a:r>
              <a:rPr lang="en-US" sz="2000" b="1" dirty="0">
                <a:solidFill>
                  <a:schemeClr val="accent6"/>
                </a:solidFill>
                <a:latin typeface="Arial" panose="020B0604020202020204" pitchFamily="34" charset="0"/>
                <a:cs typeface="Arial" panose="020B0604020202020204" pitchFamily="34" charset="0"/>
              </a:rPr>
              <a:t>Equivalence-Enhanced</a:t>
            </a:r>
          </a:p>
        </p:txBody>
      </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7" name="Ink 16">
                <a:extLst>
                  <a:ext uri="{FF2B5EF4-FFF2-40B4-BE49-F238E27FC236}">
                    <a16:creationId xmlns:a16="http://schemas.microsoft.com/office/drawing/2014/main" id="{E0B97ED2-3C2A-C439-FFB9-454C0F2CFF09}"/>
                  </a:ext>
                </a:extLst>
              </p14:cNvPr>
              <p14:cNvContentPartPr/>
              <p14:nvPr/>
            </p14:nvContentPartPr>
            <p14:xfrm>
              <a:off x="6415505" y="2941671"/>
              <a:ext cx="3179160" cy="1837080"/>
            </p14:xfrm>
          </p:contentPart>
        </mc:Choice>
        <mc:Fallback xmlns="">
          <p:pic>
            <p:nvPicPr>
              <p:cNvPr id="17" name="Ink 16">
                <a:extLst>
                  <a:ext uri="{FF2B5EF4-FFF2-40B4-BE49-F238E27FC236}">
                    <a16:creationId xmlns:a16="http://schemas.microsoft.com/office/drawing/2014/main" id="{E0B97ED2-3C2A-C439-FFB9-454C0F2CFF09}"/>
                  </a:ext>
                </a:extLst>
              </p:cNvPr>
              <p:cNvPicPr/>
              <p:nvPr/>
            </p:nvPicPr>
            <p:blipFill>
              <a:blip r:embed="rId10"/>
              <a:stretch>
                <a:fillRect/>
              </a:stretch>
            </p:blipFill>
            <p:spPr>
              <a:xfrm>
                <a:off x="6406506" y="2887682"/>
                <a:ext cx="3196798" cy="194469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6" name="Ink 25">
                <a:extLst>
                  <a:ext uri="{FF2B5EF4-FFF2-40B4-BE49-F238E27FC236}">
                    <a16:creationId xmlns:a16="http://schemas.microsoft.com/office/drawing/2014/main" id="{74CF0CD7-2784-8D0C-3A81-A6AC183081AC}"/>
                  </a:ext>
                </a:extLst>
              </p14:cNvPr>
              <p14:cNvContentPartPr/>
              <p14:nvPr/>
            </p14:nvContentPartPr>
            <p14:xfrm>
              <a:off x="7775208" y="2950632"/>
              <a:ext cx="56520" cy="22320"/>
            </p14:xfrm>
          </p:contentPart>
        </mc:Choice>
        <mc:Fallback xmlns="">
          <p:pic>
            <p:nvPicPr>
              <p:cNvPr id="26" name="Ink 25">
                <a:extLst>
                  <a:ext uri="{FF2B5EF4-FFF2-40B4-BE49-F238E27FC236}">
                    <a16:creationId xmlns:a16="http://schemas.microsoft.com/office/drawing/2014/main" id="{74CF0CD7-2784-8D0C-3A81-A6AC183081AC}"/>
                  </a:ext>
                </a:extLst>
              </p:cNvPr>
              <p:cNvPicPr/>
              <p:nvPr/>
            </p:nvPicPr>
            <p:blipFill>
              <a:blip r:embed="rId12"/>
              <a:stretch>
                <a:fillRect/>
              </a:stretch>
            </p:blipFill>
            <p:spPr>
              <a:xfrm>
                <a:off x="7766208" y="2895747"/>
                <a:ext cx="74160" cy="13172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7" name="Ink 26">
                <a:extLst>
                  <a:ext uri="{FF2B5EF4-FFF2-40B4-BE49-F238E27FC236}">
                    <a16:creationId xmlns:a16="http://schemas.microsoft.com/office/drawing/2014/main" id="{7315B8CE-925A-455B-1677-405521AFB350}"/>
                  </a:ext>
                </a:extLst>
              </p14:cNvPr>
              <p14:cNvContentPartPr/>
              <p14:nvPr/>
            </p14:nvContentPartPr>
            <p14:xfrm>
              <a:off x="7768177" y="3889084"/>
              <a:ext cx="3279960" cy="1315440"/>
            </p14:xfrm>
          </p:contentPart>
        </mc:Choice>
        <mc:Fallback xmlns="">
          <p:pic>
            <p:nvPicPr>
              <p:cNvPr id="27" name="Ink 26">
                <a:extLst>
                  <a:ext uri="{FF2B5EF4-FFF2-40B4-BE49-F238E27FC236}">
                    <a16:creationId xmlns:a16="http://schemas.microsoft.com/office/drawing/2014/main" id="{7315B8CE-925A-455B-1677-405521AFB350}"/>
                  </a:ext>
                </a:extLst>
              </p:cNvPr>
              <p:cNvPicPr/>
              <p:nvPr/>
            </p:nvPicPr>
            <p:blipFill>
              <a:blip r:embed="rId14"/>
              <a:stretch>
                <a:fillRect/>
              </a:stretch>
            </p:blipFill>
            <p:spPr>
              <a:xfrm>
                <a:off x="7759178" y="3835084"/>
                <a:ext cx="3297598" cy="1423080"/>
              </a:xfrm>
              <a:prstGeom prst="rect">
                <a:avLst/>
              </a:prstGeom>
            </p:spPr>
          </p:pic>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DA3E06B-73CA-C97E-3D05-15CBCF207235}"/>
                  </a:ext>
                </a:extLst>
              </p:cNvPr>
              <p:cNvSpPr txBox="1"/>
              <p:nvPr/>
            </p:nvSpPr>
            <p:spPr>
              <a:xfrm>
                <a:off x="7348701" y="3176835"/>
                <a:ext cx="1560153" cy="584775"/>
              </a:xfrm>
              <a:prstGeom prst="rect">
                <a:avLst/>
              </a:prstGeom>
              <a:solidFill>
                <a:schemeClr val="accent5">
                  <a:lumMod val="40000"/>
                  <a:lumOff val="60000"/>
                </a:schemeClr>
              </a:solidFill>
            </p:spPr>
            <p:txBody>
              <a:bodyPr wrap="square" rtlCol="0">
                <a:spAutoFit/>
              </a:bodyPr>
              <a:lstStyle/>
              <a:p>
                <a:r>
                  <a:rPr lang="en-US" sz="1600" dirty="0"/>
                  <a:t>mul</a:t>
                </a:r>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𝑥</m:t>
                        </m:r>
                        <m:r>
                          <a:rPr lang="en-US" sz="1600" i="1" dirty="0">
                            <a:latin typeface="Cambria Math" panose="02040503050406030204" pitchFamily="18" charset="0"/>
                          </a:rPr>
                          <m:t>,</m:t>
                        </m:r>
                        <m:r>
                          <a:rPr lang="en-US" sz="1600" i="1" dirty="0" err="1">
                            <a:latin typeface="Cambria Math" panose="02040503050406030204" pitchFamily="18" charset="0"/>
                          </a:rPr>
                          <m:t>𝑦</m:t>
                        </m:r>
                      </m:e>
                    </m:d>
                    <m:r>
                      <a:rPr lang="en-US" sz="1600" i="1" dirty="0">
                        <a:latin typeface="Cambria Math" panose="02040503050406030204" pitchFamily="18" charset="0"/>
                      </a:rPr>
                      <m:t>≫64</m:t>
                    </m:r>
                  </m:oMath>
                </a14:m>
                <a:endParaRPr lang="en-US" sz="1600" dirty="0"/>
              </a:p>
              <a:p>
                <a:r>
                  <a:rPr lang="en-US" sz="1600" dirty="0"/>
                  <a:t>+</a:t>
                </a:r>
                <a14:m>
                  <m:oMath xmlns:m="http://schemas.openxmlformats.org/officeDocument/2006/math">
                    <m:r>
                      <a:rPr lang="en-US" sz="1600" dirty="0">
                        <a:latin typeface="Cambria Math" panose="02040503050406030204" pitchFamily="18" charset="0"/>
                      </a:rPr>
                      <m:t> </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≪32</m:t>
                        </m:r>
                      </m:e>
                    </m:d>
                  </m:oMath>
                </a14:m>
                <a:endParaRPr lang="en-US" sz="1600" dirty="0"/>
              </a:p>
            </p:txBody>
          </p:sp>
        </mc:Choice>
        <mc:Fallback xmlns="">
          <p:sp>
            <p:nvSpPr>
              <p:cNvPr id="45" name="TextBox 44">
                <a:extLst>
                  <a:ext uri="{FF2B5EF4-FFF2-40B4-BE49-F238E27FC236}">
                    <a16:creationId xmlns:a16="http://schemas.microsoft.com/office/drawing/2014/main" id="{6DA3E06B-73CA-C97E-3D05-15CBCF207235}"/>
                  </a:ext>
                </a:extLst>
              </p:cNvPr>
              <p:cNvSpPr txBox="1">
                <a:spLocks noRot="1" noChangeAspect="1" noMove="1" noResize="1" noEditPoints="1" noAdjustHandles="1" noChangeArrowheads="1" noChangeShapeType="1" noTextEdit="1"/>
              </p:cNvSpPr>
              <p:nvPr/>
            </p:nvSpPr>
            <p:spPr>
              <a:xfrm>
                <a:off x="7348701" y="3176835"/>
                <a:ext cx="1560153" cy="584775"/>
              </a:xfrm>
              <a:prstGeom prst="rect">
                <a:avLst/>
              </a:prstGeom>
              <a:blipFill>
                <a:blip r:embed="rId15"/>
                <a:stretch>
                  <a:fillRect l="-1613" t="-4255"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CC3D2F0-91A4-40FA-50B3-96C7B05BE0BB}"/>
                  </a:ext>
                </a:extLst>
              </p:cNvPr>
              <p:cNvSpPr txBox="1"/>
              <p:nvPr/>
            </p:nvSpPr>
            <p:spPr>
              <a:xfrm>
                <a:off x="7890046" y="4593516"/>
                <a:ext cx="893661"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𝑦</m:t>
                      </m:r>
                      <m:r>
                        <a:rPr lang="en-US" sz="1600" i="1" dirty="0">
                          <a:latin typeface="Cambria Math" panose="02040503050406030204" pitchFamily="18" charset="0"/>
                        </a:rPr>
                        <m:t>≪32</m:t>
                      </m:r>
                    </m:oMath>
                  </m:oMathPara>
                </a14:m>
                <a:endParaRPr lang="en-US" sz="1600" dirty="0"/>
              </a:p>
            </p:txBody>
          </p:sp>
        </mc:Choice>
        <mc:Fallback xmlns="">
          <p:sp>
            <p:nvSpPr>
              <p:cNvPr id="46" name="TextBox 45">
                <a:extLst>
                  <a:ext uri="{FF2B5EF4-FFF2-40B4-BE49-F238E27FC236}">
                    <a16:creationId xmlns:a16="http://schemas.microsoft.com/office/drawing/2014/main" id="{DCC3D2F0-91A4-40FA-50B3-96C7B05BE0BB}"/>
                  </a:ext>
                </a:extLst>
              </p:cNvPr>
              <p:cNvSpPr txBox="1">
                <a:spLocks noRot="1" noChangeAspect="1" noMove="1" noResize="1" noEditPoints="1" noAdjustHandles="1" noChangeArrowheads="1" noChangeShapeType="1" noTextEdit="1"/>
              </p:cNvSpPr>
              <p:nvPr/>
            </p:nvSpPr>
            <p:spPr>
              <a:xfrm>
                <a:off x="7890046" y="4593516"/>
                <a:ext cx="893661" cy="33855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C54D893-EDFF-BA22-C617-70A6811639E3}"/>
                  </a:ext>
                </a:extLst>
              </p:cNvPr>
              <p:cNvSpPr txBox="1"/>
              <p:nvPr/>
            </p:nvSpPr>
            <p:spPr>
              <a:xfrm>
                <a:off x="9408158" y="4147266"/>
                <a:ext cx="1369572" cy="338554"/>
              </a:xfrm>
              <a:prstGeom prst="rect">
                <a:avLst/>
              </a:prstGeom>
              <a:solidFill>
                <a:schemeClr val="accent5">
                  <a:lumMod val="40000"/>
                  <a:lumOff val="60000"/>
                </a:schemeClr>
              </a:solidFill>
            </p:spPr>
            <p:txBody>
              <a:bodyPr wrap="square" rtlCol="0">
                <a:spAutoFit/>
              </a:bodyPr>
              <a:lstStyle/>
              <a:p>
                <a:r>
                  <a:rPr lang="en-US" sz="1600" dirty="0"/>
                  <a:t>and</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a:latin typeface="Cambria Math" panose="02040503050406030204" pitchFamily="18" charset="0"/>
                      </a:rPr>
                      <m:t>0</m:t>
                    </m:r>
                    <m:r>
                      <m:rPr>
                        <m:sty m:val="p"/>
                      </m:rPr>
                      <a:rPr lang="en-US" sz="1600">
                        <a:latin typeface="Cambria Math" panose="02040503050406030204" pitchFamily="18" charset="0"/>
                      </a:rPr>
                      <m:t>xffff</m:t>
                    </m:r>
                    <m:r>
                      <a:rPr lang="en-US" sz="1600">
                        <a:latin typeface="Cambria Math" panose="02040503050406030204" pitchFamily="18" charset="0"/>
                      </a:rPr>
                      <m:t>)</m:t>
                    </m:r>
                  </m:oMath>
                </a14:m>
                <a:endParaRPr lang="en-US" sz="1600" dirty="0"/>
              </a:p>
            </p:txBody>
          </p:sp>
        </mc:Choice>
        <mc:Fallback xmlns="">
          <p:sp>
            <p:nvSpPr>
              <p:cNvPr id="47" name="TextBox 46">
                <a:extLst>
                  <a:ext uri="{FF2B5EF4-FFF2-40B4-BE49-F238E27FC236}">
                    <a16:creationId xmlns:a16="http://schemas.microsoft.com/office/drawing/2014/main" id="{4C54D893-EDFF-BA22-C617-70A6811639E3}"/>
                  </a:ext>
                </a:extLst>
              </p:cNvPr>
              <p:cNvSpPr txBox="1">
                <a:spLocks noRot="1" noChangeAspect="1" noMove="1" noResize="1" noEditPoints="1" noAdjustHandles="1" noChangeArrowheads="1" noChangeShapeType="1" noTextEdit="1"/>
              </p:cNvSpPr>
              <p:nvPr/>
            </p:nvSpPr>
            <p:spPr>
              <a:xfrm>
                <a:off x="9408158" y="4147266"/>
                <a:ext cx="1369572" cy="338554"/>
              </a:xfrm>
              <a:prstGeom prst="rect">
                <a:avLst/>
              </a:prstGeom>
              <a:blipFill>
                <a:blip r:embed="rId17"/>
                <a:stretch>
                  <a:fillRect l="-1835" t="-7143" b="-2142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0571969"/>
      </p:ext>
    </p:extLst>
  </p:cSld>
  <p:clrMapOvr>
    <a:masterClrMapping/>
  </p:clrMapOvr>
  <mc:AlternateContent xmlns:mc="http://schemas.openxmlformats.org/markup-compatibility/2006" xmlns:p14="http://schemas.microsoft.com/office/powerpoint/2010/main">
    <mc:Choice Requires="p14">
      <p:transition spd="slow" p14:dur="2000" advTm="43906"/>
    </mc:Choice>
    <mc:Fallback xmlns="">
      <p:transition spd="slow" advTm="43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D65C00D-99A1-6A48-87A2-A3E46DF50D6B}"/>
              </a:ext>
            </a:extLst>
          </p:cNvPr>
          <p:cNvGrpSpPr/>
          <p:nvPr/>
        </p:nvGrpSpPr>
        <p:grpSpPr>
          <a:xfrm>
            <a:off x="5870230" y="1427387"/>
            <a:ext cx="5405069" cy="4164235"/>
            <a:chOff x="6200009" y="1767239"/>
            <a:chExt cx="5405069" cy="4164235"/>
          </a:xfrm>
        </p:grpSpPr>
        <p:sp>
          <p:nvSpPr>
            <p:cNvPr id="13" name="Oval 12">
              <a:extLst>
                <a:ext uri="{FF2B5EF4-FFF2-40B4-BE49-F238E27FC236}">
                  <a16:creationId xmlns:a16="http://schemas.microsoft.com/office/drawing/2014/main" id="{0354FED9-ADFE-0D49-BF95-A1DA90CE03FA}"/>
                </a:ext>
              </a:extLst>
            </p:cNvPr>
            <p:cNvSpPr/>
            <p:nvPr/>
          </p:nvSpPr>
          <p:spPr>
            <a:xfrm>
              <a:off x="6200009" y="1767239"/>
              <a:ext cx="5405069" cy="416423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extBox 13">
              <a:extLst>
                <a:ext uri="{FF2B5EF4-FFF2-40B4-BE49-F238E27FC236}">
                  <a16:creationId xmlns:a16="http://schemas.microsoft.com/office/drawing/2014/main" id="{8D1AFF9F-88DD-744C-91AD-56A5F892A33B}"/>
                </a:ext>
              </a:extLst>
            </p:cNvPr>
            <p:cNvSpPr txBox="1"/>
            <p:nvPr/>
          </p:nvSpPr>
          <p:spPr>
            <a:xfrm>
              <a:off x="8177784" y="1987092"/>
              <a:ext cx="1560153" cy="300210"/>
            </a:xfrm>
            <a:prstGeom prst="rect">
              <a:avLst/>
            </a:prstGeom>
            <a:noFill/>
          </p:spPr>
          <p:txBody>
            <a:bodyPr wrap="square" rtlCol="0">
              <a:spAutoFit/>
            </a:bodyPr>
            <a:lstStyle/>
            <a:p>
              <a:r>
                <a:rPr lang="en-US" sz="1351"/>
                <a:t>Search space</a:t>
              </a:r>
            </a:p>
          </p:txBody>
        </p:sp>
      </p:grpSp>
      <p:sp>
        <p:nvSpPr>
          <p:cNvPr id="2" name="Title 1">
            <a:extLst>
              <a:ext uri="{FF2B5EF4-FFF2-40B4-BE49-F238E27FC236}">
                <a16:creationId xmlns:a16="http://schemas.microsoft.com/office/drawing/2014/main" id="{6C806E14-14AA-5D40-85E5-5567C4BBF3B6}"/>
              </a:ext>
            </a:extLst>
          </p:cNvPr>
          <p:cNvSpPr>
            <a:spLocks noGrp="1"/>
          </p:cNvSpPr>
          <p:nvPr>
            <p:ph type="title"/>
          </p:nvPr>
        </p:nvSpPr>
        <p:spPr/>
        <p:txBody>
          <a:bodyPr>
            <a:normAutofit/>
          </a:bodyPr>
          <a:lstStyle/>
          <a:p>
            <a:r>
              <a:rPr lang="en-US" sz="4000" dirty="0"/>
              <a:t>Synthesis by </a:t>
            </a:r>
            <a:r>
              <a:rPr lang="en-US" sz="4000" dirty="0">
                <a:solidFill>
                  <a:schemeClr val="accent5"/>
                </a:solidFill>
              </a:rPr>
              <a:t>Bottom-Up Enumeration</a:t>
            </a:r>
          </a:p>
        </p:txBody>
      </p:sp>
      <p:sp>
        <p:nvSpPr>
          <p:cNvPr id="7" name="Slide Number Placeholder 6">
            <a:extLst>
              <a:ext uri="{FF2B5EF4-FFF2-40B4-BE49-F238E27FC236}">
                <a16:creationId xmlns:a16="http://schemas.microsoft.com/office/drawing/2014/main" id="{10A94CBD-7F8B-3345-BD2E-CE680D480F66}"/>
              </a:ext>
            </a:extLst>
          </p:cNvPr>
          <p:cNvSpPr>
            <a:spLocks noGrp="1"/>
          </p:cNvSpPr>
          <p:nvPr>
            <p:ph type="sldNum" sz="quarter" idx="12"/>
          </p:nvPr>
        </p:nvSpPr>
        <p:spPr/>
        <p:txBody>
          <a:bodyPr/>
          <a:lstStyle/>
          <a:p>
            <a:fld id="{85C1626E-3724-E34F-92EF-374D2DB674F4}" type="slidenum">
              <a:rPr lang="en-US" smtClean="0"/>
              <a:t>9</a:t>
            </a:fld>
            <a:endParaRPr lang="en-US" dirty="0"/>
          </a:p>
        </p:txBody>
      </p:sp>
      <p:grpSp>
        <p:nvGrpSpPr>
          <p:cNvPr id="5" name="Group 4">
            <a:extLst>
              <a:ext uri="{FF2B5EF4-FFF2-40B4-BE49-F238E27FC236}">
                <a16:creationId xmlns:a16="http://schemas.microsoft.com/office/drawing/2014/main" id="{39B75E46-4DE7-F94D-86CA-998BA91A1D78}"/>
              </a:ext>
            </a:extLst>
          </p:cNvPr>
          <p:cNvGrpSpPr/>
          <p:nvPr/>
        </p:nvGrpSpPr>
        <p:grpSpPr>
          <a:xfrm>
            <a:off x="855391" y="1530509"/>
            <a:ext cx="3947839" cy="4870291"/>
            <a:chOff x="855390" y="1530509"/>
            <a:chExt cx="3947838" cy="4870291"/>
          </a:xfrm>
        </p:grpSpPr>
        <p:sp>
          <p:nvSpPr>
            <p:cNvPr id="18" name="TextBox 17">
              <a:extLst>
                <a:ext uri="{FF2B5EF4-FFF2-40B4-BE49-F238E27FC236}">
                  <a16:creationId xmlns:a16="http://schemas.microsoft.com/office/drawing/2014/main" id="{39D1F93F-2526-4944-9CAD-5EE2D170CD7C}"/>
                </a:ext>
              </a:extLst>
            </p:cNvPr>
            <p:cNvSpPr txBox="1"/>
            <p:nvPr/>
          </p:nvSpPr>
          <p:spPr>
            <a:xfrm>
              <a:off x="964957" y="3121392"/>
              <a:ext cx="3838271" cy="430887"/>
            </a:xfrm>
            <a:prstGeom prst="rect">
              <a:avLst/>
            </a:prstGeom>
            <a:noFill/>
          </p:spPr>
          <p:txBody>
            <a:bodyPr wrap="square" rtlCol="0">
              <a:spAutoFit/>
            </a:bodyPr>
            <a:lstStyle/>
            <a:p>
              <a:r>
                <a:rPr lang="en-US" sz="2200" dirty="0">
                  <a:solidFill>
                    <a:srgbClr val="7030A0"/>
                  </a:solidFill>
                </a:rPr>
                <a:t>Syntactic constraint: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CAC1CAE-CEC3-8B4E-B4CD-9A0821219DD9}"/>
                    </a:ext>
                  </a:extLst>
                </p:cNvPr>
                <p:cNvSpPr/>
                <p:nvPr/>
              </p:nvSpPr>
              <p:spPr>
                <a:xfrm>
                  <a:off x="964956" y="1573918"/>
                  <a:ext cx="3633685" cy="1692771"/>
                </a:xfrm>
                <a:prstGeom prst="rect">
                  <a:avLst/>
                </a:prstGeom>
              </p:spPr>
              <p:txBody>
                <a:bodyPr wrap="square">
                  <a:noAutofit/>
                </a:bodyPr>
                <a:lstStyle/>
                <a:p>
                  <a:r>
                    <a:rPr lang="en-US" sz="2200" dirty="0">
                      <a:solidFill>
                        <a:schemeClr val="accent1"/>
                      </a:solidFill>
                    </a:rPr>
                    <a:t>Semantic specification:</a:t>
                  </a:r>
                </a:p>
                <a:p>
                  <a:pPr/>
                  <a14:m>
                    <m:oMathPara xmlns:m="http://schemas.openxmlformats.org/officeDocument/2006/math">
                      <m:oMathParaPr>
                        <m:jc m:val="left"/>
                      </m:oMathParaPr>
                      <m:oMath xmlns:m="http://schemas.openxmlformats.org/officeDocument/2006/math">
                        <m:r>
                          <a:rPr lang="en-US" sz="1351" i="1">
                            <a:solidFill>
                              <a:srgbClr val="0070C0"/>
                            </a:solidFill>
                            <a:latin typeface="Cambria Math" panose="02040503050406030204" pitchFamily="18" charset="0"/>
                          </a:rPr>
                          <m:t>𝑓</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8000,#</m:t>
                                </m:r>
                                <m:r>
                                  <m:rPr>
                                    <m:nor/>
                                  </m:rPr>
                                  <a:rPr lang="en-US" sz="1351">
                                    <a:solidFill>
                                      <a:srgbClr val="0070C0"/>
                                    </a:solidFill>
                                  </a:rPr>
                                  <m:t>x</m:t>
                                </m:r>
                                <m:r>
                                  <a:rPr lang="en-US" sz="1351" i="1">
                                    <a:solidFill>
                                      <a:srgbClr val="0070C0"/>
                                    </a:solidFill>
                                    <a:latin typeface="Cambria Math" panose="02040503050406030204" pitchFamily="18" charset="0"/>
                                  </a:rPr>
                                  <m:t>00</m:t>
                                </m:r>
                                <m:r>
                                  <a:rPr lang="en-US" sz="1351" i="1">
                                    <a:solidFill>
                                      <a:srgbClr val="0070C0"/>
                                    </a:solidFill>
                                    <a:latin typeface="Cambria Math" panose="02040503050406030204" pitchFamily="18" charset="0"/>
                                  </a:rPr>
                                  <m:t>𝐴𝐴</m:t>
                                </m:r>
                              </m:num>
                              <m:den>
                                <m:eqArr>
                                  <m:eqArrPr>
                                    <m:ctrlPr>
                                      <a:rPr lang="en-US" sz="1351" i="1">
                                        <a:solidFill>
                                          <a:srgbClr val="0070C0"/>
                                        </a:solidFill>
                                        <a:latin typeface="Cambria Math" panose="02040503050406030204" pitchFamily="18" charset="0"/>
                                      </a:rPr>
                                    </m:ctrlPr>
                                  </m:eqArrPr>
                                  <m:e>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m:t>
                                    </m:r>
                                    <m:r>
                                      <a:rPr lang="en-US" sz="1351" i="1">
                                        <a:solidFill>
                                          <a:srgbClr val="0070C0"/>
                                        </a:solidFill>
                                        <a:latin typeface="Cambria Math" panose="02040503050406030204" pitchFamily="18" charset="0"/>
                                      </a:rPr>
                                      <m:t>𝐴</m:t>
                                    </m:r>
                                    <m:r>
                                      <a:rPr lang="en-US" sz="1351" i="1">
                                        <a:solidFill>
                                          <a:srgbClr val="0070C0"/>
                                        </a:solidFill>
                                        <a:latin typeface="Cambria Math" panose="02040503050406030204" pitchFamily="18" charset="0"/>
                                      </a:rPr>
                                      <m:t>00,</m:t>
                                    </m:r>
                                    <m:r>
                                      <m:rPr>
                                        <m:nor/>
                                      </m:rPr>
                                      <a:rPr lang="en-US" sz="1351">
                                        <a:solidFill>
                                          <a:srgbClr val="0070C0"/>
                                        </a:solidFill>
                                      </a:rPr>
                                      <m:t>#</m:t>
                                    </m:r>
                                    <m:r>
                                      <a:rPr lang="en-US" sz="1351" i="1">
                                        <a:solidFill>
                                          <a:srgbClr val="0070C0"/>
                                        </a:solidFill>
                                        <a:latin typeface="Cambria Math" panose="02040503050406030204" pitchFamily="18" charset="0"/>
                                      </a:rPr>
                                      <m:t>#</m:t>
                                    </m:r>
                                    <m:r>
                                      <m:rPr>
                                        <m:nor/>
                                      </m:rPr>
                                      <a:rPr lang="en-US" sz="1351">
                                        <a:solidFill>
                                          <a:srgbClr val="0070C0"/>
                                        </a:solidFill>
                                      </a:rPr>
                                      <m:t>x</m:t>
                                    </m:r>
                                    <m:r>
                                      <a:rPr lang="en-US" sz="1351" i="1">
                                        <a:solidFill>
                                          <a:srgbClr val="0070C0"/>
                                        </a:solidFill>
                                        <a:latin typeface="Cambria Math" panose="02040503050406030204" pitchFamily="18" charset="0"/>
                                      </a:rPr>
                                      <m:t>0</m:t>
                                    </m:r>
                                    <m:r>
                                      <a:rPr lang="en-US" sz="1351" i="1">
                                        <a:solidFill>
                                          <a:srgbClr val="0070C0"/>
                                        </a:solidFill>
                                        <a:latin typeface="Cambria Math" panose="02040503050406030204" pitchFamily="18" charset="0"/>
                                      </a:rPr>
                                      <m:t>𝐵</m:t>
                                    </m:r>
                                    <m:r>
                                      <a:rPr lang="en-US" sz="1351" i="1">
                                        <a:solidFill>
                                          <a:srgbClr val="0070C0"/>
                                        </a:solidFill>
                                        <a:latin typeface="Cambria Math" panose="02040503050406030204" pitchFamily="18" charset="0"/>
                                      </a:rPr>
                                      <m:t>00</m:t>
                                    </m:r>
                                  </m:e>
                                  <m:e>
                                    <m:r>
                                      <a:rPr lang="en-US" sz="1351" i="1">
                                        <a:solidFill>
                                          <a:srgbClr val="0070C0"/>
                                        </a:solidFill>
                                        <a:latin typeface="Cambria Math" panose="02040503050406030204" pitchFamily="18" charset="0"/>
                                      </a:rPr>
                                      <m:t>…</m:t>
                                    </m:r>
                                  </m:e>
                                </m:eqArr>
                              </m:den>
                            </m:f>
                          </m:e>
                        </m:d>
                        <m:r>
                          <a:rPr lang="en-US" sz="1351" i="1">
                            <a:solidFill>
                              <a:srgbClr val="0070C0"/>
                            </a:solidFill>
                            <a:latin typeface="Cambria Math" panose="02040503050406030204" pitchFamily="18" charset="0"/>
                          </a:rPr>
                          <m:t>=</m:t>
                        </m:r>
                        <m:d>
                          <m:dPr>
                            <m:ctrlPr>
                              <a:rPr lang="en-US" sz="1351" i="1">
                                <a:solidFill>
                                  <a:srgbClr val="0070C0"/>
                                </a:solidFill>
                                <a:latin typeface="Cambria Math" panose="02040503050406030204" pitchFamily="18" charset="0"/>
                              </a:rPr>
                            </m:ctrlPr>
                          </m:dPr>
                          <m:e>
                            <m:f>
                              <m:fPr>
                                <m:type m:val="noBar"/>
                                <m:ctrlPr>
                                  <a:rPr lang="en-US" sz="1351" i="1">
                                    <a:solidFill>
                                      <a:srgbClr val="0070C0"/>
                                    </a:solidFill>
                                    <a:latin typeface="Cambria Math" panose="02040503050406030204" pitchFamily="18" charset="0"/>
                                  </a:rPr>
                                </m:ctrlPr>
                              </m:fPr>
                              <m:num>
                                <m:r>
                                  <m:rPr>
                                    <m:nor/>
                                  </m:rPr>
                                  <a:rPr lang="en-US" sz="1351">
                                    <a:solidFill>
                                      <a:srgbClr val="0070C0"/>
                                    </a:solidFill>
                                  </a:rPr>
                                  <m:t>#</m:t>
                                </m:r>
                                <m:r>
                                  <m:rPr>
                                    <m:nor/>
                                  </m:rPr>
                                  <a:rPr lang="en-US" sz="1351">
                                    <a:solidFill>
                                      <a:srgbClr val="0070C0"/>
                                    </a:solidFill>
                                  </a:rPr>
                                  <m:t>x</m:t>
                                </m:r>
                                <m:r>
                                  <m:rPr>
                                    <m:nor/>
                                  </m:rPr>
                                  <a:rPr lang="en-US" sz="1351">
                                    <a:solidFill>
                                      <a:srgbClr val="0070C0"/>
                                    </a:solidFill>
                                    <a:latin typeface="Cambria Math" panose="02040503050406030204" pitchFamily="18" charset="0"/>
                                  </a:rPr>
                                  <m:t>0055</m:t>
                                </m:r>
                              </m:num>
                              <m:den>
                                <m:eqArr>
                                  <m:eqArrPr>
                                    <m:ctrlPr>
                                      <a:rPr lang="en-US" sz="1351" i="1">
                                        <a:solidFill>
                                          <a:srgbClr val="0070C0"/>
                                        </a:solidFill>
                                        <a:latin typeface="Cambria Math" panose="02040503050406030204" pitchFamily="18" charset="0"/>
                                      </a:rPr>
                                    </m:ctrlPr>
                                  </m:eqArrPr>
                                  <m:e>
                                    <m:r>
                                      <a:rPr lang="en-US" sz="1351" i="1">
                                        <a:solidFill>
                                          <a:srgbClr val="0070C0"/>
                                        </a:solidFill>
                                        <a:latin typeface="Cambria Math" panose="02040503050406030204" pitchFamily="18" charset="0"/>
                                      </a:rPr>
                                      <m:t>#</m:t>
                                    </m:r>
                                    <m:r>
                                      <m:rPr>
                                        <m:nor/>
                                      </m:rPr>
                                      <a:rPr lang="en-US" sz="1351">
                                        <a:solidFill>
                                          <a:srgbClr val="0070C0"/>
                                        </a:solidFill>
                                      </a:rPr>
                                      <m:t>#</m:t>
                                    </m:r>
                                    <m:r>
                                      <m:rPr>
                                        <m:nor/>
                                      </m:rPr>
                                      <a:rPr lang="en-US" sz="1351">
                                        <a:solidFill>
                                          <a:srgbClr val="0070C0"/>
                                        </a:solidFill>
                                      </a:rPr>
                                      <m:t>x</m:t>
                                    </m:r>
                                    <m:r>
                                      <a:rPr lang="en-US" sz="1351" i="1">
                                        <a:solidFill>
                                          <a:srgbClr val="0070C0"/>
                                        </a:solidFill>
                                        <a:latin typeface="Cambria Math" panose="02040503050406030204" pitchFamily="18" charset="0"/>
                                      </a:rPr>
                                      <m:t>0294</m:t>
                                    </m:r>
                                  </m:e>
                                  <m:e>
                                    <m:r>
                                      <a:rPr lang="en-US" sz="1351" i="1">
                                        <a:solidFill>
                                          <a:srgbClr val="0070C0"/>
                                        </a:solidFill>
                                        <a:latin typeface="Cambria Math" panose="02040503050406030204" pitchFamily="18" charset="0"/>
                                      </a:rPr>
                                      <m:t>…</m:t>
                                    </m:r>
                                  </m:e>
                                </m:eqArr>
                              </m:den>
                            </m:f>
                          </m:e>
                        </m:d>
                      </m:oMath>
                    </m:oMathPara>
                  </a14:m>
                  <a:endParaRPr lang="en-US" sz="1351" dirty="0">
                    <a:solidFill>
                      <a:srgbClr val="0070C0"/>
                    </a:solidFill>
                  </a:endParaRPr>
                </a:p>
              </p:txBody>
            </p:sp>
          </mc:Choice>
          <mc:Fallback xmlns="">
            <p:sp>
              <p:nvSpPr>
                <p:cNvPr id="19" name="Rectangle 18">
                  <a:extLst>
                    <a:ext uri="{FF2B5EF4-FFF2-40B4-BE49-F238E27FC236}">
                      <a16:creationId xmlns:a16="http://schemas.microsoft.com/office/drawing/2014/main" id="{2CAC1CAE-CEC3-8B4E-B4CD-9A0821219DD9}"/>
                    </a:ext>
                  </a:extLst>
                </p:cNvPr>
                <p:cNvSpPr>
                  <a:spLocks noRot="1" noChangeAspect="1" noMove="1" noResize="1" noEditPoints="1" noAdjustHandles="1" noChangeArrowheads="1" noChangeShapeType="1" noTextEdit="1"/>
                </p:cNvSpPr>
                <p:nvPr/>
              </p:nvSpPr>
              <p:spPr>
                <a:xfrm>
                  <a:off x="964956" y="1573918"/>
                  <a:ext cx="3633685" cy="1692771"/>
                </a:xfrm>
                <a:prstGeom prst="rect">
                  <a:avLst/>
                </a:prstGeom>
                <a:blipFill>
                  <a:blip r:embed="rId4"/>
                  <a:stretch>
                    <a:fillRect l="-1860" t="-2000"/>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96BDF984-3019-ED4E-BE45-22604C22B5B2}"/>
                </a:ext>
              </a:extLst>
            </p:cNvPr>
            <p:cNvSpPr/>
            <p:nvPr/>
          </p:nvSpPr>
          <p:spPr>
            <a:xfrm>
              <a:off x="855390" y="1530509"/>
              <a:ext cx="3877651" cy="4870291"/>
            </a:xfrm>
            <a:prstGeom prst="roundRect">
              <a:avLst>
                <a:gd name="adj" fmla="val 9420"/>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DA1F00-4188-C943-9896-567EBBAA009E}"/>
                  </a:ext>
                </a:extLst>
              </p:cNvPr>
              <p:cNvSpPr txBox="1"/>
              <p:nvPr/>
            </p:nvSpPr>
            <p:spPr>
              <a:xfrm>
                <a:off x="7027840" y="2308267"/>
                <a:ext cx="340744"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𝑥</m:t>
                      </m:r>
                    </m:oMath>
                  </m:oMathPara>
                </a14:m>
                <a:endParaRPr lang="en-US" sz="1600" dirty="0"/>
              </a:p>
            </p:txBody>
          </p:sp>
        </mc:Choice>
        <mc:Fallback xmlns="">
          <p:sp>
            <p:nvSpPr>
              <p:cNvPr id="3" name="TextBox 2">
                <a:extLst>
                  <a:ext uri="{FF2B5EF4-FFF2-40B4-BE49-F238E27FC236}">
                    <a16:creationId xmlns:a16="http://schemas.microsoft.com/office/drawing/2014/main" id="{ABDA1F00-4188-C943-9896-567EBBAA009E}"/>
                  </a:ext>
                </a:extLst>
              </p:cNvPr>
              <p:cNvSpPr txBox="1">
                <a:spLocks noRot="1" noChangeAspect="1" noMove="1" noResize="1" noEditPoints="1" noAdjustHandles="1" noChangeArrowheads="1" noChangeShapeType="1" noTextEdit="1"/>
              </p:cNvSpPr>
              <p:nvPr/>
            </p:nvSpPr>
            <p:spPr>
              <a:xfrm>
                <a:off x="7027840" y="2308267"/>
                <a:ext cx="340744"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9DE77C-6D74-3F44-A4C5-D54B92F21C91}"/>
                  </a:ext>
                </a:extLst>
              </p:cNvPr>
              <p:cNvSpPr txBox="1"/>
              <p:nvPr/>
            </p:nvSpPr>
            <p:spPr>
              <a:xfrm>
                <a:off x="6684941" y="4151442"/>
                <a:ext cx="342900"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𝑦</m:t>
                      </m:r>
                    </m:oMath>
                  </m:oMathPara>
                </a14:m>
                <a:endParaRPr lang="en-US" sz="1600" dirty="0"/>
              </a:p>
            </p:txBody>
          </p:sp>
        </mc:Choice>
        <mc:Fallback xmlns="">
          <p:sp>
            <p:nvSpPr>
              <p:cNvPr id="10" name="TextBox 9">
                <a:extLst>
                  <a:ext uri="{FF2B5EF4-FFF2-40B4-BE49-F238E27FC236}">
                    <a16:creationId xmlns:a16="http://schemas.microsoft.com/office/drawing/2014/main" id="{639DE77C-6D74-3F44-A4C5-D54B92F21C91}"/>
                  </a:ext>
                </a:extLst>
              </p:cNvPr>
              <p:cNvSpPr txBox="1">
                <a:spLocks noRot="1" noChangeAspect="1" noMove="1" noResize="1" noEditPoints="1" noAdjustHandles="1" noChangeArrowheads="1" noChangeShapeType="1" noTextEdit="1"/>
              </p:cNvSpPr>
              <p:nvPr/>
            </p:nvSpPr>
            <p:spPr>
              <a:xfrm>
                <a:off x="6684941" y="4151442"/>
                <a:ext cx="342900" cy="338554"/>
              </a:xfrm>
              <a:prstGeom prst="rect">
                <a:avLst/>
              </a:prstGeom>
              <a:blipFill>
                <a:blip r:embed="rId6"/>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5A07D66-D736-8A40-BD25-7483158E9B5C}"/>
                  </a:ext>
                </a:extLst>
              </p:cNvPr>
              <p:cNvSpPr txBox="1"/>
              <p:nvPr/>
            </p:nvSpPr>
            <p:spPr>
              <a:xfrm>
                <a:off x="7348701" y="3176835"/>
                <a:ext cx="1560153" cy="584775"/>
              </a:xfrm>
              <a:prstGeom prst="rect">
                <a:avLst/>
              </a:prstGeom>
              <a:solidFill>
                <a:schemeClr val="accent5">
                  <a:lumMod val="40000"/>
                  <a:lumOff val="60000"/>
                </a:schemeClr>
              </a:solidFill>
            </p:spPr>
            <p:txBody>
              <a:bodyPr wrap="square" rtlCol="0">
                <a:spAutoFit/>
              </a:bodyPr>
              <a:lstStyle/>
              <a:p>
                <a:r>
                  <a:rPr lang="en-US" sz="1600" dirty="0"/>
                  <a:t>mul</a:t>
                </a:r>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𝑥</m:t>
                        </m:r>
                        <m:r>
                          <a:rPr lang="en-US" sz="1600" i="1" dirty="0">
                            <a:latin typeface="Cambria Math" panose="02040503050406030204" pitchFamily="18" charset="0"/>
                          </a:rPr>
                          <m:t>,</m:t>
                        </m:r>
                        <m:r>
                          <a:rPr lang="en-US" sz="1600" i="1" dirty="0" err="1">
                            <a:latin typeface="Cambria Math" panose="02040503050406030204" pitchFamily="18" charset="0"/>
                          </a:rPr>
                          <m:t>𝑦</m:t>
                        </m:r>
                      </m:e>
                    </m:d>
                    <m:r>
                      <a:rPr lang="en-US" sz="1600" i="1" dirty="0">
                        <a:latin typeface="Cambria Math" panose="02040503050406030204" pitchFamily="18" charset="0"/>
                      </a:rPr>
                      <m:t>≫64</m:t>
                    </m:r>
                  </m:oMath>
                </a14:m>
                <a:endParaRPr lang="en-US" sz="1600" dirty="0"/>
              </a:p>
              <a:p>
                <a:r>
                  <a:rPr lang="en-US" sz="1600" dirty="0"/>
                  <a:t>+</a:t>
                </a:r>
                <a14:m>
                  <m:oMath xmlns:m="http://schemas.openxmlformats.org/officeDocument/2006/math">
                    <m:r>
                      <a:rPr lang="en-US" sz="1600" dirty="0">
                        <a:latin typeface="Cambria Math" panose="02040503050406030204" pitchFamily="18" charset="0"/>
                      </a:rPr>
                      <m:t> </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≪32</m:t>
                        </m:r>
                      </m:e>
                    </m:d>
                  </m:oMath>
                </a14:m>
                <a:endParaRPr lang="en-US" sz="1600" dirty="0"/>
              </a:p>
            </p:txBody>
          </p:sp>
        </mc:Choice>
        <mc:Fallback xmlns="">
          <p:sp>
            <p:nvSpPr>
              <p:cNvPr id="29" name="TextBox 28">
                <a:extLst>
                  <a:ext uri="{FF2B5EF4-FFF2-40B4-BE49-F238E27FC236}">
                    <a16:creationId xmlns:a16="http://schemas.microsoft.com/office/drawing/2014/main" id="{85A07D66-D736-8A40-BD25-7483158E9B5C}"/>
                  </a:ext>
                </a:extLst>
              </p:cNvPr>
              <p:cNvSpPr txBox="1">
                <a:spLocks noRot="1" noChangeAspect="1" noMove="1" noResize="1" noEditPoints="1" noAdjustHandles="1" noChangeArrowheads="1" noChangeShapeType="1" noTextEdit="1"/>
              </p:cNvSpPr>
              <p:nvPr/>
            </p:nvSpPr>
            <p:spPr>
              <a:xfrm>
                <a:off x="7348701" y="3176835"/>
                <a:ext cx="1560153" cy="584775"/>
              </a:xfrm>
              <a:prstGeom prst="rect">
                <a:avLst/>
              </a:prstGeom>
              <a:blipFill>
                <a:blip r:embed="rId7"/>
                <a:stretch>
                  <a:fillRect l="-1613" t="-4255"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F4DBC3-3C02-994C-85B7-115A0AB8DB49}"/>
                  </a:ext>
                </a:extLst>
              </p:cNvPr>
              <p:cNvSpPr txBox="1"/>
              <p:nvPr/>
            </p:nvSpPr>
            <p:spPr>
              <a:xfrm>
                <a:off x="8392909" y="2359127"/>
                <a:ext cx="1560153" cy="338554"/>
              </a:xfrm>
              <a:prstGeom prst="rect">
                <a:avLst/>
              </a:prstGeom>
              <a:solidFill>
                <a:schemeClr val="accent5">
                  <a:lumMod val="40000"/>
                  <a:lumOff val="60000"/>
                </a:schemeClr>
              </a:solidFill>
            </p:spPr>
            <p:txBody>
              <a:bodyPr wrap="square" rtlCol="0">
                <a:spAutoFit/>
              </a:bodyPr>
              <a:lstStyle/>
              <a:p>
                <a:r>
                  <a:rPr lang="en-US" sz="1600" dirty="0"/>
                  <a:t>mul</a:t>
                </a:r>
                <a14:m>
                  <m:oMath xmlns:m="http://schemas.openxmlformats.org/officeDocument/2006/math">
                    <m:d>
                      <m:dPr>
                        <m:ctrlPr>
                          <a:rPr lang="en-US" sz="1600" i="1" dirty="0">
                            <a:latin typeface="Cambria Math" panose="02040503050406030204" pitchFamily="18" charset="0"/>
                          </a:rPr>
                        </m:ctrlPr>
                      </m:dPr>
                      <m:e>
                        <m:r>
                          <a:rPr lang="en-US" sz="1600" i="1" dirty="0">
                            <a:latin typeface="Cambria Math" panose="02040503050406030204" pitchFamily="18" charset="0"/>
                          </a:rPr>
                          <m:t>𝑥</m:t>
                        </m:r>
                        <m:r>
                          <a:rPr lang="en-US" sz="1600" i="1" dirty="0">
                            <a:latin typeface="Cambria Math" panose="02040503050406030204" pitchFamily="18" charset="0"/>
                          </a:rPr>
                          <m:t>,</m:t>
                        </m:r>
                        <m:r>
                          <a:rPr lang="en-US" sz="1600" i="1" dirty="0" err="1">
                            <a:latin typeface="Cambria Math" panose="02040503050406030204" pitchFamily="18" charset="0"/>
                          </a:rPr>
                          <m:t>𝑦</m:t>
                        </m:r>
                      </m:e>
                    </m:d>
                    <m:r>
                      <a:rPr lang="en-US" sz="1600" i="1" dirty="0">
                        <a:latin typeface="Cambria Math" panose="02040503050406030204" pitchFamily="18" charset="0"/>
                      </a:rPr>
                      <m:t>≫64</m:t>
                    </m:r>
                  </m:oMath>
                </a14:m>
                <a:endParaRPr lang="en-US" sz="1600" dirty="0"/>
              </a:p>
            </p:txBody>
          </p:sp>
        </mc:Choice>
        <mc:Fallback xmlns="">
          <p:sp>
            <p:nvSpPr>
              <p:cNvPr id="11" name="TextBox 10">
                <a:extLst>
                  <a:ext uri="{FF2B5EF4-FFF2-40B4-BE49-F238E27FC236}">
                    <a16:creationId xmlns:a16="http://schemas.microsoft.com/office/drawing/2014/main" id="{30F4DBC3-3C02-994C-85B7-115A0AB8DB49}"/>
                  </a:ext>
                </a:extLst>
              </p:cNvPr>
              <p:cNvSpPr txBox="1">
                <a:spLocks noRot="1" noChangeAspect="1" noMove="1" noResize="1" noEditPoints="1" noAdjustHandles="1" noChangeArrowheads="1" noChangeShapeType="1" noTextEdit="1"/>
              </p:cNvSpPr>
              <p:nvPr/>
            </p:nvSpPr>
            <p:spPr>
              <a:xfrm>
                <a:off x="8392909" y="2359127"/>
                <a:ext cx="1560153" cy="338554"/>
              </a:xfrm>
              <a:prstGeom prst="rect">
                <a:avLst/>
              </a:prstGeom>
              <a:blipFill>
                <a:blip r:embed="rId8"/>
                <a:stretch>
                  <a:fillRect l="-1613" t="-3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84DD976-E8E2-4247-B9D5-0AEC883AF739}"/>
                  </a:ext>
                </a:extLst>
              </p:cNvPr>
              <p:cNvSpPr txBox="1"/>
              <p:nvPr/>
            </p:nvSpPr>
            <p:spPr>
              <a:xfrm>
                <a:off x="7888044" y="4593516"/>
                <a:ext cx="900923" cy="338554"/>
              </a:xfrm>
              <a:prstGeom prst="rect">
                <a:avLst/>
              </a:prstGeom>
              <a:solidFill>
                <a:schemeClr val="accent5">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𝑦</m:t>
                      </m:r>
                      <m:r>
                        <a:rPr lang="en-US" sz="1600" i="1" dirty="0">
                          <a:latin typeface="Cambria Math" panose="02040503050406030204" pitchFamily="18" charset="0"/>
                        </a:rPr>
                        <m:t>≪32</m:t>
                      </m:r>
                    </m:oMath>
                  </m:oMathPara>
                </a14:m>
                <a:endParaRPr lang="en-US" sz="1600" dirty="0"/>
              </a:p>
            </p:txBody>
          </p:sp>
        </mc:Choice>
        <mc:Fallback xmlns="">
          <p:sp>
            <p:nvSpPr>
              <p:cNvPr id="31" name="TextBox 30">
                <a:extLst>
                  <a:ext uri="{FF2B5EF4-FFF2-40B4-BE49-F238E27FC236}">
                    <a16:creationId xmlns:a16="http://schemas.microsoft.com/office/drawing/2014/main" id="{C84DD976-E8E2-4247-B9D5-0AEC883AF739}"/>
                  </a:ext>
                </a:extLst>
              </p:cNvPr>
              <p:cNvSpPr txBox="1">
                <a:spLocks noRot="1" noChangeAspect="1" noMove="1" noResize="1" noEditPoints="1" noAdjustHandles="1" noChangeArrowheads="1" noChangeShapeType="1" noTextEdit="1"/>
              </p:cNvSpPr>
              <p:nvPr/>
            </p:nvSpPr>
            <p:spPr>
              <a:xfrm>
                <a:off x="7888044" y="4593516"/>
                <a:ext cx="900923"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22396DF-F750-B44C-9E5B-B71D3FDB2B9B}"/>
                  </a:ext>
                </a:extLst>
              </p:cNvPr>
              <p:cNvSpPr txBox="1"/>
              <p:nvPr/>
            </p:nvSpPr>
            <p:spPr>
              <a:xfrm>
                <a:off x="9452969" y="3220487"/>
                <a:ext cx="166307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rPr>
                        <m:t>…</m:t>
                      </m:r>
                    </m:oMath>
                  </m:oMathPara>
                </a14:m>
                <a:endParaRPr lang="en-US" sz="2800" dirty="0"/>
              </a:p>
            </p:txBody>
          </p:sp>
        </mc:Choice>
        <mc:Fallback xmlns="">
          <p:sp>
            <p:nvSpPr>
              <p:cNvPr id="32" name="TextBox 31">
                <a:extLst>
                  <a:ext uri="{FF2B5EF4-FFF2-40B4-BE49-F238E27FC236}">
                    <a16:creationId xmlns:a16="http://schemas.microsoft.com/office/drawing/2014/main" id="{522396DF-F750-B44C-9E5B-B71D3FDB2B9B}"/>
                  </a:ext>
                </a:extLst>
              </p:cNvPr>
              <p:cNvSpPr txBox="1">
                <a:spLocks noRot="1" noChangeAspect="1" noMove="1" noResize="1" noEditPoints="1" noAdjustHandles="1" noChangeArrowheads="1" noChangeShapeType="1" noTextEdit="1"/>
              </p:cNvSpPr>
              <p:nvPr/>
            </p:nvSpPr>
            <p:spPr>
              <a:xfrm>
                <a:off x="9452969" y="3220487"/>
                <a:ext cx="1663075" cy="523220"/>
              </a:xfrm>
              <a:prstGeom prst="rect">
                <a:avLst/>
              </a:prstGeom>
              <a:blipFill>
                <a:blip r:embed="rId10"/>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FC0D49D-878A-BC41-8F82-2F96128ED56B}"/>
              </a:ext>
            </a:extLst>
          </p:cNvPr>
          <p:cNvCxnSpPr>
            <a:cxnSpLocks/>
          </p:cNvCxnSpPr>
          <p:nvPr/>
        </p:nvCxnSpPr>
        <p:spPr>
          <a:xfrm>
            <a:off x="4400560" y="2613045"/>
            <a:ext cx="2163867" cy="742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A80082-7802-0943-A9A4-7CD64D79D9F3}"/>
              </a:ext>
            </a:extLst>
          </p:cNvPr>
          <p:cNvSpPr txBox="1"/>
          <p:nvPr/>
        </p:nvSpPr>
        <p:spPr>
          <a:xfrm>
            <a:off x="5102685" y="2430916"/>
            <a:ext cx="1128713" cy="400110"/>
          </a:xfrm>
          <a:prstGeom prst="rect">
            <a:avLst/>
          </a:prstGeom>
          <a:noFill/>
        </p:spPr>
        <p:txBody>
          <a:bodyPr wrap="square" rtlCol="0">
            <a:spAutoFit/>
          </a:bodyPr>
          <a:lstStyle/>
          <a:p>
            <a:r>
              <a:rPr lang="en-US" sz="2000" dirty="0"/>
              <a:t>search</a:t>
            </a:r>
          </a:p>
        </p:txBody>
      </p:sp>
      <p:cxnSp>
        <p:nvCxnSpPr>
          <p:cNvPr id="8" name="Straight Arrow Connector 7">
            <a:extLst>
              <a:ext uri="{FF2B5EF4-FFF2-40B4-BE49-F238E27FC236}">
                <a16:creationId xmlns:a16="http://schemas.microsoft.com/office/drawing/2014/main" id="{E03D1D02-B815-E2EE-08D5-D8AE1EE2F9CA}"/>
              </a:ext>
            </a:extLst>
          </p:cNvPr>
          <p:cNvCxnSpPr>
            <a:cxnSpLocks/>
            <a:stCxn id="10" idx="0"/>
            <a:endCxn id="3" idx="1"/>
          </p:cNvCxnSpPr>
          <p:nvPr/>
        </p:nvCxnSpPr>
        <p:spPr>
          <a:xfrm rot="5400000" flipH="1" flipV="1">
            <a:off x="6105166" y="3228769"/>
            <a:ext cx="1673898" cy="171449"/>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7">
            <a:extLst>
              <a:ext uri="{FF2B5EF4-FFF2-40B4-BE49-F238E27FC236}">
                <a16:creationId xmlns:a16="http://schemas.microsoft.com/office/drawing/2014/main" id="{8894C618-6799-FE35-59F5-05F6D6F6202A}"/>
              </a:ext>
            </a:extLst>
          </p:cNvPr>
          <p:cNvCxnSpPr>
            <a:cxnSpLocks/>
            <a:stCxn id="3" idx="2"/>
            <a:endCxn id="31" idx="1"/>
          </p:cNvCxnSpPr>
          <p:nvPr/>
        </p:nvCxnSpPr>
        <p:spPr>
          <a:xfrm rot="16200000" flipH="1">
            <a:off x="6485142" y="3359891"/>
            <a:ext cx="2115972" cy="689832"/>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7">
            <a:extLst>
              <a:ext uri="{FF2B5EF4-FFF2-40B4-BE49-F238E27FC236}">
                <a16:creationId xmlns:a16="http://schemas.microsoft.com/office/drawing/2014/main" id="{9CABE3FC-A2B9-966C-3E5A-AA473E61240D}"/>
              </a:ext>
            </a:extLst>
          </p:cNvPr>
          <p:cNvCxnSpPr>
            <a:cxnSpLocks/>
            <a:stCxn id="29" idx="0"/>
            <a:endCxn id="11" idx="1"/>
          </p:cNvCxnSpPr>
          <p:nvPr/>
        </p:nvCxnSpPr>
        <p:spPr>
          <a:xfrm rot="5400000" flipH="1" flipV="1">
            <a:off x="7936628" y="2720555"/>
            <a:ext cx="648431" cy="264131"/>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CD30E4E-1B7C-C861-28EE-510B9016FECF}"/>
              </a:ext>
            </a:extLst>
          </p:cNvPr>
          <p:cNvSpPr txBox="1"/>
          <p:nvPr/>
        </p:nvSpPr>
        <p:spPr>
          <a:xfrm>
            <a:off x="7426934" y="5831413"/>
            <a:ext cx="2484087" cy="400110"/>
          </a:xfrm>
          <a:prstGeom prst="rect">
            <a:avLst/>
          </a:prstGeom>
          <a:noFill/>
        </p:spPr>
        <p:txBody>
          <a:bodyPr wrap="square" rtlCol="0">
            <a:spAutoFit/>
          </a:bodyPr>
          <a:lstStyle/>
          <a:p>
            <a:r>
              <a:rPr lang="en-US" sz="2000" b="1" dirty="0">
                <a:solidFill>
                  <a:schemeClr val="tx2"/>
                </a:solidFill>
                <a:latin typeface="Arial" panose="020B0604020202020204" pitchFamily="34" charset="0"/>
                <a:cs typeface="Arial" panose="020B0604020202020204" pitchFamily="34" charset="0"/>
              </a:rPr>
              <a:t>Probability-Based</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F36A57A-994B-5657-48E7-42F1CD2ED6C5}"/>
                  </a:ext>
                </a:extLst>
              </p:cNvPr>
              <p:cNvSpPr txBox="1"/>
              <p:nvPr/>
            </p:nvSpPr>
            <p:spPr>
              <a:xfrm>
                <a:off x="9408158" y="4147266"/>
                <a:ext cx="1369572" cy="338554"/>
              </a:xfrm>
              <a:prstGeom prst="rect">
                <a:avLst/>
              </a:prstGeom>
              <a:solidFill>
                <a:schemeClr val="accent5">
                  <a:lumMod val="40000"/>
                  <a:lumOff val="60000"/>
                </a:schemeClr>
              </a:solidFill>
            </p:spPr>
            <p:txBody>
              <a:bodyPr wrap="square" rtlCol="0">
                <a:spAutoFit/>
              </a:bodyPr>
              <a:lstStyle/>
              <a:p>
                <a:r>
                  <a:rPr lang="en-US" sz="1600" dirty="0"/>
                  <a:t>and</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a:latin typeface="Cambria Math" panose="02040503050406030204" pitchFamily="18" charset="0"/>
                      </a:rPr>
                      <m:t>0</m:t>
                    </m:r>
                    <m:r>
                      <m:rPr>
                        <m:sty m:val="p"/>
                      </m:rPr>
                      <a:rPr lang="en-US" sz="1600">
                        <a:latin typeface="Cambria Math" panose="02040503050406030204" pitchFamily="18" charset="0"/>
                      </a:rPr>
                      <m:t>xffff</m:t>
                    </m:r>
                    <m:r>
                      <a:rPr lang="en-US" sz="1600">
                        <a:latin typeface="Cambria Math" panose="02040503050406030204" pitchFamily="18" charset="0"/>
                      </a:rPr>
                      <m:t>)</m:t>
                    </m:r>
                  </m:oMath>
                </a14:m>
                <a:endParaRPr lang="en-US" sz="1600" dirty="0"/>
              </a:p>
            </p:txBody>
          </p:sp>
        </mc:Choice>
        <mc:Fallback xmlns="">
          <p:sp>
            <p:nvSpPr>
              <p:cNvPr id="44" name="TextBox 43">
                <a:extLst>
                  <a:ext uri="{FF2B5EF4-FFF2-40B4-BE49-F238E27FC236}">
                    <a16:creationId xmlns:a16="http://schemas.microsoft.com/office/drawing/2014/main" id="{8F36A57A-994B-5657-48E7-42F1CD2ED6C5}"/>
                  </a:ext>
                </a:extLst>
              </p:cNvPr>
              <p:cNvSpPr txBox="1">
                <a:spLocks noRot="1" noChangeAspect="1" noMove="1" noResize="1" noEditPoints="1" noAdjustHandles="1" noChangeArrowheads="1" noChangeShapeType="1" noTextEdit="1"/>
              </p:cNvSpPr>
              <p:nvPr/>
            </p:nvSpPr>
            <p:spPr>
              <a:xfrm>
                <a:off x="9408158" y="4147266"/>
                <a:ext cx="1369572" cy="338554"/>
              </a:xfrm>
              <a:prstGeom prst="rect">
                <a:avLst/>
              </a:prstGeom>
              <a:blipFill>
                <a:blip r:embed="rId11"/>
                <a:stretch>
                  <a:fillRect l="-1835" t="-7143" b="-2142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3BAFA9F-35D4-380D-E11C-E85B0323F6FD}"/>
              </a:ext>
            </a:extLst>
          </p:cNvPr>
          <p:cNvSpPr txBox="1"/>
          <p:nvPr/>
        </p:nvSpPr>
        <p:spPr>
          <a:xfrm>
            <a:off x="7313103" y="2204830"/>
            <a:ext cx="356188" cy="254044"/>
          </a:xfrm>
          <a:prstGeom prst="rect">
            <a:avLst/>
          </a:prstGeom>
          <a:noFill/>
        </p:spPr>
        <p:txBody>
          <a:bodyPr wrap="none" rtlCol="0">
            <a:spAutoFit/>
          </a:bodyPr>
          <a:lstStyle/>
          <a:p>
            <a:r>
              <a:rPr lang="en-US" sz="1051" dirty="0">
                <a:solidFill>
                  <a:schemeClr val="tx2"/>
                </a:solidFill>
              </a:rPr>
              <a:t>0.2</a:t>
            </a:r>
            <a:endParaRPr lang="en-US" sz="1351" dirty="0">
              <a:solidFill>
                <a:schemeClr val="tx2"/>
              </a:solidFill>
            </a:endParaRPr>
          </a:p>
        </p:txBody>
      </p:sp>
      <p:sp>
        <p:nvSpPr>
          <p:cNvPr id="12" name="TextBox 11">
            <a:extLst>
              <a:ext uri="{FF2B5EF4-FFF2-40B4-BE49-F238E27FC236}">
                <a16:creationId xmlns:a16="http://schemas.microsoft.com/office/drawing/2014/main" id="{FEDEF188-760B-48B0-FEAB-1917B959BE58}"/>
              </a:ext>
            </a:extLst>
          </p:cNvPr>
          <p:cNvSpPr txBox="1"/>
          <p:nvPr/>
        </p:nvSpPr>
        <p:spPr>
          <a:xfrm>
            <a:off x="6965631" y="4064110"/>
            <a:ext cx="356188" cy="254044"/>
          </a:xfrm>
          <a:prstGeom prst="rect">
            <a:avLst/>
          </a:prstGeom>
          <a:noFill/>
        </p:spPr>
        <p:txBody>
          <a:bodyPr wrap="none" rtlCol="0">
            <a:spAutoFit/>
          </a:bodyPr>
          <a:lstStyle/>
          <a:p>
            <a:r>
              <a:rPr lang="en-US" sz="1051" dirty="0">
                <a:solidFill>
                  <a:schemeClr val="tx2"/>
                </a:solidFill>
              </a:rPr>
              <a:t>0.3</a:t>
            </a:r>
            <a:endParaRPr lang="en-US" sz="1351" dirty="0">
              <a:solidFill>
                <a:schemeClr val="tx2"/>
              </a:solidFill>
            </a:endParaRPr>
          </a:p>
        </p:txBody>
      </p:sp>
      <p:sp>
        <p:nvSpPr>
          <p:cNvPr id="21" name="TextBox 20">
            <a:extLst>
              <a:ext uri="{FF2B5EF4-FFF2-40B4-BE49-F238E27FC236}">
                <a16:creationId xmlns:a16="http://schemas.microsoft.com/office/drawing/2014/main" id="{02A4DA75-1037-02D9-B3D6-1FD6A7E1B09A}"/>
              </a:ext>
            </a:extLst>
          </p:cNvPr>
          <p:cNvSpPr txBox="1"/>
          <p:nvPr/>
        </p:nvSpPr>
        <p:spPr>
          <a:xfrm>
            <a:off x="8690799" y="4496926"/>
            <a:ext cx="425116" cy="254044"/>
          </a:xfrm>
          <a:prstGeom prst="rect">
            <a:avLst/>
          </a:prstGeom>
          <a:noFill/>
        </p:spPr>
        <p:txBody>
          <a:bodyPr wrap="none" rtlCol="0">
            <a:spAutoFit/>
          </a:bodyPr>
          <a:lstStyle/>
          <a:p>
            <a:r>
              <a:rPr lang="en-US" sz="1051" dirty="0">
                <a:solidFill>
                  <a:schemeClr val="tx2"/>
                </a:solidFill>
              </a:rPr>
              <a:t>0.15</a:t>
            </a:r>
            <a:endParaRPr lang="en-US" sz="1351" dirty="0">
              <a:solidFill>
                <a:schemeClr val="tx2"/>
              </a:solidFill>
            </a:endParaRPr>
          </a:p>
        </p:txBody>
      </p:sp>
      <p:sp>
        <p:nvSpPr>
          <p:cNvPr id="22" name="TextBox 21">
            <a:extLst>
              <a:ext uri="{FF2B5EF4-FFF2-40B4-BE49-F238E27FC236}">
                <a16:creationId xmlns:a16="http://schemas.microsoft.com/office/drawing/2014/main" id="{819BE476-9E03-D500-001F-82E1F3C8B789}"/>
              </a:ext>
            </a:extLst>
          </p:cNvPr>
          <p:cNvSpPr txBox="1"/>
          <p:nvPr/>
        </p:nvSpPr>
        <p:spPr>
          <a:xfrm>
            <a:off x="8831007" y="3076558"/>
            <a:ext cx="425116" cy="254044"/>
          </a:xfrm>
          <a:prstGeom prst="rect">
            <a:avLst/>
          </a:prstGeom>
          <a:noFill/>
        </p:spPr>
        <p:txBody>
          <a:bodyPr wrap="none" rtlCol="0">
            <a:spAutoFit/>
          </a:bodyPr>
          <a:lstStyle/>
          <a:p>
            <a:r>
              <a:rPr lang="en-US" sz="1051" dirty="0">
                <a:solidFill>
                  <a:schemeClr val="tx2"/>
                </a:solidFill>
              </a:rPr>
              <a:t>0.12</a:t>
            </a:r>
            <a:endParaRPr lang="en-US" sz="1351" dirty="0">
              <a:solidFill>
                <a:schemeClr val="tx2"/>
              </a:solidFill>
            </a:endParaRPr>
          </a:p>
        </p:txBody>
      </p:sp>
      <p:sp>
        <p:nvSpPr>
          <p:cNvPr id="23" name="TextBox 22">
            <a:extLst>
              <a:ext uri="{FF2B5EF4-FFF2-40B4-BE49-F238E27FC236}">
                <a16:creationId xmlns:a16="http://schemas.microsoft.com/office/drawing/2014/main" id="{59C10FEF-A394-E1EB-4A80-35CF1CB3E6C4}"/>
              </a:ext>
            </a:extLst>
          </p:cNvPr>
          <p:cNvSpPr txBox="1"/>
          <p:nvPr/>
        </p:nvSpPr>
        <p:spPr>
          <a:xfrm>
            <a:off x="9898728" y="2257076"/>
            <a:ext cx="356188" cy="254044"/>
          </a:xfrm>
          <a:prstGeom prst="rect">
            <a:avLst/>
          </a:prstGeom>
          <a:noFill/>
        </p:spPr>
        <p:txBody>
          <a:bodyPr wrap="none" rtlCol="0">
            <a:spAutoFit/>
          </a:bodyPr>
          <a:lstStyle/>
          <a:p>
            <a:r>
              <a:rPr lang="en-US" sz="1051" dirty="0">
                <a:solidFill>
                  <a:schemeClr val="tx2"/>
                </a:solidFill>
              </a:rPr>
              <a:t>0.1</a:t>
            </a:r>
            <a:endParaRPr lang="en-US" sz="1351" dirty="0">
              <a:solidFill>
                <a:schemeClr val="tx2"/>
              </a:solidFill>
            </a:endParaRPr>
          </a:p>
        </p:txBody>
      </p:sp>
      <p:sp>
        <p:nvSpPr>
          <p:cNvPr id="24" name="TextBox 23">
            <a:extLst>
              <a:ext uri="{FF2B5EF4-FFF2-40B4-BE49-F238E27FC236}">
                <a16:creationId xmlns:a16="http://schemas.microsoft.com/office/drawing/2014/main" id="{762C435D-DF06-9DA6-4CFC-C777C6341686}"/>
              </a:ext>
            </a:extLst>
          </p:cNvPr>
          <p:cNvSpPr txBox="1"/>
          <p:nvPr/>
        </p:nvSpPr>
        <p:spPr>
          <a:xfrm>
            <a:off x="10714671" y="4045822"/>
            <a:ext cx="425116" cy="254044"/>
          </a:xfrm>
          <a:prstGeom prst="rect">
            <a:avLst/>
          </a:prstGeom>
          <a:noFill/>
        </p:spPr>
        <p:txBody>
          <a:bodyPr wrap="none" rtlCol="0">
            <a:spAutoFit/>
          </a:bodyPr>
          <a:lstStyle/>
          <a:p>
            <a:r>
              <a:rPr lang="en-US" sz="1051" dirty="0">
                <a:solidFill>
                  <a:schemeClr val="tx2"/>
                </a:solidFill>
              </a:rPr>
              <a:t>0.08</a:t>
            </a:r>
            <a:endParaRPr lang="en-US" sz="1351" dirty="0">
              <a:solidFill>
                <a:schemeClr val="tx2"/>
              </a:solidFill>
            </a:endParaRPr>
          </a:p>
        </p:txBody>
      </p:sp>
      <p:cxnSp>
        <p:nvCxnSpPr>
          <p:cNvPr id="35" name="Straight Arrow Connector 7">
            <a:extLst>
              <a:ext uri="{FF2B5EF4-FFF2-40B4-BE49-F238E27FC236}">
                <a16:creationId xmlns:a16="http://schemas.microsoft.com/office/drawing/2014/main" id="{5E46D538-B290-DF0C-5932-E04D57F3C9CD}"/>
              </a:ext>
            </a:extLst>
          </p:cNvPr>
          <p:cNvCxnSpPr>
            <a:cxnSpLocks/>
            <a:stCxn id="31" idx="0"/>
            <a:endCxn id="29" idx="2"/>
          </p:cNvCxnSpPr>
          <p:nvPr/>
        </p:nvCxnSpPr>
        <p:spPr>
          <a:xfrm rot="16200000" flipV="1">
            <a:off x="7817689" y="4072699"/>
            <a:ext cx="831906" cy="209728"/>
          </a:xfrm>
          <a:prstGeom prst="curved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7">
            <a:extLst>
              <a:ext uri="{FF2B5EF4-FFF2-40B4-BE49-F238E27FC236}">
                <a16:creationId xmlns:a16="http://schemas.microsoft.com/office/drawing/2014/main" id="{5373C497-AF42-5DC2-DECF-9D92C01331C2}"/>
              </a:ext>
            </a:extLst>
          </p:cNvPr>
          <p:cNvCxnSpPr>
            <a:cxnSpLocks/>
            <a:stCxn id="11" idx="2"/>
            <a:endCxn id="44" idx="0"/>
          </p:cNvCxnSpPr>
          <p:nvPr/>
        </p:nvCxnSpPr>
        <p:spPr>
          <a:xfrm rot="16200000" flipH="1">
            <a:off x="8908173" y="2962494"/>
            <a:ext cx="1449585" cy="919958"/>
          </a:xfrm>
          <a:prstGeom prst="curved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43716842"/>
      </p:ext>
    </p:extLst>
  </p:cSld>
  <p:clrMapOvr>
    <a:masterClrMapping/>
  </p:clrMapOvr>
  <mc:AlternateContent xmlns:mc="http://schemas.openxmlformats.org/markup-compatibility/2006" xmlns:p14="http://schemas.microsoft.com/office/powerpoint/2010/main">
    <mc:Choice Requires="p14">
      <p:transition spd="slow" p14:dur="2000" advTm="43906"/>
    </mc:Choice>
    <mc:Fallback xmlns="">
      <p:transition spd="slow" advTm="4390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2|3.8|10.8|6.3|6.4"/>
</p:tagLst>
</file>

<file path=ppt/tags/tag2.xml><?xml version="1.0" encoding="utf-8"?>
<p:tagLst xmlns:a="http://schemas.openxmlformats.org/drawingml/2006/main" xmlns:r="http://schemas.openxmlformats.org/officeDocument/2006/relationships" xmlns:p="http://schemas.openxmlformats.org/presentationml/2006/main">
  <p:tag name="TIMING" val="|10.4|1.9|1.7|3.3|4.3|3.2|5|4|4.1"/>
</p:tagLst>
</file>

<file path=ppt/tags/tag3.xml><?xml version="1.0" encoding="utf-8"?>
<p:tagLst xmlns:a="http://schemas.openxmlformats.org/drawingml/2006/main" xmlns:r="http://schemas.openxmlformats.org/officeDocument/2006/relationships" xmlns:p="http://schemas.openxmlformats.org/presentationml/2006/main">
  <p:tag name="TIMING" val="|10.4|1.9|1.7|3.3|4.3|3.2|5|4|4.1"/>
</p:tagLst>
</file>

<file path=ppt/tags/tag4.xml><?xml version="1.0" encoding="utf-8"?>
<p:tagLst xmlns:a="http://schemas.openxmlformats.org/drawingml/2006/main" xmlns:r="http://schemas.openxmlformats.org/officeDocument/2006/relationships" xmlns:p="http://schemas.openxmlformats.org/presentationml/2006/main">
  <p:tag name="TIMING" val="|10.4|1.9|1.7|3.3|4.3|3.2|5|4|4.1"/>
</p:tagLst>
</file>

<file path=ppt/tags/tag5.xml><?xml version="1.0" encoding="utf-8"?>
<p:tagLst xmlns:a="http://schemas.openxmlformats.org/drawingml/2006/main" xmlns:r="http://schemas.openxmlformats.org/officeDocument/2006/relationships" xmlns:p="http://schemas.openxmlformats.org/presentationml/2006/main">
  <p:tag name="TIMING" val="|10.4|1.9|1.7|3.3|4.3|3.2|5|4|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25480</TotalTime>
  <Words>3704</Words>
  <Application>Microsoft Office PowerPoint</Application>
  <PresentationFormat>Widescreen</PresentationFormat>
  <Paragraphs>565</Paragraphs>
  <Slides>36</Slides>
  <Notes>14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DryadSynth: Advancing Program Synthesis through Hybrid Techniques </vt:lpstr>
      <vt:lpstr>Program Synthesis</vt:lpstr>
      <vt:lpstr>PowerPoint Presentation</vt:lpstr>
      <vt:lpstr>Syntax-Guided Synthesis (SyGuS)</vt:lpstr>
      <vt:lpstr>DryadSynth: A SyGuS Solver</vt:lpstr>
      <vt:lpstr>Hacker’s delight 25 in SyGuS-IF</vt:lpstr>
      <vt:lpstr>Synthesis by Bottom-Up Enumeration</vt:lpstr>
      <vt:lpstr>Synthesis by Bottom-Up Enumeration</vt:lpstr>
      <vt:lpstr>Synthesis by Bottom-Up Enumeration</vt:lpstr>
      <vt:lpstr>Synthesis by Top-Down Deduction</vt:lpstr>
      <vt:lpstr>PowerPoint Presentation</vt:lpstr>
      <vt:lpstr>Reconciling Enumeration and Deduction</vt:lpstr>
      <vt:lpstr>How about bit-vectors?</vt:lpstr>
      <vt:lpstr>Top-down deduction: too many ways to decompose!</vt:lpstr>
      <vt:lpstr>Bottom-up enumeration: exponential blowup!</vt:lpstr>
      <vt:lpstr>PowerPoint Presentation</vt:lpstr>
      <vt:lpstr>          #2: Term-graph-based enumeration</vt:lpstr>
      <vt:lpstr>          #3: Large language model guidance</vt:lpstr>
      <vt:lpstr># Unsolved and uniquely solved Benchmarks</vt:lpstr>
      <vt:lpstr>Hacker’s Delight</vt:lpstr>
      <vt:lpstr>Case-splitting</vt:lpstr>
      <vt:lpstr>Deobfuscation</vt:lpstr>
      <vt:lpstr>How about strings?</vt:lpstr>
      <vt:lpstr>PowerPoint Presentation</vt:lpstr>
      <vt:lpstr>Challenge #1: Rich Grammar</vt:lpstr>
      <vt:lpstr>Challenge #2: Nested Decomposition</vt:lpstr>
      <vt:lpstr>PowerPoint Presentation</vt:lpstr>
      <vt:lpstr>PowerPoint Presentation</vt:lpstr>
      <vt:lpstr>PowerPoint Presentation</vt:lpstr>
      <vt:lpstr>Communication Architecture</vt:lpstr>
      <vt:lpstr>“if-then-else” Case-splitting</vt:lpstr>
      <vt:lpstr>Accumulative Case-splitting</vt:lpstr>
      <vt:lpstr>Accumulative Case-splitting, Concurrently</vt:lpstr>
      <vt:lpstr>Experimental Results</vt:lpstr>
      <vt:lpstr>Ablation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Scalability and Practicality  of Syntax-Guided Synthesis </dc:title>
  <dc:creator>Qiu, Xiaokang</dc:creator>
  <cp:lastModifiedBy>Qiu, Xiaokang</cp:lastModifiedBy>
  <cp:revision>66</cp:revision>
  <dcterms:created xsi:type="dcterms:W3CDTF">2020-11-12T16:57:43Z</dcterms:created>
  <dcterms:modified xsi:type="dcterms:W3CDTF">2026-01-20T00:09:48Z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2025-05-01T04:29:33Z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94c041df-857f-433d-ae6c-adc4ea155001</vt:lpwstr>
  </property>
  <property fmtid="{D5CDD505-2E9C-101B-9397-08002B2CF9AE}" pid="8" name="MSIP_Label_f7606f69-b0ae-4874-be30-7d43a3c7be10_ContentBits">
    <vt:lpwstr>0</vt:lpwstr>
  </property>
  <property fmtid="{D5CDD505-2E9C-101B-9397-08002B2CF9AE}" pid="9" name="MSIP_Label_f7606f69-b0ae-4874-be30-7d43a3c7be10_Tag">
    <vt:lpwstr>50, 3, 0, 1</vt:lpwstr>
  </property>
</Properties>
</file>